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7"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3C79F57-53D0-4DF3-86F8-6DEB252631F4}" type="datetimeFigureOut">
              <a:rPr lang="ru-RU" smtClean="0"/>
              <a:t>19.02.2016</a:t>
            </a:fld>
            <a:endParaRPr lang="ru-RU"/>
          </a:p>
        </p:txBody>
      </p:sp>
      <p:sp>
        <p:nvSpPr>
          <p:cNvPr id="16" name="Номер слайда 15"/>
          <p:cNvSpPr>
            <a:spLocks noGrp="1"/>
          </p:cNvSpPr>
          <p:nvPr>
            <p:ph type="sldNum" sz="quarter" idx="11"/>
          </p:nvPr>
        </p:nvSpPr>
        <p:spPr/>
        <p:txBody>
          <a:bodyPr/>
          <a:lstStyle/>
          <a:p>
            <a:fld id="{1A977F3D-5742-4275-A73D-ADF3234F77D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C79F57-53D0-4DF3-86F8-6DEB252631F4}" type="datetimeFigureOut">
              <a:rPr lang="ru-RU" smtClean="0"/>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77F3D-5742-4275-A73D-ADF3234F77D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3C79F57-53D0-4DF3-86F8-6DEB252631F4}" type="datetimeFigureOut">
              <a:rPr lang="ru-RU" smtClean="0"/>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77F3D-5742-4275-A73D-ADF3234F77D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3C79F57-53D0-4DF3-86F8-6DEB252631F4}" type="datetimeFigureOut">
              <a:rPr lang="ru-RU" smtClean="0"/>
              <a:t>19.02.2016</a:t>
            </a:fld>
            <a:endParaRPr lang="ru-RU"/>
          </a:p>
        </p:txBody>
      </p:sp>
      <p:sp>
        <p:nvSpPr>
          <p:cNvPr id="15" name="Номер слайда 14"/>
          <p:cNvSpPr>
            <a:spLocks noGrp="1"/>
          </p:cNvSpPr>
          <p:nvPr>
            <p:ph type="sldNum" sz="quarter" idx="15"/>
          </p:nvPr>
        </p:nvSpPr>
        <p:spPr/>
        <p:txBody>
          <a:bodyPr/>
          <a:lstStyle>
            <a:lvl1pPr algn="ctr">
              <a:defRPr/>
            </a:lvl1pPr>
          </a:lstStyle>
          <a:p>
            <a:fld id="{1A977F3D-5742-4275-A73D-ADF3234F77D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3C79F57-53D0-4DF3-86F8-6DEB252631F4}" type="datetimeFigureOut">
              <a:rPr lang="ru-RU" smtClean="0"/>
              <a:t>19.02.2016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77F3D-5742-4275-A73D-ADF3234F77D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3C79F57-53D0-4DF3-86F8-6DEB252631F4}" type="datetimeFigureOut">
              <a:rPr lang="ru-RU" smtClean="0"/>
              <a:t>19.02.2016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A977F3D-5742-4275-A73D-ADF3234F77D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A977F3D-5742-4275-A73D-ADF3234F77D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3C79F57-53D0-4DF3-86F8-6DEB252631F4}" type="datetimeFigureOut">
              <a:rPr lang="ru-RU" smtClean="0"/>
              <a:t>19.02.2016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3C79F57-53D0-4DF3-86F8-6DEB252631F4}" type="datetimeFigureOut">
              <a:rPr lang="ru-RU" smtClean="0"/>
              <a:t>19.02.2016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A977F3D-5742-4275-A73D-ADF3234F77D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C79F57-53D0-4DF3-86F8-6DEB252631F4}" type="datetimeFigureOut">
              <a:rPr lang="ru-RU" smtClean="0"/>
              <a:t>19.02.2016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A977F3D-5742-4275-A73D-ADF3234F77D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3C79F57-53D0-4DF3-86F8-6DEB252631F4}" type="datetimeFigureOut">
              <a:rPr lang="ru-RU" smtClean="0"/>
              <a:t>19.02.2016</a:t>
            </a:fld>
            <a:endParaRPr lang="ru-RU"/>
          </a:p>
        </p:txBody>
      </p:sp>
      <p:sp>
        <p:nvSpPr>
          <p:cNvPr id="9" name="Номер слайда 8"/>
          <p:cNvSpPr>
            <a:spLocks noGrp="1"/>
          </p:cNvSpPr>
          <p:nvPr>
            <p:ph type="sldNum" sz="quarter" idx="15"/>
          </p:nvPr>
        </p:nvSpPr>
        <p:spPr/>
        <p:txBody>
          <a:bodyPr/>
          <a:lstStyle/>
          <a:p>
            <a:fld id="{1A977F3D-5742-4275-A73D-ADF3234F77D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3C79F57-53D0-4DF3-86F8-6DEB252631F4}" type="datetimeFigureOut">
              <a:rPr lang="ru-RU" smtClean="0"/>
              <a:t>19.02.2016</a:t>
            </a:fld>
            <a:endParaRPr lang="ru-RU"/>
          </a:p>
        </p:txBody>
      </p:sp>
      <p:sp>
        <p:nvSpPr>
          <p:cNvPr id="9" name="Номер слайда 8"/>
          <p:cNvSpPr>
            <a:spLocks noGrp="1"/>
          </p:cNvSpPr>
          <p:nvPr>
            <p:ph type="sldNum" sz="quarter" idx="11"/>
          </p:nvPr>
        </p:nvSpPr>
        <p:spPr/>
        <p:txBody>
          <a:bodyPr/>
          <a:lstStyle/>
          <a:p>
            <a:fld id="{1A977F3D-5742-4275-A73D-ADF3234F77D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3C79F57-53D0-4DF3-86F8-6DEB252631F4}" type="datetimeFigureOut">
              <a:rPr lang="ru-RU" smtClean="0"/>
              <a:t>19.02.2016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A977F3D-5742-4275-A73D-ADF3234F77D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2800" dirty="0" smtClean="0">
                <a:solidFill>
                  <a:schemeClr val="tx1"/>
                </a:solidFill>
              </a:rPr>
              <a:t>«Афганистан </a:t>
            </a:r>
            <a:r>
              <a:rPr lang="ru-RU" sz="2800" dirty="0" smtClean="0">
                <a:solidFill>
                  <a:schemeClr val="tx1"/>
                </a:solidFill>
              </a:rPr>
              <a:t>болит в моей </a:t>
            </a:r>
            <a:r>
              <a:rPr lang="ru-RU" sz="2800" dirty="0" smtClean="0">
                <a:solidFill>
                  <a:schemeClr val="tx1"/>
                </a:solidFill>
              </a:rPr>
              <a:t>душе»</a:t>
            </a:r>
            <a:endParaRPr lang="ru-RU" sz="2800" dirty="0">
              <a:solidFill>
                <a:schemeClr val="tx1"/>
              </a:solidFill>
            </a:endParaRPr>
          </a:p>
        </p:txBody>
      </p:sp>
      <p:sp>
        <p:nvSpPr>
          <p:cNvPr id="2" name="Заголовок 1"/>
          <p:cNvSpPr>
            <a:spLocks noGrp="1"/>
          </p:cNvSpPr>
          <p:nvPr>
            <p:ph type="ctrTitle"/>
          </p:nvPr>
        </p:nvSpPr>
        <p:spPr>
          <a:xfrm>
            <a:off x="467544" y="1772816"/>
            <a:ext cx="8305800" cy="1656184"/>
          </a:xfrm>
        </p:spPr>
        <p:txBody>
          <a:bodyPr/>
          <a:lstStyle/>
          <a:p>
            <a:r>
              <a:rPr lang="ru-RU" dirty="0" smtClean="0"/>
              <a:t> </a:t>
            </a:r>
            <a:r>
              <a:rPr lang="ru-RU" dirty="0" smtClean="0"/>
              <a:t>Внешняя политика СССР в 80-е годы 20 века. Афганская </a:t>
            </a:r>
            <a:r>
              <a:rPr lang="ru-RU" dirty="0" smtClean="0"/>
              <a:t>война</a:t>
            </a:r>
            <a:r>
              <a:rPr lang="ru-RU" dirty="0" smtClean="0"/>
              <a:t/>
            </a:r>
            <a:br>
              <a:rPr lang="ru-RU" dirty="0" smtClean="0"/>
            </a:br>
            <a:endParaRPr lang="ru-RU" dirty="0"/>
          </a:p>
        </p:txBody>
      </p:sp>
      <p:sp>
        <p:nvSpPr>
          <p:cNvPr id="4" name="TextBox 3"/>
          <p:cNvSpPr txBox="1"/>
          <p:nvPr/>
        </p:nvSpPr>
        <p:spPr>
          <a:xfrm>
            <a:off x="5796136" y="5780782"/>
            <a:ext cx="3347864" cy="1077218"/>
          </a:xfrm>
          <a:prstGeom prst="rect">
            <a:avLst/>
          </a:prstGeom>
          <a:noFill/>
        </p:spPr>
        <p:txBody>
          <a:bodyPr wrap="square" rtlCol="0">
            <a:spAutoFit/>
          </a:bodyPr>
          <a:lstStyle/>
          <a:p>
            <a:pPr algn="r"/>
            <a:r>
              <a:rPr lang="ru-RU" sz="1600" dirty="0"/>
              <a:t>Работу на конкурс представляет: </a:t>
            </a:r>
            <a:r>
              <a:rPr lang="ru-RU" sz="1600" dirty="0" err="1"/>
              <a:t>Смигельская</a:t>
            </a:r>
            <a:r>
              <a:rPr lang="ru-RU" sz="1600" dirty="0"/>
              <a:t> Галина Николаевна, учитель истории из г. Истра, Московская область.</a:t>
            </a: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52400"/>
            <a:ext cx="8229600" cy="6588968"/>
          </a:xfrm>
        </p:spPr>
        <p:txBody>
          <a:bodyPr>
            <a:normAutofit fontScale="90000"/>
          </a:bodyPr>
          <a:lstStyle/>
          <a:p>
            <a:r>
              <a:rPr lang="ru-RU" sz="3600" dirty="0" smtClean="0"/>
              <a:t>25 лет прошло с того дня, как командир 40-й армии Герой Советского Союза генерал Б.В.Громов последним покинул Афганистан. Среди тех, кто вернулся с этой войны,  были и ученики нашей школы:</a:t>
            </a:r>
            <a:br>
              <a:rPr lang="ru-RU" sz="3600" dirty="0" smtClean="0"/>
            </a:br>
            <a:r>
              <a:rPr lang="ru-RU" sz="3600" dirty="0" smtClean="0"/>
              <a:t>Шаронов А.М.- награжден орденом «Красной Звезды»,</a:t>
            </a:r>
            <a:br>
              <a:rPr lang="ru-RU" sz="3600" dirty="0" smtClean="0"/>
            </a:br>
            <a:r>
              <a:rPr lang="ru-RU" sz="3600" dirty="0" smtClean="0"/>
              <a:t>Кущенков П.А.- награжден медалью «За отвагу»,</a:t>
            </a:r>
            <a:br>
              <a:rPr lang="ru-RU" sz="3600" dirty="0" smtClean="0"/>
            </a:br>
            <a:r>
              <a:rPr lang="ru-RU" sz="3600" dirty="0" smtClean="0"/>
              <a:t>Прокопенко Б.М.- награжден медалью «За отвагу»,</a:t>
            </a:r>
            <a:br>
              <a:rPr lang="ru-RU" sz="3600" dirty="0" smtClean="0"/>
            </a:br>
            <a:r>
              <a:rPr lang="ru-RU" sz="3600" dirty="0" smtClean="0"/>
              <a:t>Цуканов</a:t>
            </a:r>
            <a:r>
              <a:rPr lang="ru-RU" sz="3600" dirty="0" smtClean="0"/>
              <a:t> Г.В.- награжден медалью «За отвагу».</a:t>
            </a:r>
            <a:r>
              <a:rPr lang="ru-RU" dirty="0" smtClean="0"/>
              <a:t/>
            </a:r>
            <a:br>
              <a:rPr lang="ru-RU" dirty="0" smtClean="0"/>
            </a:br>
            <a:endParaRPr lang="ru-RU" dirty="0"/>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372944"/>
          </a:xfrm>
        </p:spPr>
        <p:txBody>
          <a:bodyPr>
            <a:normAutofit/>
          </a:bodyPr>
          <a:lstStyle/>
          <a:p>
            <a:pPr algn="ctr"/>
            <a:r>
              <a:rPr lang="ru-RU" sz="2800" b="1" dirty="0" smtClean="0"/>
              <a:t>            «</a:t>
            </a:r>
            <a:r>
              <a:rPr lang="ru-RU" sz="2800" b="1" dirty="0" smtClean="0"/>
              <a:t>Метеорит живет мгновенье,</a:t>
            </a:r>
            <a:br>
              <a:rPr lang="ru-RU" sz="2800" b="1" dirty="0" smtClean="0"/>
            </a:br>
            <a:r>
              <a:rPr lang="ru-RU" sz="2800" b="1" dirty="0" smtClean="0"/>
              <a:t>                Сгорая в дымной синеве.</a:t>
            </a:r>
            <a:br>
              <a:rPr lang="ru-RU" sz="2800" b="1" dirty="0" smtClean="0"/>
            </a:br>
            <a:r>
              <a:rPr lang="ru-RU" sz="2800" b="1" dirty="0" smtClean="0"/>
              <a:t>                Его отвесное паденье</a:t>
            </a:r>
            <a:br>
              <a:rPr lang="ru-RU" sz="2800" b="1" dirty="0" smtClean="0"/>
            </a:br>
            <a:r>
              <a:rPr lang="ru-RU" sz="2800" b="1" dirty="0" smtClean="0"/>
              <a:t>                 Сквозь смерть направлено к земле…</a:t>
            </a:r>
            <a:br>
              <a:rPr lang="ru-RU" sz="2800" b="1" dirty="0" smtClean="0"/>
            </a:br>
            <a:r>
              <a:rPr lang="ru-RU" sz="2800" b="1" dirty="0" smtClean="0"/>
              <a:t>                И я готов, летя сквозь годы</a:t>
            </a:r>
            <a:br>
              <a:rPr lang="ru-RU" sz="2800" b="1" dirty="0" smtClean="0"/>
            </a:br>
            <a:r>
              <a:rPr lang="ru-RU" sz="2800" b="1" dirty="0" smtClean="0"/>
              <a:t>                Метеоритом в синей мгле,</a:t>
            </a:r>
            <a:br>
              <a:rPr lang="ru-RU" sz="2800" b="1" dirty="0" smtClean="0"/>
            </a:br>
            <a:r>
              <a:rPr lang="ru-RU" sz="2800" b="1" dirty="0" smtClean="0"/>
              <a:t>                Сгореть, сжигая все невзгоды,</a:t>
            </a:r>
            <a:br>
              <a:rPr lang="ru-RU" sz="2800" b="1" dirty="0" smtClean="0"/>
            </a:br>
            <a:r>
              <a:rPr lang="ru-RU" sz="2800" b="1" dirty="0" smtClean="0"/>
              <a:t>                Во имя жизни на Земле</a:t>
            </a:r>
            <a:r>
              <a:rPr lang="ru-RU" sz="2800" b="1" dirty="0" smtClean="0"/>
              <a:t>».</a:t>
            </a:r>
            <a:br>
              <a:rPr lang="ru-RU" sz="2800" b="1" dirty="0" smtClean="0"/>
            </a:br>
            <a:r>
              <a:rPr lang="ru-RU" sz="2800" b="1" dirty="0" smtClean="0"/>
              <a:t/>
            </a:r>
            <a:br>
              <a:rPr lang="ru-RU" sz="2800" b="1" dirty="0" smtClean="0"/>
            </a:br>
            <a:r>
              <a:rPr lang="ru-RU" sz="2800" b="1" dirty="0" smtClean="0"/>
              <a:t/>
            </a:r>
            <a:br>
              <a:rPr lang="ru-RU" sz="2800" b="1" dirty="0" smtClean="0"/>
            </a:br>
            <a:r>
              <a:rPr lang="ru-RU" sz="3600" dirty="0" smtClean="0"/>
              <a:t/>
            </a:r>
            <a:br>
              <a:rPr lang="ru-RU" sz="3600" dirty="0" smtClean="0"/>
            </a:br>
            <a:r>
              <a:rPr lang="ru-RU" sz="3600" dirty="0" smtClean="0"/>
              <a:t>Эти стихи написал лейтенант Александр Стовба, тоже погибший в Афганистане.</a:t>
            </a:r>
            <a:endParaRPr lang="ru-RU" sz="3600"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0" y="4869160"/>
            <a:ext cx="9144000" cy="1477328"/>
          </a:xfrm>
          <a:prstGeom prst="rect">
            <a:avLst/>
          </a:prstGeom>
        </p:spPr>
        <p:txBody>
          <a:bodyPr wrap="square">
            <a:spAutoFit/>
          </a:bodyPr>
          <a:lstStyle/>
          <a:p>
            <a:r>
              <a:rPr lang="ru-RU" dirty="0"/>
              <a:t>В одном из своих выступлений Б.В.Громов сказал: » Оглядываясь назад, мы  сегодня вспоминаем тысячи и тысячи наших боевых товарищей, чья жизнь оборвалась на горных тропах </a:t>
            </a:r>
            <a:r>
              <a:rPr lang="ru-RU" dirty="0" err="1"/>
              <a:t>Афгана</a:t>
            </a:r>
            <a:r>
              <a:rPr lang="ru-RU" dirty="0"/>
              <a:t>. Они пожертвовали собой, выполняя не за страх, а за совесть военную присягу, до конца оставаясь верными высокому чувству боевого братства. Вечная им память и уважение всего нашего народа!» </a:t>
            </a:r>
          </a:p>
        </p:txBody>
      </p:sp>
      <p:pic>
        <p:nvPicPr>
          <p:cNvPr id="22530" name="Picture 2" descr="DSC05494"/>
          <p:cNvPicPr>
            <a:picLocks noChangeAspect="1" noChangeArrowheads="1"/>
          </p:cNvPicPr>
          <p:nvPr/>
        </p:nvPicPr>
        <p:blipFill>
          <a:blip r:embed="rId2" cstate="print"/>
          <a:srcRect/>
          <a:stretch>
            <a:fillRect/>
          </a:stretch>
        </p:blipFill>
        <p:spPr bwMode="auto">
          <a:xfrm>
            <a:off x="1547664" y="188640"/>
            <a:ext cx="5929313" cy="4449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p:txBody>
          <a:bodyPr/>
          <a:lstStyle/>
          <a:p>
            <a:endParaRPr lang="ru-RU" dirty="0"/>
          </a:p>
        </p:txBody>
      </p:sp>
      <p:sp>
        <p:nvSpPr>
          <p:cNvPr id="6" name="Текст 5"/>
          <p:cNvSpPr>
            <a:spLocks noGrp="1"/>
          </p:cNvSpPr>
          <p:nvPr>
            <p:ph type="body" idx="2"/>
          </p:nvPr>
        </p:nvSpPr>
        <p:spPr>
          <a:xfrm>
            <a:off x="179512" y="4437112"/>
            <a:ext cx="8964488" cy="2420888"/>
          </a:xfrm>
        </p:spPr>
        <p:txBody>
          <a:bodyPr>
            <a:normAutofit lnSpcReduction="10000"/>
          </a:bodyPr>
          <a:lstStyle/>
          <a:p>
            <a:r>
              <a:rPr lang="ru-RU" dirty="0" smtClean="0"/>
              <a:t>Уже больше четверти века прошло с тех пор, как последний советский солдат покинул Афганистан. У тех, кому тогда было за двадцать, взрослые дети, которые должны знать и помнить о том, что их отцы, также как деды в Великую Отечественную войну,  достойно выполнили приказ Родины. Они должны знать и чтить имена тех, кто не вернулся с той войны, как это делают их отцы, создав организацию « Боевое братство». По инициативе «Боевого братства» в школах </a:t>
            </a:r>
            <a:r>
              <a:rPr lang="ru-RU" dirty="0" err="1" smtClean="0"/>
              <a:t>Истринского</a:t>
            </a:r>
            <a:r>
              <a:rPr lang="ru-RU" dirty="0" smtClean="0"/>
              <a:t> района установили мемориальные доски в память об учениках, погибших в Афганистане, проходят вечера памяти и встречи с воинами-афганцами </a:t>
            </a:r>
            <a:endParaRPr lang="ru-RU" dirty="0"/>
          </a:p>
        </p:txBody>
      </p:sp>
      <p:sp>
        <p:nvSpPr>
          <p:cNvPr id="4" name="Заголовок 3"/>
          <p:cNvSpPr>
            <a:spLocks noGrp="1"/>
          </p:cNvSpPr>
          <p:nvPr>
            <p:ph type="title"/>
          </p:nvPr>
        </p:nvSpPr>
        <p:spPr/>
        <p:txBody>
          <a:bodyPr/>
          <a:lstStyle/>
          <a:p>
            <a:endParaRPr lang="ru-RU"/>
          </a:p>
        </p:txBody>
      </p:sp>
      <p:pic>
        <p:nvPicPr>
          <p:cNvPr id="1026" name="Picture 2" descr="1"/>
          <p:cNvPicPr>
            <a:picLocks noChangeAspect="1" noChangeArrowheads="1"/>
          </p:cNvPicPr>
          <p:nvPr/>
        </p:nvPicPr>
        <p:blipFill>
          <a:blip r:embed="rId2" cstate="print"/>
          <a:srcRect/>
          <a:stretch>
            <a:fillRect/>
          </a:stretch>
        </p:blipFill>
        <p:spPr bwMode="auto">
          <a:xfrm>
            <a:off x="1547664" y="260648"/>
            <a:ext cx="5929313" cy="4111625"/>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0"/>
                                        <p:tgtEl>
                                          <p:spTgt spid="102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out)">
                                      <p:cBhvr>
                                        <p:cTn id="10" dur="3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 Афганистан болит в моей душе»- строчка из стихотворения. Все, кто хоть как-то соприкоснулся с событиями той войны, будут чувствовать эту боль и через 25 и через 30 лет, и еще много-много лет спустя.</a:t>
            </a:r>
          </a:p>
          <a:p>
            <a:r>
              <a:rPr lang="ru-RU" dirty="0" smtClean="0"/>
              <a:t>Любая война - это катастрофа для человечества, потому что она пренебрегает наибольшей ценностью на Земле- человеческой жизнью.</a:t>
            </a:r>
          </a:p>
          <a:p>
            <a:endParaRPr lang="ru-RU" dirty="0"/>
          </a:p>
        </p:txBody>
      </p:sp>
      <p:sp>
        <p:nvSpPr>
          <p:cNvPr id="2" name="Заголовок 1"/>
          <p:cNvSpPr>
            <a:spLocks noGrp="1"/>
          </p:cNvSpPr>
          <p:nvPr>
            <p:ph type="title"/>
          </p:nvPr>
        </p:nvSpPr>
        <p:spPr>
          <a:xfrm>
            <a:off x="467544" y="188640"/>
            <a:ext cx="8229600" cy="5436840"/>
          </a:xfrm>
        </p:spPr>
        <p:txBody>
          <a:bodyPr>
            <a:noAutofit/>
          </a:bodyPr>
          <a:lstStyle/>
          <a:p>
            <a:endParaRPr lang="ru-RU"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nodeType="with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set>
                                      <p:cBhvr>
                                        <p:cTn id="14" dur="228" fill="hold">
                                          <p:stCondLst>
                                            <p:cond delay="0"/>
                                          </p:stCondLst>
                                        </p:cTn>
                                        <p:tgtEl>
                                          <p:spTgt spid="3">
                                            <p:txEl>
                                              <p:pRg st="1" end="1"/>
                                            </p:txEl>
                                          </p:spTgt>
                                        </p:tgtEl>
                                        <p:attrNameLst>
                                          <p:attrName>style.rotation</p:attrName>
                                        </p:attrNameLst>
                                      </p:cBhvr>
                                      <p:to>
                                        <p:strVal val="-45.0"/>
                                      </p:to>
                                    </p:set>
                                    <p:anim calcmode="lin" valueType="num">
                                      <p:cBhvr>
                                        <p:cTn id="15" dur="228" fill="hold">
                                          <p:stCondLst>
                                            <p:cond delay="228"/>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par>
                          <p:cTn id="19" fill="hold">
                            <p:stCondLst>
                              <p:cond delay="42000"/>
                            </p:stCondLst>
                            <p:childTnLst>
                              <p:par>
                                <p:cTn id="20" presetID="2" presetClass="exit" presetSubtype="4" fill="hold" grpId="0" nodeType="afterEffect">
                                  <p:stCondLst>
                                    <p:cond delay="0"/>
                                  </p:stCondLst>
                                  <p:iterate type="lt">
                                    <p:tmPct val="0"/>
                                  </p:iterate>
                                  <p:childTnLst>
                                    <p:anim calcmode="lin" valueType="num">
                                      <p:cBhvr additive="base">
                                        <p:cTn id="2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3">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3">
                                            <p:txEl>
                                              <p:pRg st="0" end="0"/>
                                            </p:txEl>
                                          </p:spTgt>
                                        </p:tgtEl>
                                        <p:attrNameLst>
                                          <p:attrName>style.visibility</p:attrName>
                                        </p:attrNameLst>
                                      </p:cBhvr>
                                      <p:to>
                                        <p:strVal val="hidden"/>
                                      </p:to>
                                    </p:set>
                                  </p:childTnLst>
                                </p:cTn>
                              </p:par>
                            </p:childTnLst>
                          </p:cTn>
                        </p:par>
                        <p:par>
                          <p:cTn id="24" fill="hold">
                            <p:stCondLst>
                              <p:cond delay="42500"/>
                            </p:stCondLst>
                            <p:childTnLst>
                              <p:par>
                                <p:cTn id="25" presetID="2" presetClass="exit" presetSubtype="4" fill="hold" grpId="0" nodeType="afterEffect">
                                  <p:stCondLst>
                                    <p:cond delay="0"/>
                                  </p:stCondLst>
                                  <p:iterate type="lt">
                                    <p:tmPct val="0"/>
                                  </p:iterate>
                                  <p:childTnLst>
                                    <p:anim calcmode="lin" valueType="num">
                                      <p:cBhvr additive="base">
                                        <p:cTn id="2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1" end="1"/>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1" end="1"/>
                                            </p:txEl>
                                          </p:spTgt>
                                        </p:tgtEl>
                                        <p:attrNameLst>
                                          <p:attrName>style.visibility</p:attrName>
                                        </p:attrNameLst>
                                      </p:cBhvr>
                                      <p:to>
                                        <p:strVal val="hidden"/>
                                      </p:to>
                                    </p:set>
                                  </p:childTnLst>
                                </p:cTn>
                              </p:par>
                              <p:par>
                                <p:cTn id="29" presetID="5" presetClass="entr" presetSubtype="10" fill="hold" grpId="0" nodeType="withEffect" nodePh="1">
                                  <p:stCondLst>
                                    <p:cond delay="0"/>
                                  </p:stCondLst>
                                  <p:endCondLst>
                                    <p:cond evt="begin" delay="0">
                                      <p:tn val="29"/>
                                    </p:cond>
                                  </p:endCondLst>
                                  <p:childTnLst>
                                    <p:set>
                                      <p:cBhvr>
                                        <p:cTn id="30" dur="1" fill="hold">
                                          <p:stCondLst>
                                            <p:cond delay="0"/>
                                          </p:stCondLst>
                                        </p:cTn>
                                        <p:tgtEl>
                                          <p:spTgt spid="2"/>
                                        </p:tgtEl>
                                        <p:attrNameLst>
                                          <p:attrName>style.visibility</p:attrName>
                                        </p:attrNameLst>
                                      </p:cBhvr>
                                      <p:to>
                                        <p:strVal val="visible"/>
                                      </p:to>
                                    </p:set>
                                    <p:animEffect transition="in" filter="checkerboard(across)">
                                      <p:cBhvr>
                                        <p:cTn id="31"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686800" cy="6669360"/>
          </a:xfrm>
        </p:spPr>
        <p:txBody>
          <a:bodyPr>
            <a:normAutofit fontScale="92500" lnSpcReduction="10000"/>
          </a:bodyPr>
          <a:lstStyle/>
          <a:p>
            <a:pPr>
              <a:buNone/>
            </a:pPr>
            <a:r>
              <a:rPr lang="ru-RU" sz="2800" dirty="0" smtClean="0"/>
              <a:t>В апреле 1978 года в Афганистане произошла революция. Тогда в нашей стране не каждый обратил внимание на это событие. Век 20 был богат на революционные потрясения. Но в скором времени Афганистан стал реальным фактом биографий миллионов советских людей.</a:t>
            </a:r>
            <a:br>
              <a:rPr lang="ru-RU" sz="2800" dirty="0" smtClean="0"/>
            </a:br>
            <a:r>
              <a:rPr lang="ru-RU" sz="2800" dirty="0" smtClean="0"/>
              <a:t>В конце декабря 1979 года советские десантные войска по распоряжению Москвы, оказывая помощь властям Афганистана, взяли штурмом дворец Амина в Кабуле. Три бронетанковых дивизии начали марш в направлении Герата, </a:t>
            </a:r>
            <a:r>
              <a:rPr lang="ru-RU" sz="2800" dirty="0" err="1" smtClean="0"/>
              <a:t>Мазери-Шарифа</a:t>
            </a:r>
            <a:r>
              <a:rPr lang="ru-RU" sz="2800" dirty="0" smtClean="0"/>
              <a:t>. В конфликт было втянуто много стран. Он начал перерастать в продолжительную войну.</a:t>
            </a:r>
            <a:br>
              <a:rPr lang="ru-RU" sz="2800" dirty="0" smtClean="0"/>
            </a:br>
            <a:r>
              <a:rPr lang="ru-RU" sz="2800" dirty="0" smtClean="0"/>
              <a:t>С 25 декабря по 15 февраля 1989 года в Афганистане находились 620 тысяч советских солдат и офицеров, которые исполняли интернациональный долг, оказывая помощь братскому народу.</a:t>
            </a:r>
            <a:br>
              <a:rPr lang="ru-RU" sz="2800" dirty="0" smtClean="0"/>
            </a:br>
            <a:endParaRPr lang="ru-RU" dirty="0"/>
          </a:p>
        </p:txBody>
      </p:sp>
      <p:sp>
        <p:nvSpPr>
          <p:cNvPr id="3" name="Заголовок 2"/>
          <p:cNvSpPr>
            <a:spLocks noGrp="1"/>
          </p:cNvSpPr>
          <p:nvPr>
            <p:ph type="title"/>
          </p:nvPr>
        </p:nvSpPr>
        <p:spPr>
          <a:xfrm>
            <a:off x="457200" y="152400"/>
            <a:ext cx="8229600" cy="396280"/>
          </a:xfrm>
        </p:spPr>
        <p:txBody>
          <a:bodyPr>
            <a:normAutofit fontScale="90000"/>
          </a:bodyPr>
          <a:lstStyle/>
          <a:p>
            <a:endParaRPr lang="ru-RU" dirty="0"/>
          </a:p>
        </p:txBody>
      </p:sp>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На войне всегда есть место подвигу… Большинство советских солдат и офицеров честно выполняли свой воинский долг, нередко проявляя подлинный героизм  и самоотверженность. Не бросать товарища, прикрыть друга от пули даже ценой собственной жизни – вот негласный закон Афганского братства.</a:t>
            </a:r>
          </a:p>
          <a:p>
            <a:r>
              <a:rPr lang="ru-RU" dirty="0" smtClean="0"/>
              <a:t>За 10 лет войны погибло, умерло от ран, пропало без вести, не вернулось из плена 14 453 человека. 35 тысяч получили ранения разной степени тяжести.</a:t>
            </a:r>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anim calcmode="lin" valueType="num">
                                      <p:cBhvr>
                                        <p:cTn id="8"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7"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0"/>
                                        <p:tgtEl>
                                          <p:spTgt spid="3">
                                            <p:txEl>
                                              <p:pRg st="1" end="1"/>
                                            </p:txEl>
                                          </p:spTgt>
                                        </p:tgtEl>
                                      </p:cBhvr>
                                    </p:animEffect>
                                    <p:anim calcmode="lin" valueType="num">
                                      <p:cBhvr>
                                        <p:cTn id="14"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8640"/>
            <a:ext cx="8229600" cy="3861048"/>
          </a:xfrm>
        </p:spPr>
        <p:txBody>
          <a:bodyPr/>
          <a:lstStyle/>
          <a:p>
            <a:pPr>
              <a:buNone/>
            </a:pPr>
            <a:r>
              <a:rPr lang="ru-RU" dirty="0" smtClean="0"/>
              <a:t>                     Вы </a:t>
            </a:r>
            <a:r>
              <a:rPr lang="ru-RU" dirty="0" smtClean="0"/>
              <a:t>смотрите с улыбкой на меня</a:t>
            </a:r>
          </a:p>
          <a:p>
            <a:pPr>
              <a:buNone/>
            </a:pPr>
            <a:r>
              <a:rPr lang="ru-RU" dirty="0" smtClean="0"/>
              <a:t>                     Сквозь мраморные плиты обелисков.</a:t>
            </a:r>
          </a:p>
          <a:p>
            <a:pPr>
              <a:buNone/>
            </a:pPr>
            <a:r>
              <a:rPr lang="ru-RU" dirty="0" smtClean="0"/>
              <a:t>                     Со мною незнакомые друзья,</a:t>
            </a:r>
          </a:p>
          <a:p>
            <a:pPr>
              <a:buNone/>
            </a:pPr>
            <a:r>
              <a:rPr lang="ru-RU" dirty="0" smtClean="0"/>
              <a:t>                     Все те, кого я знал не слишком близко.</a:t>
            </a:r>
          </a:p>
          <a:p>
            <a:pPr>
              <a:buNone/>
            </a:pPr>
            <a:r>
              <a:rPr lang="ru-RU" dirty="0" smtClean="0"/>
              <a:t>                     Все те, кто за тебя и за меня</a:t>
            </a:r>
          </a:p>
          <a:p>
            <a:pPr>
              <a:buNone/>
            </a:pPr>
            <a:r>
              <a:rPr lang="ru-RU" dirty="0" smtClean="0"/>
              <a:t>                     На камнях воевал Афганистана</a:t>
            </a:r>
          </a:p>
          <a:p>
            <a:pPr>
              <a:buNone/>
            </a:pPr>
            <a:r>
              <a:rPr lang="ru-RU" dirty="0" smtClean="0"/>
              <a:t>                     И жизни драгоценной не щадя</a:t>
            </a:r>
          </a:p>
          <a:p>
            <a:pPr>
              <a:buNone/>
            </a:pPr>
            <a:r>
              <a:rPr lang="ru-RU" dirty="0" smtClean="0"/>
              <a:t>                     Домой вернулся на борту «Тюльпана».</a:t>
            </a:r>
          </a:p>
          <a:p>
            <a:endParaRPr lang="ru-RU" dirty="0"/>
          </a:p>
        </p:txBody>
      </p:sp>
      <p:sp>
        <p:nvSpPr>
          <p:cNvPr id="2" name="Заголовок 1"/>
          <p:cNvSpPr>
            <a:spLocks noGrp="1"/>
          </p:cNvSpPr>
          <p:nvPr>
            <p:ph type="title"/>
          </p:nvPr>
        </p:nvSpPr>
        <p:spPr>
          <a:xfrm>
            <a:off x="179512" y="4077072"/>
            <a:ext cx="8640960" cy="2659360"/>
          </a:xfrm>
        </p:spPr>
        <p:txBody>
          <a:bodyPr>
            <a:normAutofit/>
          </a:bodyPr>
          <a:lstStyle/>
          <a:p>
            <a:r>
              <a:rPr lang="ru-RU" sz="1600" dirty="0" smtClean="0"/>
              <a:t>Среди тех парней, кто вернулся грузом №200 на борту «Тюльпана» были и наши истринские ребята.</a:t>
            </a:r>
            <a:br>
              <a:rPr lang="ru-RU" sz="1600" dirty="0" smtClean="0"/>
            </a:br>
            <a:r>
              <a:rPr lang="ru-RU" sz="1600" dirty="0" smtClean="0"/>
              <a:t>Герой Советского Союза Александр Голованов,</a:t>
            </a:r>
            <a:br>
              <a:rPr lang="ru-RU" sz="1600" dirty="0" smtClean="0"/>
            </a:br>
            <a:r>
              <a:rPr lang="ru-RU" sz="1600" dirty="0" smtClean="0"/>
              <a:t>Кавалер ордена Красной Звезды Владимир Царьков,</a:t>
            </a:r>
            <a:br>
              <a:rPr lang="ru-RU" sz="1600" dirty="0" smtClean="0"/>
            </a:br>
            <a:r>
              <a:rPr lang="ru-RU" sz="1600" dirty="0" smtClean="0"/>
              <a:t>Кавалер ордена Красной Звезды Роман Аменицкий,</a:t>
            </a:r>
            <a:br>
              <a:rPr lang="ru-RU" sz="1600" dirty="0" smtClean="0"/>
            </a:br>
            <a:r>
              <a:rPr lang="ru-RU" sz="1600" dirty="0" smtClean="0"/>
              <a:t>Кавалер ордена Красной Звезды Александр Сафонов,</a:t>
            </a:r>
            <a:br>
              <a:rPr lang="ru-RU" sz="1600" dirty="0" smtClean="0"/>
            </a:br>
            <a:r>
              <a:rPr lang="ru-RU" sz="1600" dirty="0" smtClean="0"/>
              <a:t>Кавалер ордена Мужества Вячеслав Соколов,</a:t>
            </a:r>
            <a:br>
              <a:rPr lang="ru-RU" sz="1600" dirty="0" smtClean="0"/>
            </a:br>
            <a:r>
              <a:rPr lang="ru-RU" sz="1600" dirty="0" smtClean="0"/>
              <a:t>Кавалер ордена Мужества Александр Фомин,</a:t>
            </a:r>
            <a:br>
              <a:rPr lang="ru-RU" sz="1600" dirty="0" smtClean="0"/>
            </a:br>
            <a:r>
              <a:rPr lang="ru-RU" sz="1600" dirty="0" smtClean="0"/>
              <a:t>Кавалер ордена Красной Звезды Владимир Царьков.</a:t>
            </a:r>
            <a:br>
              <a:rPr lang="ru-RU" sz="1600" dirty="0" smtClean="0"/>
            </a:br>
            <a:r>
              <a:rPr lang="ru-RU" sz="1600" dirty="0" smtClean="0"/>
              <a:t>В числе тех, кто погиб в Афганистане был и ученик нашей школы старший лейтенант Николай Егоров.</a:t>
            </a:r>
            <a:br>
              <a:rPr lang="ru-RU" sz="1600" dirty="0" smtClean="0"/>
            </a:br>
            <a:endParaRPr lang="ru-RU" sz="1600"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2"/>
                                        </p:tgtEl>
                                        <p:attrNameLst>
                                          <p:attrName>style.visibility</p:attrName>
                                        </p:attrNameLst>
                                      </p:cBhvr>
                                      <p:to>
                                        <p:strVal val="visible"/>
                                      </p:to>
                                    </p:set>
                                    <p:anim calcmode="lin" valueType="num">
                                      <p:cBhvr>
                                        <p:cTn id="47" dur="2000" fill="hold"/>
                                        <p:tgtEl>
                                          <p:spTgt spid="2"/>
                                        </p:tgtEl>
                                        <p:attrNameLst>
                                          <p:attrName>ppt_w</p:attrName>
                                        </p:attrNameLst>
                                      </p:cBhvr>
                                      <p:tavLst>
                                        <p:tav tm="0">
                                          <p:val>
                                            <p:fltVal val="0"/>
                                          </p:val>
                                        </p:tav>
                                        <p:tav tm="100000">
                                          <p:val>
                                            <p:strVal val="#ppt_w"/>
                                          </p:val>
                                        </p:tav>
                                      </p:tavLst>
                                    </p:anim>
                                    <p:anim calcmode="lin" valueType="num">
                                      <p:cBhvr>
                                        <p:cTn id="48" dur="2000" fill="hold"/>
                                        <p:tgtEl>
                                          <p:spTgt spid="2"/>
                                        </p:tgtEl>
                                        <p:attrNameLst>
                                          <p:attrName>ppt_h</p:attrName>
                                        </p:attrNameLst>
                                      </p:cBhvr>
                                      <p:tavLst>
                                        <p:tav tm="0">
                                          <p:val>
                                            <p:fltVal val="0"/>
                                          </p:val>
                                        </p:tav>
                                        <p:tav tm="100000">
                                          <p:val>
                                            <p:strVal val="#ppt_h"/>
                                          </p:val>
                                        </p:tav>
                                      </p:tavLst>
                                    </p:anim>
                                    <p:anim calcmode="lin" valueType="num">
                                      <p:cBhvr>
                                        <p:cTn id="49" dur="2000" fill="hold"/>
                                        <p:tgtEl>
                                          <p:spTgt spid="2"/>
                                        </p:tgtEl>
                                        <p:attrNameLst>
                                          <p:attrName>style.rotation</p:attrName>
                                        </p:attrNameLst>
                                      </p:cBhvr>
                                      <p:tavLst>
                                        <p:tav tm="0">
                                          <p:val>
                                            <p:fltVal val="90"/>
                                          </p:val>
                                        </p:tav>
                                        <p:tav tm="100000">
                                          <p:val>
                                            <p:fltVal val="0"/>
                                          </p:val>
                                        </p:tav>
                                      </p:tavLst>
                                    </p:anim>
                                    <p:animEffect transition="in" filter="fade">
                                      <p:cBhvr>
                                        <p:cTn id="5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Егоров </a:t>
            </a:r>
            <a:r>
              <a:rPr lang="ru-RU" dirty="0" smtClean="0"/>
              <a:t>– курсант авиационного училища.</a:t>
            </a:r>
            <a:br>
              <a:rPr lang="ru-RU" dirty="0" smtClean="0"/>
            </a:br>
            <a:endParaRPr lang="ru-RU" dirty="0"/>
          </a:p>
        </p:txBody>
      </p:sp>
      <p:sp>
        <p:nvSpPr>
          <p:cNvPr id="6" name="Текст 5"/>
          <p:cNvSpPr>
            <a:spLocks noGrp="1"/>
          </p:cNvSpPr>
          <p:nvPr>
            <p:ph type="body" sz="half" idx="2"/>
          </p:nvPr>
        </p:nvSpPr>
        <p:spPr>
          <a:xfrm>
            <a:off x="6660232" y="1340768"/>
            <a:ext cx="2057400" cy="4419600"/>
          </a:xfrm>
        </p:spPr>
        <p:txBody>
          <a:bodyPr>
            <a:normAutofit fontScale="25000" lnSpcReduction="20000"/>
          </a:bodyPr>
          <a:lstStyle/>
          <a:p>
            <a:r>
              <a:rPr lang="ru-RU" sz="3200" dirty="0" smtClean="0"/>
              <a:t>В числе тех, кто погиб в Афганистане был и ученик нашей школы старший лейтенант Николай Егоров.</a:t>
            </a:r>
          </a:p>
          <a:p>
            <a:r>
              <a:rPr lang="ru-RU" sz="3200" dirty="0" smtClean="0"/>
              <a:t>Коля Егоров родился в 1956 году в Тульской области в простой семье. Вскоре родители переехали жить в город Истра, где на улице Школьной построили свой дом.</a:t>
            </a:r>
          </a:p>
          <a:p>
            <a:r>
              <a:rPr lang="ru-RU" sz="3200" dirty="0" smtClean="0"/>
              <a:t>В 1963 году Коля пошел в первый класс </a:t>
            </a:r>
            <a:r>
              <a:rPr lang="ru-RU" sz="3200" dirty="0" err="1" smtClean="0"/>
              <a:t>Истринской</a:t>
            </a:r>
            <a:r>
              <a:rPr lang="ru-RU" sz="3200" dirty="0" smtClean="0"/>
              <a:t> школы №3. Как все и мальчишки, играл в футбол, катался на лыжах, играл в хоккей на замерзшем пруду около школы. Учился, как говорят, средне, но в числе любимых предметов были физкультура, история, начальная военная подготовка.</a:t>
            </a:r>
          </a:p>
          <a:p>
            <a:r>
              <a:rPr lang="ru-RU" sz="3200" dirty="0" smtClean="0"/>
              <a:t>В 1973 году он окончил школу и решил стать военным. Поступил в авиационное училище в Кривом роге </a:t>
            </a:r>
            <a:r>
              <a:rPr lang="ru-RU" sz="3200" dirty="0" smtClean="0"/>
              <a:t> </a:t>
            </a:r>
            <a:r>
              <a:rPr lang="ru-RU" sz="3200" dirty="0" smtClean="0"/>
              <a:t>Научился летать на вертолетах.</a:t>
            </a:r>
          </a:p>
          <a:p>
            <a:r>
              <a:rPr lang="ru-RU" sz="3200" dirty="0" smtClean="0"/>
              <a:t>В 1978 году Николай Егоров и Марина Борисова сыграли свадьбу. Вскоре у них родился сын. Семья переехала по месту службы Николая в Выборгский район Ленинградской области </a:t>
            </a:r>
          </a:p>
          <a:p>
            <a:r>
              <a:rPr lang="ru-RU" sz="3200" dirty="0" smtClean="0"/>
              <a:t>В 1983 году вертолетный полк, где служил Егоров, был отправлен в район боевых действий в Афганистан. Марина уже с двумя детьми возвращается в Истру. А через несколько месяцев семья Егорова получает страшное известие, «похоронку», как говорили в годы Великой Отечественной войны.</a:t>
            </a:r>
          </a:p>
          <a:p>
            <a:endParaRPr lang="ru-RU" dirty="0"/>
          </a:p>
        </p:txBody>
      </p:sp>
      <p:pic>
        <p:nvPicPr>
          <p:cNvPr id="2050" name="Picture 2" descr="IMG_0004"/>
          <p:cNvPicPr>
            <a:picLocks noGrp="1" noChangeAspect="1" noChangeArrowheads="1"/>
          </p:cNvPicPr>
          <p:nvPr>
            <p:ph type="pic" idx="1"/>
          </p:nvPr>
        </p:nvPicPr>
        <p:blipFill>
          <a:blip r:embed="rId2" cstate="print"/>
          <a:srcRect t="19337" b="19337"/>
          <a:stretch>
            <a:fillRect/>
          </a:stretch>
        </p:blipFill>
        <p:spPr bwMode="auto">
          <a:prstGeom prst="rect">
            <a:avLst/>
          </a:prstGeom>
          <a:noFill/>
          <a:ln w="9525">
            <a:noFill/>
            <a:miter lim="800000"/>
            <a:headEnd/>
            <a:tailEnd/>
          </a:ln>
        </p:spPr>
      </p:pic>
      <p:pic>
        <p:nvPicPr>
          <p:cNvPr id="2051" name="Picture 3" descr="Егоров_0006"/>
          <p:cNvPicPr>
            <a:picLocks noChangeAspect="1" noChangeArrowheads="1"/>
          </p:cNvPicPr>
          <p:nvPr/>
        </p:nvPicPr>
        <p:blipFill>
          <a:blip r:embed="rId3" cstate="print"/>
          <a:srcRect/>
          <a:stretch>
            <a:fillRect/>
          </a:stretch>
        </p:blipFill>
        <p:spPr bwMode="auto">
          <a:xfrm>
            <a:off x="1835696" y="764704"/>
            <a:ext cx="3779838" cy="5410200"/>
          </a:xfrm>
          <a:prstGeom prst="rect">
            <a:avLst/>
          </a:prstGeom>
          <a:noFill/>
          <a:ln w="9525">
            <a:noFill/>
            <a:miter lim="800000"/>
            <a:headEnd/>
            <a:tailEnd/>
          </a:ln>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amond(in)">
                                      <p:cBhvr>
                                        <p:cTn id="13" dur="2000"/>
                                        <p:tgtEl>
                                          <p:spTgt spid="6">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amond(in)">
                                      <p:cBhvr>
                                        <p:cTn id="16" dur="2000"/>
                                        <p:tgtEl>
                                          <p:spTgt spid="6">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amond(in)">
                                      <p:cBhvr>
                                        <p:cTn id="19" dur="2000"/>
                                        <p:tgtEl>
                                          <p:spTgt spid="6">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amond(in)">
                                      <p:cBhvr>
                                        <p:cTn id="22" dur="2000"/>
                                        <p:tgtEl>
                                          <p:spTgt spid="6">
                                            <p:txEl>
                                              <p:pRg st="5" end="5"/>
                                            </p:txEl>
                                          </p:spTgt>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linds(horizontal)">
                                      <p:cBhvr>
                                        <p:cTn id="32"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46166"/>
            <a:ext cx="91440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Извещение Е №21451</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Уважаемая Марина Викторовна.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прискорбием извещаю Вас о том, что Ваш муж, старший лейтенант Егоров Николай Михайлович, выполняя боевое задание, верный воинской присяге, проявив стойкость и мужество, погиб 14 июля 1984 года.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Примите искренние соболезнования и сочувствие по поводу постигшего Вас горя.</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Военный комиссар </a:t>
            </a:r>
            <a:r>
              <a:rPr kumimoji="0" 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Захарычев</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Сухие официальные строчки…Николаю Егору было 28 лет. Выполняя боевое задание,  вертолет МИ-6 был сбит. Экипаж погиб.</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Старший лейтенант Егоров Николай Михайлович награжден орденом Красной Звезды (посмертно) и медалью афганского правительства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Хоронили Николая с военными почестями. Гражданская панихида проходила в стенах школы №3, где он когда-то учился. Проводить его в последний путь пришли учителя, одноклассники, соседи, представители государственных и партийных органов.</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Николай Егоров похоронен на городском кладбище г. Истры .</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Сегодня его сыновья старше своего отца. Они знают его только по фотографиям и рассказам матери, но гордятся своим отцом.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descr="IMG_0001"/>
          <p:cNvPicPr>
            <a:picLocks noChangeAspect="1" noChangeArrowheads="1"/>
          </p:cNvPicPr>
          <p:nvPr/>
        </p:nvPicPr>
        <p:blipFill>
          <a:blip r:embed="rId2" cstate="print"/>
          <a:srcRect/>
          <a:stretch>
            <a:fillRect/>
          </a:stretch>
        </p:blipFill>
        <p:spPr bwMode="auto">
          <a:xfrm>
            <a:off x="3347864" y="3396977"/>
            <a:ext cx="4261996" cy="3461023"/>
          </a:xfrm>
          <a:prstGeom prst="rect">
            <a:avLst/>
          </a:prstGeom>
          <a:noFill/>
          <a:ln w="9525">
            <a:noFill/>
            <a:miter lim="800000"/>
            <a:headEnd/>
            <a:tailEnd/>
          </a:ln>
        </p:spPr>
      </p:pic>
      <p:pic>
        <p:nvPicPr>
          <p:cNvPr id="3075" name="Picture 3" descr="IMG_0005"/>
          <p:cNvPicPr>
            <a:picLocks noChangeAspect="1" noChangeArrowheads="1"/>
          </p:cNvPicPr>
          <p:nvPr/>
        </p:nvPicPr>
        <p:blipFill>
          <a:blip r:embed="rId3" cstate="print"/>
          <a:srcRect/>
          <a:stretch>
            <a:fillRect/>
          </a:stretch>
        </p:blipFill>
        <p:spPr bwMode="auto">
          <a:xfrm>
            <a:off x="0" y="3501008"/>
            <a:ext cx="2879401" cy="1916832"/>
          </a:xfrm>
          <a:prstGeom prst="rect">
            <a:avLst/>
          </a:prstGeom>
          <a:noFill/>
          <a:ln w="9525">
            <a:noFill/>
            <a:miter lim="800000"/>
            <a:headEnd/>
            <a:tailEnd/>
          </a:ln>
        </p:spPr>
      </p:pic>
      <p:pic>
        <p:nvPicPr>
          <p:cNvPr id="3076" name="Picture 4" descr="Егоров_0008"/>
          <p:cNvPicPr>
            <a:picLocks noChangeAspect="1" noChangeArrowheads="1"/>
          </p:cNvPicPr>
          <p:nvPr/>
        </p:nvPicPr>
        <p:blipFill>
          <a:blip r:embed="rId4" cstate="print"/>
          <a:srcRect/>
          <a:stretch>
            <a:fillRect/>
          </a:stretch>
        </p:blipFill>
        <p:spPr bwMode="auto">
          <a:xfrm>
            <a:off x="1187624" y="5229200"/>
            <a:ext cx="1979712" cy="1328568"/>
          </a:xfrm>
          <a:prstGeom prst="rect">
            <a:avLst/>
          </a:prstGeom>
          <a:noFill/>
          <a:ln w="9525">
            <a:noFill/>
            <a:miter lim="800000"/>
            <a:headEnd/>
            <a:tailEnd/>
          </a:ln>
        </p:spPr>
      </p:pic>
      <p:pic>
        <p:nvPicPr>
          <p:cNvPr id="3077" name="Picture 5" descr="Егоров_0002"/>
          <p:cNvPicPr>
            <a:picLocks noChangeAspect="1" noChangeArrowheads="1"/>
          </p:cNvPicPr>
          <p:nvPr/>
        </p:nvPicPr>
        <p:blipFill>
          <a:blip r:embed="rId5" cstate="print"/>
          <a:srcRect/>
          <a:stretch>
            <a:fillRect/>
          </a:stretch>
        </p:blipFill>
        <p:spPr bwMode="auto">
          <a:xfrm>
            <a:off x="7236296" y="3573016"/>
            <a:ext cx="1763688" cy="2461033"/>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fade">
                                      <p:cBhvr>
                                        <p:cTn id="7" dur="1000"/>
                                        <p:tgtEl>
                                          <p:spTgt spid="3073">
                                            <p:txEl>
                                              <p:pRg st="0" end="0"/>
                                            </p:txEl>
                                          </p:spTgt>
                                        </p:tgtEl>
                                      </p:cBhvr>
                                    </p:animEffect>
                                    <p:anim calcmode="lin" valueType="num">
                                      <p:cBhvr>
                                        <p:cTn id="8" dur="1000" fill="hold"/>
                                        <p:tgtEl>
                                          <p:spTgt spid="30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73">
                                            <p:txEl>
                                              <p:pRg st="1" end="1"/>
                                            </p:txEl>
                                          </p:spTgt>
                                        </p:tgtEl>
                                        <p:attrNameLst>
                                          <p:attrName>style.visibility</p:attrName>
                                        </p:attrNameLst>
                                      </p:cBhvr>
                                      <p:to>
                                        <p:strVal val="visible"/>
                                      </p:to>
                                    </p:set>
                                    <p:animEffect transition="in" filter="fade">
                                      <p:cBhvr>
                                        <p:cTn id="12" dur="1000"/>
                                        <p:tgtEl>
                                          <p:spTgt spid="3073">
                                            <p:txEl>
                                              <p:pRg st="1" end="1"/>
                                            </p:txEl>
                                          </p:spTgt>
                                        </p:tgtEl>
                                      </p:cBhvr>
                                    </p:animEffect>
                                    <p:anim calcmode="lin" valueType="num">
                                      <p:cBhvr>
                                        <p:cTn id="13" dur="1000" fill="hold"/>
                                        <p:tgtEl>
                                          <p:spTgt spid="307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07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73">
                                            <p:txEl>
                                              <p:pRg st="2" end="2"/>
                                            </p:txEl>
                                          </p:spTgt>
                                        </p:tgtEl>
                                        <p:attrNameLst>
                                          <p:attrName>style.visibility</p:attrName>
                                        </p:attrNameLst>
                                      </p:cBhvr>
                                      <p:to>
                                        <p:strVal val="visible"/>
                                      </p:to>
                                    </p:set>
                                    <p:animEffect transition="in" filter="fade">
                                      <p:cBhvr>
                                        <p:cTn id="17" dur="1000"/>
                                        <p:tgtEl>
                                          <p:spTgt spid="3073">
                                            <p:txEl>
                                              <p:pRg st="2" end="2"/>
                                            </p:txEl>
                                          </p:spTgt>
                                        </p:tgtEl>
                                      </p:cBhvr>
                                    </p:animEffect>
                                    <p:anim calcmode="lin" valueType="num">
                                      <p:cBhvr>
                                        <p:cTn id="18" dur="1000" fill="hold"/>
                                        <p:tgtEl>
                                          <p:spTgt spid="307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07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73">
                                            <p:txEl>
                                              <p:pRg st="3" end="3"/>
                                            </p:txEl>
                                          </p:spTgt>
                                        </p:tgtEl>
                                        <p:attrNameLst>
                                          <p:attrName>style.visibility</p:attrName>
                                        </p:attrNameLst>
                                      </p:cBhvr>
                                      <p:to>
                                        <p:strVal val="visible"/>
                                      </p:to>
                                    </p:set>
                                    <p:animEffect transition="in" filter="fade">
                                      <p:cBhvr>
                                        <p:cTn id="22" dur="1000"/>
                                        <p:tgtEl>
                                          <p:spTgt spid="3073">
                                            <p:txEl>
                                              <p:pRg st="3" end="3"/>
                                            </p:txEl>
                                          </p:spTgt>
                                        </p:tgtEl>
                                      </p:cBhvr>
                                    </p:animEffect>
                                    <p:anim calcmode="lin" valueType="num">
                                      <p:cBhvr>
                                        <p:cTn id="23" dur="1000" fill="hold"/>
                                        <p:tgtEl>
                                          <p:spTgt spid="307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07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73">
                                            <p:txEl>
                                              <p:pRg st="4" end="4"/>
                                            </p:txEl>
                                          </p:spTgt>
                                        </p:tgtEl>
                                        <p:attrNameLst>
                                          <p:attrName>style.visibility</p:attrName>
                                        </p:attrNameLst>
                                      </p:cBhvr>
                                      <p:to>
                                        <p:strVal val="visible"/>
                                      </p:to>
                                    </p:set>
                                    <p:animEffect transition="in" filter="fade">
                                      <p:cBhvr>
                                        <p:cTn id="27" dur="1000"/>
                                        <p:tgtEl>
                                          <p:spTgt spid="3073">
                                            <p:txEl>
                                              <p:pRg st="4" end="4"/>
                                            </p:txEl>
                                          </p:spTgt>
                                        </p:tgtEl>
                                      </p:cBhvr>
                                    </p:animEffect>
                                    <p:anim calcmode="lin" valueType="num">
                                      <p:cBhvr>
                                        <p:cTn id="28" dur="1000" fill="hold"/>
                                        <p:tgtEl>
                                          <p:spTgt spid="307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07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3000"/>
                                        <p:tgtEl>
                                          <p:spTgt spid="3074"/>
                                        </p:tgtEl>
                                      </p:cBhvr>
                                    </p:animEffect>
                                    <p:anim calcmode="lin" valueType="num">
                                      <p:cBhvr>
                                        <p:cTn id="33" dur="3000" fill="hold"/>
                                        <p:tgtEl>
                                          <p:spTgt spid="3074"/>
                                        </p:tgtEl>
                                        <p:attrNameLst>
                                          <p:attrName>ppt_x</p:attrName>
                                        </p:attrNameLst>
                                      </p:cBhvr>
                                      <p:tavLst>
                                        <p:tav tm="0">
                                          <p:val>
                                            <p:strVal val="#ppt_x"/>
                                          </p:val>
                                        </p:tav>
                                        <p:tav tm="100000">
                                          <p:val>
                                            <p:strVal val="#ppt_x"/>
                                          </p:val>
                                        </p:tav>
                                      </p:tavLst>
                                    </p:anim>
                                    <p:anim calcmode="lin" valueType="num">
                                      <p:cBhvr>
                                        <p:cTn id="34" dur="3000" fill="hold"/>
                                        <p:tgtEl>
                                          <p:spTgt spid="3074"/>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8" presetClass="entr" presetSubtype="16" fill="hold" nodeType="afterEffect">
                                  <p:stCondLst>
                                    <p:cond delay="0"/>
                                  </p:stCondLst>
                                  <p:childTnLst>
                                    <p:set>
                                      <p:cBhvr>
                                        <p:cTn id="37" dur="1" fill="hold">
                                          <p:stCondLst>
                                            <p:cond delay="0"/>
                                          </p:stCondLst>
                                        </p:cTn>
                                        <p:tgtEl>
                                          <p:spTgt spid="3073">
                                            <p:txEl>
                                              <p:pRg st="6" end="6"/>
                                            </p:txEl>
                                          </p:spTgt>
                                        </p:tgtEl>
                                        <p:attrNameLst>
                                          <p:attrName>style.visibility</p:attrName>
                                        </p:attrNameLst>
                                      </p:cBhvr>
                                      <p:to>
                                        <p:strVal val="visible"/>
                                      </p:to>
                                    </p:set>
                                    <p:animEffect transition="in" filter="diamond(in)">
                                      <p:cBhvr>
                                        <p:cTn id="38" dur="2000"/>
                                        <p:tgtEl>
                                          <p:spTgt spid="3073">
                                            <p:txEl>
                                              <p:pRg st="6" end="6"/>
                                            </p:txEl>
                                          </p:spTgt>
                                        </p:tgtEl>
                                      </p:cBhvr>
                                    </p:animEffect>
                                  </p:childTnLst>
                                </p:cTn>
                              </p:par>
                            </p:childTnLst>
                          </p:cTn>
                        </p:par>
                        <p:par>
                          <p:cTn id="39" fill="hold">
                            <p:stCondLst>
                              <p:cond delay="5000"/>
                            </p:stCondLst>
                            <p:childTnLst>
                              <p:par>
                                <p:cTn id="40" presetID="8" presetClass="entr" presetSubtype="16" fill="hold" nodeType="afterEffect">
                                  <p:stCondLst>
                                    <p:cond delay="0"/>
                                  </p:stCondLst>
                                  <p:childTnLst>
                                    <p:set>
                                      <p:cBhvr>
                                        <p:cTn id="41" dur="1" fill="hold">
                                          <p:stCondLst>
                                            <p:cond delay="0"/>
                                          </p:stCondLst>
                                        </p:cTn>
                                        <p:tgtEl>
                                          <p:spTgt spid="3073">
                                            <p:txEl>
                                              <p:pRg st="7" end="7"/>
                                            </p:txEl>
                                          </p:spTgt>
                                        </p:tgtEl>
                                        <p:attrNameLst>
                                          <p:attrName>style.visibility</p:attrName>
                                        </p:attrNameLst>
                                      </p:cBhvr>
                                      <p:to>
                                        <p:strVal val="visible"/>
                                      </p:to>
                                    </p:set>
                                    <p:animEffect transition="in" filter="diamond(in)">
                                      <p:cBhvr>
                                        <p:cTn id="42" dur="2000"/>
                                        <p:tgtEl>
                                          <p:spTgt spid="3073">
                                            <p:txEl>
                                              <p:pRg st="7" end="7"/>
                                            </p:txEl>
                                          </p:spTgt>
                                        </p:tgtEl>
                                      </p:cBhvr>
                                    </p:animEffect>
                                  </p:childTnLst>
                                </p:cTn>
                              </p:par>
                            </p:childTnLst>
                          </p:cTn>
                        </p:par>
                        <p:par>
                          <p:cTn id="43" fill="hold">
                            <p:stCondLst>
                              <p:cond delay="7000"/>
                            </p:stCondLst>
                            <p:childTnLst>
                              <p:par>
                                <p:cTn id="44" presetID="8" presetClass="entr" presetSubtype="16" fill="hold" nodeType="afterEffect">
                                  <p:stCondLst>
                                    <p:cond delay="0"/>
                                  </p:stCondLst>
                                  <p:childTnLst>
                                    <p:set>
                                      <p:cBhvr>
                                        <p:cTn id="45" dur="1" fill="hold">
                                          <p:stCondLst>
                                            <p:cond delay="0"/>
                                          </p:stCondLst>
                                        </p:cTn>
                                        <p:tgtEl>
                                          <p:spTgt spid="3073">
                                            <p:txEl>
                                              <p:pRg st="8" end="8"/>
                                            </p:txEl>
                                          </p:spTgt>
                                        </p:tgtEl>
                                        <p:attrNameLst>
                                          <p:attrName>style.visibility</p:attrName>
                                        </p:attrNameLst>
                                      </p:cBhvr>
                                      <p:to>
                                        <p:strVal val="visible"/>
                                      </p:to>
                                    </p:set>
                                    <p:animEffect transition="in" filter="diamond(in)">
                                      <p:cBhvr>
                                        <p:cTn id="46" dur="2000"/>
                                        <p:tgtEl>
                                          <p:spTgt spid="3073">
                                            <p:txEl>
                                              <p:pRg st="8" end="8"/>
                                            </p:txEl>
                                          </p:spTgt>
                                        </p:tgtEl>
                                      </p:cBhvr>
                                    </p:animEffect>
                                  </p:childTnLst>
                                </p:cTn>
                              </p:par>
                            </p:childTnLst>
                          </p:cTn>
                        </p:par>
                        <p:par>
                          <p:cTn id="47" fill="hold">
                            <p:stCondLst>
                              <p:cond delay="9000"/>
                            </p:stCondLst>
                            <p:childTnLst>
                              <p:par>
                                <p:cTn id="48" presetID="8" presetClass="entr" presetSubtype="16" fill="hold" nodeType="afterEffect">
                                  <p:stCondLst>
                                    <p:cond delay="0"/>
                                  </p:stCondLst>
                                  <p:childTnLst>
                                    <p:set>
                                      <p:cBhvr>
                                        <p:cTn id="49" dur="1" fill="hold">
                                          <p:stCondLst>
                                            <p:cond delay="0"/>
                                          </p:stCondLst>
                                        </p:cTn>
                                        <p:tgtEl>
                                          <p:spTgt spid="3073">
                                            <p:txEl>
                                              <p:pRg st="9" end="9"/>
                                            </p:txEl>
                                          </p:spTgt>
                                        </p:tgtEl>
                                        <p:attrNameLst>
                                          <p:attrName>style.visibility</p:attrName>
                                        </p:attrNameLst>
                                      </p:cBhvr>
                                      <p:to>
                                        <p:strVal val="visible"/>
                                      </p:to>
                                    </p:set>
                                    <p:animEffect transition="in" filter="diamond(in)">
                                      <p:cBhvr>
                                        <p:cTn id="50" dur="2000"/>
                                        <p:tgtEl>
                                          <p:spTgt spid="3073">
                                            <p:txEl>
                                              <p:pRg st="9" end="9"/>
                                            </p:txEl>
                                          </p:spTgt>
                                        </p:tgtEl>
                                      </p:cBhvr>
                                    </p:animEffect>
                                  </p:childTnLst>
                                </p:cTn>
                              </p:par>
                            </p:childTnLst>
                          </p:cTn>
                        </p:par>
                        <p:par>
                          <p:cTn id="51" fill="hold">
                            <p:stCondLst>
                              <p:cond delay="11000"/>
                            </p:stCondLst>
                            <p:childTnLst>
                              <p:par>
                                <p:cTn id="52" presetID="8" presetClass="entr" presetSubtype="16" fill="hold" nodeType="afterEffect">
                                  <p:stCondLst>
                                    <p:cond delay="0"/>
                                  </p:stCondLst>
                                  <p:childTnLst>
                                    <p:set>
                                      <p:cBhvr>
                                        <p:cTn id="53" dur="1" fill="hold">
                                          <p:stCondLst>
                                            <p:cond delay="0"/>
                                          </p:stCondLst>
                                        </p:cTn>
                                        <p:tgtEl>
                                          <p:spTgt spid="3073">
                                            <p:txEl>
                                              <p:pRg st="10" end="10"/>
                                            </p:txEl>
                                          </p:spTgt>
                                        </p:tgtEl>
                                        <p:attrNameLst>
                                          <p:attrName>style.visibility</p:attrName>
                                        </p:attrNameLst>
                                      </p:cBhvr>
                                      <p:to>
                                        <p:strVal val="visible"/>
                                      </p:to>
                                    </p:set>
                                    <p:animEffect transition="in" filter="diamond(in)">
                                      <p:cBhvr>
                                        <p:cTn id="54" dur="2000"/>
                                        <p:tgtEl>
                                          <p:spTgt spid="3073">
                                            <p:txEl>
                                              <p:pRg st="10" end="10"/>
                                            </p:txEl>
                                          </p:spTgt>
                                        </p:tgtEl>
                                      </p:cBhvr>
                                    </p:animEffect>
                                  </p:childTnLst>
                                </p:cTn>
                              </p:par>
                              <p:par>
                                <p:cTn id="55" presetID="47" presetClass="entr" presetSubtype="0" fill="hold" nodeType="withEffect">
                                  <p:stCondLst>
                                    <p:cond delay="0"/>
                                  </p:stCondLst>
                                  <p:childTnLst>
                                    <p:set>
                                      <p:cBhvr>
                                        <p:cTn id="56" dur="1" fill="hold">
                                          <p:stCondLst>
                                            <p:cond delay="0"/>
                                          </p:stCondLst>
                                        </p:cTn>
                                        <p:tgtEl>
                                          <p:spTgt spid="3075"/>
                                        </p:tgtEl>
                                        <p:attrNameLst>
                                          <p:attrName>style.visibility</p:attrName>
                                        </p:attrNameLst>
                                      </p:cBhvr>
                                      <p:to>
                                        <p:strVal val="visible"/>
                                      </p:to>
                                    </p:set>
                                    <p:animEffect transition="in" filter="fade">
                                      <p:cBhvr>
                                        <p:cTn id="57" dur="3000"/>
                                        <p:tgtEl>
                                          <p:spTgt spid="3075"/>
                                        </p:tgtEl>
                                      </p:cBhvr>
                                    </p:animEffect>
                                    <p:anim calcmode="lin" valueType="num">
                                      <p:cBhvr>
                                        <p:cTn id="58" dur="3000" fill="hold"/>
                                        <p:tgtEl>
                                          <p:spTgt spid="3075"/>
                                        </p:tgtEl>
                                        <p:attrNameLst>
                                          <p:attrName>ppt_x</p:attrName>
                                        </p:attrNameLst>
                                      </p:cBhvr>
                                      <p:tavLst>
                                        <p:tav tm="0">
                                          <p:val>
                                            <p:strVal val="#ppt_x"/>
                                          </p:val>
                                        </p:tav>
                                        <p:tav tm="100000">
                                          <p:val>
                                            <p:strVal val="#ppt_x"/>
                                          </p:val>
                                        </p:tav>
                                      </p:tavLst>
                                    </p:anim>
                                    <p:anim calcmode="lin" valueType="num">
                                      <p:cBhvr>
                                        <p:cTn id="59" dur="3000" fill="hold"/>
                                        <p:tgtEl>
                                          <p:spTgt spid="3075"/>
                                        </p:tgtEl>
                                        <p:attrNameLst>
                                          <p:attrName>ppt_y</p:attrName>
                                        </p:attrNameLst>
                                      </p:cBhvr>
                                      <p:tavLst>
                                        <p:tav tm="0">
                                          <p:val>
                                            <p:strVal val="#ppt_y-.1"/>
                                          </p:val>
                                        </p:tav>
                                        <p:tav tm="100000">
                                          <p:val>
                                            <p:strVal val="#ppt_y"/>
                                          </p:val>
                                        </p:tav>
                                      </p:tavLst>
                                    </p:anim>
                                  </p:childTnLst>
                                </p:cTn>
                              </p:par>
                              <p:par>
                                <p:cTn id="60" presetID="4" presetClass="entr" presetSubtype="16" fill="hold" nodeType="withEffect">
                                  <p:stCondLst>
                                    <p:cond delay="0"/>
                                  </p:stCondLst>
                                  <p:childTnLst>
                                    <p:set>
                                      <p:cBhvr>
                                        <p:cTn id="61" dur="1" fill="hold">
                                          <p:stCondLst>
                                            <p:cond delay="0"/>
                                          </p:stCondLst>
                                        </p:cTn>
                                        <p:tgtEl>
                                          <p:spTgt spid="3076"/>
                                        </p:tgtEl>
                                        <p:attrNameLst>
                                          <p:attrName>style.visibility</p:attrName>
                                        </p:attrNameLst>
                                      </p:cBhvr>
                                      <p:to>
                                        <p:strVal val="visible"/>
                                      </p:to>
                                    </p:set>
                                    <p:animEffect transition="in" filter="box(in)">
                                      <p:cBhvr>
                                        <p:cTn id="62" dur="2000"/>
                                        <p:tgtEl>
                                          <p:spTgt spid="3076"/>
                                        </p:tgtEl>
                                      </p:cBhvr>
                                    </p:animEffect>
                                  </p:childTnLst>
                                </p:cTn>
                              </p:par>
                            </p:childTnLst>
                          </p:cTn>
                        </p:par>
                        <p:par>
                          <p:cTn id="63" fill="hold">
                            <p:stCondLst>
                              <p:cond delay="14000"/>
                            </p:stCondLst>
                            <p:childTnLst>
                              <p:par>
                                <p:cTn id="64" presetID="3" presetClass="entr" presetSubtype="10" fill="hold" nodeType="afterEffect">
                                  <p:stCondLst>
                                    <p:cond delay="0"/>
                                  </p:stCondLst>
                                  <p:childTnLst>
                                    <p:set>
                                      <p:cBhvr>
                                        <p:cTn id="65" dur="1" fill="hold">
                                          <p:stCondLst>
                                            <p:cond delay="0"/>
                                          </p:stCondLst>
                                        </p:cTn>
                                        <p:tgtEl>
                                          <p:spTgt spid="3077"/>
                                        </p:tgtEl>
                                        <p:attrNameLst>
                                          <p:attrName>style.visibility</p:attrName>
                                        </p:attrNameLst>
                                      </p:cBhvr>
                                      <p:to>
                                        <p:strVal val="visible"/>
                                      </p:to>
                                    </p:set>
                                    <p:animEffect transition="in" filter="blinds(horizontal)">
                                      <p:cBhvr>
                                        <p:cTn id="66"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444208" y="188640"/>
            <a:ext cx="2520280" cy="6480720"/>
          </a:xfrm>
        </p:spPr>
        <p:txBody>
          <a:bodyPr>
            <a:normAutofit/>
          </a:bodyPr>
          <a:lstStyle/>
          <a:p>
            <a:r>
              <a:rPr lang="ru-RU" sz="1800" dirty="0" smtClean="0"/>
              <a:t>В феврале 2010 года по инициативе </a:t>
            </a:r>
            <a:r>
              <a:rPr lang="ru-RU" sz="1800" dirty="0" err="1" smtClean="0"/>
              <a:t>Истринского</a:t>
            </a:r>
            <a:r>
              <a:rPr lang="ru-RU" sz="1800" dirty="0" smtClean="0"/>
              <a:t> отделения организации «Боевое братство» в актовом зале школы была установлена мемориальная доска в память о Николае Егорове </a:t>
            </a:r>
            <a:r>
              <a:rPr lang="ru-RU" sz="1800" dirty="0" smtClean="0"/>
              <a:t>. </a:t>
            </a:r>
            <a:r>
              <a:rPr lang="ru-RU" sz="1800" dirty="0" smtClean="0"/>
              <a:t>В гости к ученикам школы пришли бывшие воины-афганцы. Их рассказы о боевом братстве глубоко тронули сегодняшних школьников </a:t>
            </a:r>
            <a:endParaRPr lang="ru-RU" sz="1800" dirty="0"/>
          </a:p>
        </p:txBody>
      </p:sp>
      <p:pic>
        <p:nvPicPr>
          <p:cNvPr id="20482" name="Picture 2" descr="Егоров_0001"/>
          <p:cNvPicPr>
            <a:picLocks noGrp="1" noChangeAspect="1" noChangeArrowheads="1"/>
          </p:cNvPicPr>
          <p:nvPr>
            <p:ph type="pic" idx="1"/>
          </p:nvPr>
        </p:nvPicPr>
        <p:blipFill>
          <a:blip r:embed="rId2" cstate="print"/>
          <a:srcRect t="19229" b="19229"/>
          <a:stretch>
            <a:fillRect/>
          </a:stretch>
        </p:blipFill>
        <p:spPr bwMode="auto">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TotalTime>
  <Words>916</Words>
  <Application>Microsoft Office PowerPoint</Application>
  <PresentationFormat>Экран (4:3)</PresentationFormat>
  <Paragraphs>40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 Внешняя политика СССР в 80-е годы 20 века. Афганская война </vt:lpstr>
      <vt:lpstr>Слайд 2</vt:lpstr>
      <vt:lpstr>Слайд 3</vt:lpstr>
      <vt:lpstr>Слайд 4</vt:lpstr>
      <vt:lpstr>Слайд 5</vt:lpstr>
      <vt:lpstr>Среди тех парней, кто вернулся грузом №200 на борту «Тюльпана» были и наши истринские ребята. Герой Советского Союза Александр Голованов, Кавалер ордена Красной Звезды Владимир Царьков, Кавалер ордена Красной Звезды Роман Аменицкий, Кавалер ордена Красной Звезды Александр Сафонов, Кавалер ордена Мужества Вячеслав Соколов, Кавалер ордена Мужества Александр Фомин, Кавалер ордена Красной Звезды Владимир Царьков. В числе тех, кто погиб в Афганистане был и ученик нашей школы старший лейтенант Николай Егоров. </vt:lpstr>
      <vt:lpstr>Егоров – курсант авиационного училища. </vt:lpstr>
      <vt:lpstr>Слайд 8</vt:lpstr>
      <vt:lpstr>Слайд 9</vt:lpstr>
      <vt:lpstr>25 лет прошло с того дня, как командир 40-й армии Герой Советского Союза генерал Б.В.Громов последним покинул Афганистан. Среди тех, кто вернулся с этой войны,  были и ученики нашей школы: Шаронов А.М.- награжден орденом «Красной Звезды», Кущенков П.А.- награжден медалью «За отвагу», Прокопенко Б.М.- награжден медалью «За отвагу», Цуканов Г.В.- награжден медалью «За отвагу». </vt:lpstr>
      <vt:lpstr>            «Метеорит живет мгновенье,                 Сгорая в дымной синеве.                 Его отвесное паденье                  Сквозь смерть направлено к земле…                 И я готов, летя сквозь годы                 Метеоритом в синей мгле,                 Сгореть, сжигая все невзгоды,                 Во имя жизни на Земле».    Эти стихи написал лейтенант Александр Стовба, тоже погибший в Афганистане.</vt:lpstr>
      <vt:lpstr>Слайд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Внешняя политика СССР в 80-е годы 20 века. Афганская война</dc:title>
  <dc:creator>123</dc:creator>
  <cp:lastModifiedBy>123</cp:lastModifiedBy>
  <cp:revision>4</cp:revision>
  <dcterms:created xsi:type="dcterms:W3CDTF">2016-02-19T13:57:12Z</dcterms:created>
  <dcterms:modified xsi:type="dcterms:W3CDTF">2016-02-19T14:36:43Z</dcterms:modified>
</cp:coreProperties>
</file>