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5" r:id="rId4"/>
    <p:sldId id="278" r:id="rId5"/>
    <p:sldId id="267" r:id="rId6"/>
    <p:sldId id="266" r:id="rId7"/>
    <p:sldId id="277" r:id="rId8"/>
    <p:sldId id="268" r:id="rId9"/>
    <p:sldId id="265" r:id="rId10"/>
    <p:sldId id="269" r:id="rId11"/>
    <p:sldId id="270" r:id="rId12"/>
    <p:sldId id="272" r:id="rId13"/>
    <p:sldId id="279" r:id="rId14"/>
    <p:sldId id="263" r:id="rId15"/>
    <p:sldId id="262" r:id="rId16"/>
    <p:sldId id="264" r:id="rId17"/>
    <p:sldId id="274" r:id="rId18"/>
    <p:sldId id="273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B00"/>
    <a:srgbClr val="CC3300"/>
    <a:srgbClr val="963200"/>
    <a:srgbClr val="99CCFF"/>
    <a:srgbClr val="00BCB8"/>
    <a:srgbClr val="FFE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9F33BE-2792-4F75-BD38-5796382C4E3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5624E1B-DD29-426D-942E-1BCD40289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e/Russian_Grammar_1721.jpg/350px-Russian_Grammar_1721.jpg" TargetMode="External"/><Relationship Id="rId13" Type="http://schemas.openxmlformats.org/officeDocument/2006/relationships/hyperlink" Target="http://lomonosov.ucoz.net/_ph/1/2/278198472.jpg" TargetMode="External"/><Relationship Id="rId3" Type="http://schemas.openxmlformats.org/officeDocument/2006/relationships/hyperlink" Target="http://kagaz.ru/img/i_uzao/uzao.jpg" TargetMode="External"/><Relationship Id="rId7" Type="http://schemas.openxmlformats.org/officeDocument/2006/relationships/hyperlink" Target="http://www.mitht.org/images/stories/mitht.jpg" TargetMode="External"/><Relationship Id="rId12" Type="http://schemas.openxmlformats.org/officeDocument/2006/relationships/hyperlink" Target="http://www.vokrugsveta.ru/encyclopedia/images/0/06/Lomonosov.jpg" TargetMode="External"/><Relationship Id="rId2" Type="http://schemas.openxmlformats.org/officeDocument/2006/relationships/hyperlink" Target="http://upload.wikimedia.org/wikipedia/commons/thumb/b/b9/Lomonosov_(3).jpg/250px-Lomonosov_(3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sday.ru/photos/1_478.jpg" TargetMode="External"/><Relationship Id="rId11" Type="http://schemas.openxmlformats.org/officeDocument/2006/relationships/hyperlink" Target="http://www.msu.ru/info/history5.html" TargetMode="External"/><Relationship Id="rId5" Type="http://schemas.openxmlformats.org/officeDocument/2006/relationships/hyperlink" Target="http://mosday.ru/photos/1_471.jpg" TargetMode="External"/><Relationship Id="rId10" Type="http://schemas.openxmlformats.org/officeDocument/2006/relationships/hyperlink" Target="http://found-moscow.narod.ru/Nikoljskaja.html" TargetMode="External"/><Relationship Id="rId4" Type="http://schemas.openxmlformats.org/officeDocument/2006/relationships/hyperlink" Target="http://www.moscow-index.ru/uploads/okrug/uzao.jpg" TargetMode="External"/><Relationship Id="rId9" Type="http://schemas.openxmlformats.org/officeDocument/2006/relationships/hyperlink" Target="http://museum.edu.ru/attach.asp?a_no=579" TargetMode="External"/><Relationship Id="rId14" Type="http://schemas.openxmlformats.org/officeDocument/2006/relationships/hyperlink" Target="http://topw.ru/themes/russia/moscow/moscow_0016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8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8114" y="332656"/>
            <a:ext cx="7007773" cy="5228456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517233"/>
            <a:ext cx="8352928" cy="1008112"/>
          </a:xfrm>
          <a:noFill/>
        </p:spPr>
        <p:txBody>
          <a:bodyPr/>
          <a:lstStyle/>
          <a:p>
            <a:r>
              <a:rPr lang="ru-RU" sz="3200" dirty="0" smtClean="0"/>
              <a:t>«М.В. Ломоносов в памяти москвичей»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5470"/>
          </a:xfrm>
        </p:spPr>
        <p:txBody>
          <a:bodyPr/>
          <a:lstStyle/>
          <a:p>
            <a:pPr algn="ctr"/>
            <a:r>
              <a:rPr lang="ru-RU" sz="2400" dirty="0" smtClean="0"/>
              <a:t>Здание Московского </a:t>
            </a:r>
            <a:r>
              <a:rPr lang="ru-RU" sz="2400" dirty="0" smtClean="0"/>
              <a:t>университета на Моховой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11760" y="2996952"/>
            <a:ext cx="6039000" cy="3286148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836712"/>
            <a:ext cx="5646754" cy="252028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3528" y="4365104"/>
            <a:ext cx="2571736" cy="2277465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3218258"/>
            <a:ext cx="4429156" cy="3266503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868346"/>
          </a:xfrm>
        </p:spPr>
        <p:txBody>
          <a:bodyPr/>
          <a:lstStyle/>
          <a:p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sz="2800" dirty="0" smtClean="0">
                <a:solidFill>
                  <a:srgbClr val="822B00"/>
                </a:solidFill>
              </a:rPr>
              <a:t>Московский государственный университет</a:t>
            </a:r>
            <a:br>
              <a:rPr lang="ru-RU" sz="2800" dirty="0" smtClean="0">
                <a:solidFill>
                  <a:srgbClr val="822B00"/>
                </a:solidFill>
              </a:rPr>
            </a:br>
            <a:r>
              <a:rPr lang="ru-RU" sz="2800" dirty="0" smtClean="0">
                <a:solidFill>
                  <a:srgbClr val="822B00"/>
                </a:solidFill>
              </a:rPr>
              <a:t>имени М.В.Ломоносова</a:t>
            </a:r>
            <a:br>
              <a:rPr lang="ru-RU" sz="2800" dirty="0" smtClean="0">
                <a:solidFill>
                  <a:srgbClr val="822B00"/>
                </a:solidFill>
              </a:rPr>
            </a:br>
            <a:r>
              <a:rPr lang="ru-RU" sz="2400" dirty="0" smtClean="0">
                <a:solidFill>
                  <a:srgbClr val="822B00"/>
                </a:solidFill>
              </a:rPr>
              <a:t>Воробьевы горы</a:t>
            </a:r>
            <a:r>
              <a:rPr lang="ru-RU" sz="2000" dirty="0" smtClean="0">
                <a:solidFill>
                  <a:srgbClr val="963200"/>
                </a:solidFill>
              </a:rPr>
              <a:t/>
            </a:r>
            <a:br>
              <a:rPr lang="ru-RU" sz="2000" dirty="0" smtClean="0">
                <a:solidFill>
                  <a:srgbClr val="963200"/>
                </a:solidFill>
              </a:rPr>
            </a:br>
            <a:r>
              <a:rPr lang="ru-RU" dirty="0" smtClean="0">
                <a:solidFill>
                  <a:srgbClr val="963200"/>
                </a:solidFill>
              </a:rPr>
              <a:t/>
            </a:r>
            <a:br>
              <a:rPr lang="ru-RU" dirty="0" smtClean="0">
                <a:solidFill>
                  <a:srgbClr val="963200"/>
                </a:solidFill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5468425" cy="3643338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t="3144"/>
          <a:stretch>
            <a:fillRect/>
          </a:stretch>
        </p:blipFill>
        <p:spPr bwMode="auto">
          <a:xfrm>
            <a:off x="323528" y="1196752"/>
            <a:ext cx="5334037" cy="3874752"/>
          </a:xfrm>
          <a:prstGeom prst="rect">
            <a:avLst/>
          </a:prstGeom>
          <a:noFill/>
          <a:ln w="19050">
            <a:solidFill>
              <a:srgbClr val="9632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01072" cy="989034"/>
          </a:xfrm>
        </p:spPr>
        <p:txBody>
          <a:bodyPr/>
          <a:lstStyle/>
          <a:p>
            <a:r>
              <a:rPr lang="ru-RU" sz="2800" dirty="0" smtClean="0">
                <a:solidFill>
                  <a:srgbClr val="822B00"/>
                </a:solidFill>
              </a:rPr>
              <a:t>Научная фундаментальная библиотека МГУ</a:t>
            </a:r>
            <a:br>
              <a:rPr lang="ru-RU" sz="2800" dirty="0" smtClean="0">
                <a:solidFill>
                  <a:srgbClr val="822B00"/>
                </a:solidFill>
              </a:rPr>
            </a:br>
            <a:r>
              <a:rPr lang="ru-RU" sz="2800" dirty="0" smtClean="0">
                <a:solidFill>
                  <a:srgbClr val="822B00"/>
                </a:solidFill>
              </a:rPr>
              <a:t>Ломоносовский проспект</a:t>
            </a:r>
            <a:endParaRPr lang="ru-RU" sz="2800" dirty="0">
              <a:solidFill>
                <a:srgbClr val="822B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4077072"/>
            <a:ext cx="4286280" cy="2507069"/>
          </a:xfrm>
          <a:prstGeom prst="rect">
            <a:avLst/>
          </a:prstGeom>
          <a:solidFill>
            <a:schemeClr val="bg2"/>
          </a:solidFill>
          <a:ln w="19050">
            <a:solidFill>
              <a:srgbClr val="9632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16832"/>
            <a:ext cx="8044281" cy="4095419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3200"/>
                </a:solidFill>
              </a:rPr>
              <a:t>Московский государственный университет тонких химических технологий </a:t>
            </a:r>
            <a:endParaRPr lang="ru-RU" sz="2800" b="1" dirty="0" smtClean="0">
              <a:solidFill>
                <a:srgbClr val="9632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963200"/>
                </a:solidFill>
              </a:rPr>
              <a:t>имени </a:t>
            </a:r>
            <a:r>
              <a:rPr lang="ru-RU" sz="2800" b="1" dirty="0" smtClean="0">
                <a:solidFill>
                  <a:srgbClr val="963200"/>
                </a:solidFill>
              </a:rPr>
              <a:t>М.В.Ломоносова</a:t>
            </a:r>
            <a:endParaRPr lang="ru-RU" sz="2800" b="1" dirty="0">
              <a:solidFill>
                <a:srgbClr val="963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28800"/>
            <a:ext cx="8059082" cy="3662718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92696"/>
            <a:ext cx="7344816" cy="523220"/>
          </a:xfrm>
          <a:prstGeom prst="rect">
            <a:avLst/>
          </a:prstGeom>
          <a:blipFill>
            <a:blip r:embed="rId3" cstate="screen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22B00"/>
                </a:solidFill>
              </a:rPr>
              <a:t>Ломоносовский проспект</a:t>
            </a:r>
            <a:endParaRPr lang="ru-RU" sz="2800" b="1" dirty="0">
              <a:solidFill>
                <a:srgbClr val="822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5000660" cy="5667415"/>
          </a:xfrm>
          <a:prstGeom prst="rect">
            <a:avLst/>
          </a:prstGeom>
          <a:noFill/>
          <a:ln w="9525">
            <a:solidFill>
              <a:srgbClr val="9632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510618">
            <a:off x="3708078" y="2434653"/>
            <a:ext cx="2944477" cy="3046196"/>
          </a:xfrm>
          <a:prstGeom prst="rect">
            <a:avLst/>
          </a:prstGeom>
          <a:noFill/>
          <a:ln w="9525">
            <a:solidFill>
              <a:srgbClr val="9632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b="1" u="sng" dirty="0" smtClean="0">
                <a:solidFill>
                  <a:srgbClr val="963200"/>
                </a:solidFill>
              </a:rPr>
              <a:t>Административная карта Москвы</a:t>
            </a:r>
            <a:r>
              <a:rPr lang="ru-RU" b="1" dirty="0" smtClean="0">
                <a:solidFill>
                  <a:srgbClr val="963200"/>
                </a:solidFill>
              </a:rPr>
              <a:t>                                                                             </a:t>
            </a:r>
            <a:endParaRPr lang="ru-RU" b="1" dirty="0">
              <a:solidFill>
                <a:srgbClr val="9632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250265" y="1250141"/>
            <a:ext cx="3500462" cy="2857520"/>
          </a:xfrm>
          <a:prstGeom prst="straightConnector1">
            <a:avLst/>
          </a:prstGeom>
          <a:ln w="19050">
            <a:solidFill>
              <a:srgbClr val="963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571736" y="1785926"/>
            <a:ext cx="3071834" cy="2000264"/>
          </a:xfrm>
          <a:prstGeom prst="straightConnector1">
            <a:avLst/>
          </a:prstGeom>
          <a:ln w="19050">
            <a:solidFill>
              <a:srgbClr val="963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607719" y="2035959"/>
            <a:ext cx="1285884" cy="785818"/>
          </a:xfrm>
          <a:prstGeom prst="straightConnector1">
            <a:avLst/>
          </a:prstGeom>
          <a:ln w="19050">
            <a:solidFill>
              <a:srgbClr val="963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072066" y="3071810"/>
            <a:ext cx="1571636" cy="714380"/>
          </a:xfrm>
          <a:prstGeom prst="straightConnector1">
            <a:avLst/>
          </a:prstGeom>
          <a:ln w="19050">
            <a:solidFill>
              <a:srgbClr val="963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643570" y="3214686"/>
            <a:ext cx="2000264" cy="857256"/>
          </a:xfrm>
          <a:prstGeom prst="straightConnector1">
            <a:avLst/>
          </a:prstGeom>
          <a:ln w="19050">
            <a:solidFill>
              <a:srgbClr val="963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Копия DSC0427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48489" y="4643446"/>
            <a:ext cx="3461995" cy="2000264"/>
          </a:xfrm>
          <a:prstGeom prst="rect">
            <a:avLst/>
          </a:prstGeom>
          <a:ln w="12700">
            <a:solidFill>
              <a:srgbClr val="963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86380" y="64291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963200"/>
                </a:solidFill>
              </a:rPr>
              <a:t>Юго-Западный округ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2132" y="150017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963200"/>
                </a:solidFill>
              </a:rPr>
              <a:t>Ломоносовский район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36" y="23574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963200"/>
                </a:solidFill>
              </a:rPr>
              <a:t>ГБОУ «Школа № 58»</a:t>
            </a:r>
            <a:endParaRPr lang="ru-RU" b="1" dirty="0">
              <a:solidFill>
                <a:srgbClr val="963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 l="4532" t="3000" r="4833" b="3999"/>
          <a:stretch>
            <a:fillRect/>
          </a:stretch>
        </p:blipFill>
        <p:spPr bwMode="auto">
          <a:xfrm>
            <a:off x="1259632" y="764704"/>
            <a:ext cx="2270788" cy="3519722"/>
          </a:xfrm>
          <a:prstGeom prst="rect">
            <a:avLst/>
          </a:prstGeom>
          <a:noFill/>
          <a:ln w="9525">
            <a:solidFill>
              <a:srgbClr val="963200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DSC02667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 rot="5400000">
            <a:off x="1844652" y="3329209"/>
            <a:ext cx="3800309" cy="2493477"/>
          </a:xfrm>
          <a:prstGeom prst="rect">
            <a:avLst/>
          </a:prstGeom>
          <a:ln>
            <a:solidFill>
              <a:srgbClr val="9632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DSC02669.JPG"/>
          <p:cNvPicPr>
            <a:picLocks noChangeAspect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>
          <a:xfrm rot="5400000">
            <a:off x="5078744" y="1266072"/>
            <a:ext cx="3526865" cy="2524129"/>
          </a:xfrm>
          <a:prstGeom prst="rect">
            <a:avLst/>
          </a:prstGeom>
          <a:ln>
            <a:solidFill>
              <a:srgbClr val="9632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 descr="DSC0266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88224" y="3212976"/>
            <a:ext cx="2080832" cy="3247359"/>
          </a:xfrm>
          <a:prstGeom prst="rect">
            <a:avLst/>
          </a:prstGeom>
          <a:ln>
            <a:solidFill>
              <a:srgbClr val="9632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1640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22B00"/>
                </a:solidFill>
              </a:rPr>
              <a:t>Книги  о  М.В. Ломоносове</a:t>
            </a:r>
          </a:p>
          <a:p>
            <a:endParaRPr lang="ru-RU" sz="2000" b="1" i="1" dirty="0">
              <a:solidFill>
                <a:srgbClr val="822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pPr algn="ctr"/>
            <a:r>
              <a:rPr lang="ru-RU" sz="2800" dirty="0" smtClean="0"/>
              <a:t>Криптограмма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А.С.Пушкин  о  М.В. Ломоносове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025352"/>
            <a:ext cx="4536504" cy="5644008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1,2,3,4,5 – так называют людей, живущих в Поморье.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6,7,4,2,8,9,4,2,10 – большой остров Северной Двины, на котором родился Ломоносов.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10,11,12,11,4,13 – Ломоносов открыл на этой планете существование атмосферы.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14,10,2,4,15,12,16,12 – лицо, принадлежавшее к классу помещиков и чиновников.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17,13,18,6,13 – название судна, построенного отцом Ломоносова.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19,13,20,2,21,13 – выражение неудовольствия, словесное или письменное, по поводу каких-нибудь неприятностей, несправедливостей и т.п.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8,2,6,4,2,10,16,22,13 – пропущенное слово оды «Разговор с Анакреоном»: «…Когда бы нам возможно // Жизнь было прожить, // То стал бы я не ложно // … копить,…».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11,20,16,23,13,10,11,9,13 – имя жены Ломоносова.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24,25,21,16,12 – русский скульптор, создавший скульптурный портрет Ломоносова</a:t>
            </a:r>
          </a:p>
          <a:p>
            <a:pPr>
              <a:buNone/>
            </a:pPr>
            <a:r>
              <a:rPr lang="ru-RU" sz="1400" dirty="0" smtClean="0">
                <a:solidFill>
                  <a:srgbClr val="822B00"/>
                </a:solidFill>
              </a:rPr>
              <a:t>12,2,15,21,4,26 – месяц, в котором родился Ломоносов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Содержимое 4" descr="C:\Documents and Settings\User\Рабочий стол\ломоносов\Отсканировано 01.11.2011 11-39 (2).bmp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24744"/>
            <a:ext cx="3960440" cy="432048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822B00"/>
                </a:solidFill>
              </a:rPr>
              <a:t>А.С.Пушкин  о  </a:t>
            </a:r>
            <a:r>
              <a:rPr lang="ru-RU" sz="2800" dirty="0" smtClean="0">
                <a:solidFill>
                  <a:srgbClr val="822B00"/>
                </a:solidFill>
              </a:rPr>
              <a:t>М.В.Ломоносове:</a:t>
            </a:r>
            <a:endParaRPr lang="ru-RU" sz="2800" dirty="0">
              <a:solidFill>
                <a:srgbClr val="822B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6792"/>
            <a:ext cx="8686800" cy="4525963"/>
          </a:xfrm>
        </p:spPr>
        <p:txBody>
          <a:bodyPr/>
          <a:lstStyle/>
          <a:p>
            <a:pPr marL="0" indent="3429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822B00"/>
                </a:solidFill>
              </a:rPr>
              <a:t>«Ломоносов был великий человек. Между Петром </a:t>
            </a:r>
            <a:r>
              <a:rPr lang="en-US" sz="2400" dirty="0" smtClean="0">
                <a:solidFill>
                  <a:srgbClr val="822B00"/>
                </a:solidFill>
              </a:rPr>
              <a:t>I</a:t>
            </a:r>
            <a:r>
              <a:rPr lang="ru-RU" sz="2400" dirty="0" smtClean="0">
                <a:solidFill>
                  <a:srgbClr val="822B00"/>
                </a:solidFill>
              </a:rPr>
              <a:t> и Екатериной</a:t>
            </a:r>
            <a:r>
              <a:rPr lang="en-US" sz="2400" dirty="0" smtClean="0">
                <a:solidFill>
                  <a:srgbClr val="822B00"/>
                </a:solidFill>
              </a:rPr>
              <a:t> II</a:t>
            </a:r>
            <a:r>
              <a:rPr lang="ru-RU" sz="2400" dirty="0" smtClean="0">
                <a:solidFill>
                  <a:srgbClr val="822B00"/>
                </a:solidFill>
              </a:rPr>
              <a:t> он один является самобытным сподвижником просвещения. Он создал первый университет. Он, лучше сказать, сам был первым нашим университетом».</a:t>
            </a:r>
            <a:endParaRPr lang="ru-RU" sz="2400" dirty="0">
              <a:solidFill>
                <a:srgbClr val="822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000" dirty="0" smtClean="0"/>
              <a:t>При составлении презентации использованы материалы: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29222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http://upload.wikimedia.org/wikipedia/commons/thumb/b/b9/Lomonosov_%283%29.jpg/250px-Lomonosov_%283%29.jpg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http://kagaz.ru/img/i_uzao/uzao.jpg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http://www.moscow-index.ru/uploads/okrug/uzao.jpg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http://mosday.ru/photos/1_471.jpg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http://mosday.ru/photos/1_478.jpg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http://www.mitht.org/images/stories/mitht.jpg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http://upload.wikimedia.org/wikipedia/commons/thumb/f/fe/Russian_Grammar_1721.jpg/350px-Russian_Grammar_1721.jpg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http://museum.edu.ru/attach.asp?a_no=579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http://found-moscow.narod.ru/Nikoljskaja.html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http://www.msu.ru/info/history5.html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http://www.vokrugsveta.ru/encyclopedia/images/0/06/Lomonosov.jpg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http://lomonosov.ucoz.net/_ph/1/2/278198472.jpg</a:t>
            </a:r>
            <a:endParaRPr lang="ru-RU" sz="1600" dirty="0" smtClean="0"/>
          </a:p>
          <a:p>
            <a:r>
              <a:rPr lang="en-US" sz="1600" dirty="0" smtClean="0">
                <a:solidFill>
                  <a:srgbClr val="00BCB8"/>
                </a:solidFill>
              </a:rPr>
              <a:t>his.1september.ru</a:t>
            </a:r>
            <a:endParaRPr lang="ru-RU" sz="1600" dirty="0" smtClean="0">
              <a:solidFill>
                <a:srgbClr val="00BCB8"/>
              </a:solidFill>
            </a:endParaRPr>
          </a:p>
          <a:p>
            <a:r>
              <a:rPr lang="en-US" sz="1600" dirty="0" smtClean="0">
                <a:solidFill>
                  <a:srgbClr val="00BCB8"/>
                </a:solidFill>
                <a:hlinkClick r:id="rId14"/>
              </a:rPr>
              <a:t>http://topw.ru/themes/russia/moscow/moscow_00168.jpg</a:t>
            </a:r>
            <a:endParaRPr lang="ru-RU" sz="1600" dirty="0" smtClean="0">
              <a:solidFill>
                <a:srgbClr val="00BCB8"/>
              </a:solidFill>
            </a:endParaRPr>
          </a:p>
          <a:p>
            <a:endParaRPr lang="en-US" sz="1600" dirty="0" smtClean="0">
              <a:solidFill>
                <a:srgbClr val="00BCB8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488832" cy="1008112"/>
          </a:xfrm>
        </p:spPr>
        <p:txBody>
          <a:bodyPr/>
          <a:lstStyle/>
          <a:p>
            <a:r>
              <a:rPr lang="ru-RU" sz="2800" dirty="0" smtClean="0"/>
              <a:t>Ломоносов Михаил Васильевич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19 ноября 1711 - 15 апреля 1765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508104" y="1124744"/>
            <a:ext cx="3099584" cy="5110827"/>
            <a:chOff x="5508104" y="1124744"/>
            <a:chExt cx="3099584" cy="51108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508104" y="1124744"/>
              <a:ext cx="3099584" cy="4335084"/>
            </a:xfrm>
            <a:prstGeom prst="rect">
              <a:avLst/>
            </a:prstGeom>
            <a:ln>
              <a:solidFill>
                <a:srgbClr val="CC33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724128" y="5589240"/>
              <a:ext cx="28803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Бюст</a:t>
              </a:r>
              <a:endParaRPr lang="ru-RU" b="1" dirty="0" smtClean="0">
                <a:solidFill>
                  <a:srgbClr val="822B0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Скульптор Ф.И.Шубин</a:t>
              </a:r>
              <a:endParaRPr lang="ru-RU" b="1" dirty="0">
                <a:solidFill>
                  <a:srgbClr val="822B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9552" y="1109657"/>
            <a:ext cx="4032448" cy="5125914"/>
            <a:chOff x="539552" y="1109657"/>
            <a:chExt cx="4032448" cy="512591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 t="7936"/>
            <a:stretch>
              <a:fillRect/>
            </a:stretch>
          </p:blipFill>
          <p:spPr bwMode="auto">
            <a:xfrm>
              <a:off x="539552" y="1109657"/>
              <a:ext cx="3960440" cy="4375343"/>
            </a:xfrm>
            <a:prstGeom prst="rect">
              <a:avLst/>
            </a:prstGeom>
            <a:ln>
              <a:solidFill>
                <a:srgbClr val="CC33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83568" y="5589240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 Портрет </a:t>
              </a:r>
            </a:p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работы Г.Преннера </a:t>
              </a:r>
              <a:endParaRPr lang="ru-RU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072098" cy="939784"/>
          </a:xfrm>
        </p:spPr>
        <p:txBody>
          <a:bodyPr/>
          <a:lstStyle/>
          <a:p>
            <a:pPr algn="ctr"/>
            <a:r>
              <a:rPr lang="ru-RU" sz="2800" dirty="0" smtClean="0"/>
              <a:t>«Врата учёности»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556792"/>
            <a:ext cx="4032447" cy="4581120"/>
            <a:chOff x="3489639" y="829711"/>
            <a:chExt cx="4503171" cy="45019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730880" y="829711"/>
              <a:ext cx="4261930" cy="3595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489639" y="4696495"/>
              <a:ext cx="4422758" cy="63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«Арифметика» Л.Ф. Магницкого 1703 г. </a:t>
              </a:r>
              <a:endParaRPr lang="ru-RU" b="1" dirty="0">
                <a:solidFill>
                  <a:srgbClr val="822B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1556792"/>
            <a:ext cx="4176464" cy="4534763"/>
            <a:chOff x="3364724" y="2332380"/>
            <a:chExt cx="2998319" cy="27913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 l="5911" r="5700"/>
            <a:stretch>
              <a:fillRect/>
            </a:stretch>
          </p:blipFill>
          <p:spPr bwMode="auto">
            <a:xfrm>
              <a:off x="3364724" y="2332380"/>
              <a:ext cx="2946624" cy="2305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519809" y="4725863"/>
              <a:ext cx="2843234" cy="397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822B00"/>
                  </a:solidFill>
                </a:rPr>
                <a:t>«Грамматика» М.Смотрицкого 1721 г.</a:t>
              </a:r>
              <a:endParaRPr lang="ru-RU" b="1" dirty="0">
                <a:solidFill>
                  <a:srgbClr val="822B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67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971600" y="980728"/>
            <a:ext cx="7056784" cy="5292588"/>
          </a:xfrm>
          <a:prstGeom prst="rect">
            <a:avLst/>
          </a:prstGeom>
          <a:ln w="12700"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63200"/>
                </a:solidFill>
              </a:rPr>
              <a:t>Заиконоспасский монастырь</a:t>
            </a:r>
            <a:endParaRPr lang="ru-RU" sz="2800" b="1" i="1" dirty="0">
              <a:solidFill>
                <a:srgbClr val="963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544522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63200"/>
                </a:solidFill>
              </a:rPr>
              <a:t>Памятник  </a:t>
            </a:r>
          </a:p>
          <a:p>
            <a:pPr algn="ctr"/>
            <a:r>
              <a:rPr lang="ru-RU" sz="1600" b="1" dirty="0" smtClean="0">
                <a:solidFill>
                  <a:srgbClr val="963200"/>
                </a:solidFill>
              </a:rPr>
              <a:t>греческим просветителям </a:t>
            </a:r>
          </a:p>
          <a:p>
            <a:pPr algn="ctr"/>
            <a:r>
              <a:rPr lang="ru-RU" sz="1600" b="1" dirty="0" smtClean="0">
                <a:solidFill>
                  <a:srgbClr val="963200"/>
                </a:solidFill>
              </a:rPr>
              <a:t>братьям Лихудам</a:t>
            </a:r>
            <a:endParaRPr lang="ru-RU" sz="1600" b="1" dirty="0">
              <a:solidFill>
                <a:srgbClr val="963200"/>
              </a:solidFill>
            </a:endParaRPr>
          </a:p>
        </p:txBody>
      </p:sp>
      <p:pic>
        <p:nvPicPr>
          <p:cNvPr id="7" name="Рисунок 6" descr="DSC001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620688"/>
            <a:ext cx="3510390" cy="468052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14480" y="0"/>
            <a:ext cx="5968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22B00"/>
                </a:solidFill>
              </a:rPr>
              <a:t>Славяно-греко-латинская академия</a:t>
            </a:r>
            <a:endParaRPr lang="ru-RU" sz="2400" b="1" i="1" dirty="0">
              <a:solidFill>
                <a:srgbClr val="822B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04664"/>
            <a:ext cx="335758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400" b="1" dirty="0" smtClean="0">
                <a:solidFill>
                  <a:srgbClr val="822B00"/>
                </a:solidFill>
              </a:rPr>
              <a:t>Преподавали в академии грамматику, пиитику, риторику, логику и физику на латинском и греческом языках, но первостепенное значение уделялось изучению греческого языка и культуры.</a:t>
            </a:r>
            <a:br>
              <a:rPr lang="ru-RU" sz="1400" b="1" dirty="0" smtClean="0">
                <a:solidFill>
                  <a:srgbClr val="822B00"/>
                </a:solidFill>
              </a:rPr>
            </a:br>
            <a:r>
              <a:rPr lang="ru-RU" sz="1400" b="1" dirty="0" smtClean="0">
                <a:solidFill>
                  <a:srgbClr val="822B00"/>
                </a:solidFill>
              </a:rPr>
              <a:t>Прохождение курса тогда было рассчитано на 13 лет. Обучение было разделено на 8 классов или, как в то время говорили, на 8 "школ", которые включали в себя 4 низших класса: "фара", "инфирма", "грамматика", "синтаксима", два средних: "пиитика" и "риторика", два высших: "философия" и "богословие". Обучение велось круглый год.</a:t>
            </a:r>
            <a:endParaRPr lang="ru-RU" sz="1400" b="1" dirty="0">
              <a:solidFill>
                <a:srgbClr val="822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22B00"/>
                </a:solidFill>
              </a:rPr>
              <a:t>Никольская  </a:t>
            </a:r>
            <a:r>
              <a:rPr lang="ru-RU" sz="2400" b="1" i="1" dirty="0" smtClean="0">
                <a:solidFill>
                  <a:srgbClr val="822B00"/>
                </a:solidFill>
              </a:rPr>
              <a:t>улица – «</a:t>
            </a:r>
            <a:r>
              <a:rPr lang="ru-RU" sz="2400" b="1" i="1" dirty="0" smtClean="0">
                <a:solidFill>
                  <a:srgbClr val="822B00"/>
                </a:solidFill>
              </a:rPr>
              <a:t>улица</a:t>
            </a:r>
            <a:r>
              <a:rPr lang="ru-RU" sz="2400" b="1" i="1" dirty="0" smtClean="0">
                <a:solidFill>
                  <a:srgbClr val="822B00"/>
                </a:solidFill>
              </a:rPr>
              <a:t> просвещения»</a:t>
            </a:r>
            <a:endParaRPr lang="ru-RU" sz="2400" b="1" i="1" dirty="0">
              <a:solidFill>
                <a:srgbClr val="822B00"/>
              </a:solidFill>
            </a:endParaRPr>
          </a:p>
        </p:txBody>
      </p:sp>
      <p:pic>
        <p:nvPicPr>
          <p:cNvPr id="9" name="Рисунок 8" descr="FF2466_Vasnetsov-11_novyy_razmer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755576" y="908720"/>
            <a:ext cx="7488832" cy="5328592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692696"/>
            <a:ext cx="4443154" cy="3586517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0016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8064" y="692696"/>
            <a:ext cx="3717252" cy="360040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41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5652120" y="4149080"/>
            <a:ext cx="2088232" cy="2088232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200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>
            <a:off x="2267744" y="4149080"/>
            <a:ext cx="2073678" cy="2088232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Московский университет</a:t>
            </a:r>
            <a:br>
              <a:rPr lang="ru-RU" sz="2800" dirty="0" smtClean="0"/>
            </a:br>
            <a:r>
              <a:rPr lang="ru-RU" sz="2800" dirty="0" smtClean="0"/>
              <a:t>Красная площадь</a:t>
            </a:r>
            <a:br>
              <a:rPr lang="ru-RU" sz="2800" dirty="0" smtClean="0"/>
            </a:b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51369" y="1340768"/>
            <a:ext cx="8441263" cy="4392488"/>
            <a:chOff x="251519" y="1340768"/>
            <a:chExt cx="8441263" cy="439248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1519" y="1340768"/>
              <a:ext cx="2759947" cy="4392488"/>
            </a:xfrm>
            <a:prstGeom prst="rect">
              <a:avLst/>
            </a:prstGeom>
            <a:ln>
              <a:solidFill>
                <a:srgbClr val="CC33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pervoe-zdanie-alekseev-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843808" y="1340768"/>
              <a:ext cx="5848974" cy="4392488"/>
            </a:xfrm>
            <a:prstGeom prst="rect">
              <a:avLst/>
            </a:prstGeom>
            <a:ln>
              <a:solidFill>
                <a:srgbClr val="CC33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4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4365104"/>
            <a:ext cx="1707654" cy="2280254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01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91680" y="332656"/>
            <a:ext cx="7056784" cy="5112568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338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60_Parchment</vt:lpstr>
      <vt:lpstr>«М.В. Ломоносов в памяти москвичей»</vt:lpstr>
      <vt:lpstr>Ломоносов Михаил Васильевич 19 ноября 1711 - 15 апреля 1765 </vt:lpstr>
      <vt:lpstr>«Врата учёности»</vt:lpstr>
      <vt:lpstr>Слайд 4</vt:lpstr>
      <vt:lpstr>Слайд 5</vt:lpstr>
      <vt:lpstr>Слайд 6</vt:lpstr>
      <vt:lpstr>Слайд 7</vt:lpstr>
      <vt:lpstr>Московский университет Красная площадь </vt:lpstr>
      <vt:lpstr>Слайд 9</vt:lpstr>
      <vt:lpstr>Здание Московского университета на Моховой </vt:lpstr>
      <vt:lpstr>     Московский государственный университет имени М.В.Ломоносова Воробьевы горы  </vt:lpstr>
      <vt:lpstr>Научная фундаментальная библиотека МГУ Ломоносовский проспект</vt:lpstr>
      <vt:lpstr>Слайд 13</vt:lpstr>
      <vt:lpstr>Слайд 14</vt:lpstr>
      <vt:lpstr>Слайд 15</vt:lpstr>
      <vt:lpstr>Слайд 16</vt:lpstr>
      <vt:lpstr>Криптограмма А.С.Пушкин  о  М.В. Ломоносове </vt:lpstr>
      <vt:lpstr>А.С.Пушкин  о  М.В.Ломоносове:</vt:lpstr>
      <vt:lpstr>При составлении презентации использованы материалы: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Короткова</dc:creator>
  <cp:lastModifiedBy>Library II</cp:lastModifiedBy>
  <cp:revision>101</cp:revision>
  <dcterms:created xsi:type="dcterms:W3CDTF">2011-10-24T17:02:53Z</dcterms:created>
  <dcterms:modified xsi:type="dcterms:W3CDTF">2016-02-26T15:04:30Z</dcterms:modified>
</cp:coreProperties>
</file>