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312" y="188"/>
              <a:ext cx="4299" cy="3371"/>
              <a:chOff x="0" y="1"/>
              <a:chExt cx="5533" cy="4340"/>
            </a:xfrm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0" y="1"/>
                <a:ext cx="5470" cy="4340"/>
                <a:chOff x="0" y="1"/>
                <a:chExt cx="5470" cy="4340"/>
              </a:xfrm>
            </p:grpSpPr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8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7" name="Group 11"/>
                <p:cNvGrpSpPr>
                  <a:grpSpLocks/>
                </p:cNvGrpSpPr>
                <p:nvPr/>
              </p:nvGrpSpPr>
              <p:grpSpPr bwMode="auto">
                <a:xfrm>
                  <a:off x="0" y="1"/>
                  <a:ext cx="5470" cy="4340"/>
                  <a:chOff x="0" y="1"/>
                  <a:chExt cx="5470" cy="4340"/>
                </a:xfrm>
              </p:grpSpPr>
              <p:grpSp>
                <p:nvGrpSpPr>
                  <p:cNvPr id="2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4" y="2237"/>
                      <a:ext cx="172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2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3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4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7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8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1" cy="1334"/>
                    <a:chOff x="-5" y="2196"/>
                    <a:chExt cx="2461" cy="1334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2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3" cy="5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9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39" cy="656"/>
                    <a:chOff x="23" y="1591"/>
                    <a:chExt cx="2339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8" y="1591"/>
                      <a:ext cx="154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2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4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5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7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4"/>
                    <a:ext cx="778" cy="1515"/>
                    <a:chOff x="1633" y="102"/>
                    <a:chExt cx="778" cy="1515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29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8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1"/>
                    <a:ext cx="635" cy="1534"/>
                    <a:chOff x="1935" y="29"/>
                    <a:chExt cx="635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5"/>
                      <a:ext cx="570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9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3" cy="717"/>
                    <a:chOff x="2683" y="445"/>
                    <a:chExt cx="1783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51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8" cy="1520"/>
                    <a:chOff x="2800" y="41"/>
                    <a:chExt cx="638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09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2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10" y="134"/>
                    <a:ext cx="1015" cy="1463"/>
                    <a:chOff x="2936" y="162"/>
                    <a:chExt cx="1015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3" y="913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3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4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0"/>
                    <a:ext cx="1083" cy="2450"/>
                    <a:chOff x="943" y="1768"/>
                    <a:chExt cx="1083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08" y="2475"/>
                      <a:ext cx="172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5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8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0"/>
                    <a:ext cx="460" cy="2329"/>
                    <a:chOff x="1953" y="1988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0" y="2693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1" y="3896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9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0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1" cy="2424"/>
                    <a:chOff x="3181" y="1867"/>
                    <a:chExt cx="881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1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1" cy="2385"/>
                    <a:chOff x="3006" y="1984"/>
                    <a:chExt cx="621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4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2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1"/>
                    <a:ext cx="404" cy="2221"/>
                    <a:chOff x="2819" y="2099"/>
                    <a:chExt cx="404" cy="2221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2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8" cy="2185"/>
                    <a:chOff x="2287" y="2135"/>
                    <a:chExt cx="428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2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4704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705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24706" name="Group 120"/>
            <p:cNvGrpSpPr>
              <a:grpSpLocks/>
            </p:cNvGrpSpPr>
            <p:nvPr/>
          </p:nvGrpSpPr>
          <p:grpSpPr bwMode="auto">
            <a:xfrm>
              <a:off x="1476" y="453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0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471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71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B0481-1091-400A-9C58-4B7669B30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60136-5B0B-47BC-A007-4760CED0A5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E312D-B6B8-4890-8DC7-7A56C5AFA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4CB90-4259-42B3-ADD2-7034B870E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AE5F8-CED7-438A-9B46-B4D9535029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E784D-54B4-417B-9B78-D31AC24DA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86CFE-33D0-4C0E-98A0-02F507B02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3C824-687C-4EED-B8CE-D57580AB4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1C88E-6675-4029-A98A-43ADA0DE76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916B2-44E8-4F39-9A12-5C9757FFB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A7A12-34A3-4653-9318-2FC6379D6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301625"/>
            <a:ext cx="7772400" cy="579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BCCC-68D5-48B7-A657-F13B8CD8F8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3556" name="Oval 4"/>
              <p:cNvSpPr>
                <a:spLocks noChangeArrowheads="1"/>
              </p:cNvSpPr>
              <p:nvPr/>
            </p:nvSpPr>
            <p:spPr bwMode="hidden">
              <a:xfrm>
                <a:off x="2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55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3559" name="Oval 7"/>
              <p:cNvSpPr>
                <a:spLocks noChangeArrowheads="1"/>
              </p:cNvSpPr>
              <p:nvPr/>
            </p:nvSpPr>
            <p:spPr bwMode="hidden">
              <a:xfrm>
                <a:off x="-2" y="2"/>
                <a:ext cx="770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560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356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56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7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3566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567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357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9" y="2236"/>
                    <a:ext cx="1717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7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22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357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7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1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357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7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2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357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9" y="1631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8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1" y="2033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358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8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358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8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4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358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3" y="1128"/>
                    <a:ext cx="1237" cy="21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8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1" y="918"/>
                    <a:ext cx="665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359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4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9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7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359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9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9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1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359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59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360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0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360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6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0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360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0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1"/>
                    <a:ext cx="755" cy="34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2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360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1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361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1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361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1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9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5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361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1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362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2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7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362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4" y="922"/>
                    <a:ext cx="1055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2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362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7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2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9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363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0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3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8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363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63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30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363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4" y="934"/>
                    <a:ext cx="1058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3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1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363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3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552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364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4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553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364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4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6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554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364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4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5" y="3634"/>
                    <a:ext cx="851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555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365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5" y="2689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5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7" y="3894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558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365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5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561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365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6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5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0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564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365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6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6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1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565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366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0" y="2709"/>
                    <a:ext cx="1466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6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7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568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366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366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4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2366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68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2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6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0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4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5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79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2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2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1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688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69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69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69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B7A40C-3FE5-437C-81B6-E4C4229F9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AutoShape 8"/>
          <p:cNvSpPr>
            <a:spLocks/>
          </p:cNvSpPr>
          <p:nvPr/>
        </p:nvSpPr>
        <p:spPr bwMode="auto">
          <a:xfrm>
            <a:off x="914400" y="381000"/>
            <a:ext cx="2209800" cy="1371600"/>
          </a:xfrm>
          <a:prstGeom prst="accentBorderCallout1">
            <a:avLst>
              <a:gd name="adj1" fmla="val 8333"/>
              <a:gd name="adj2" fmla="val 103449"/>
              <a:gd name="adj3" fmla="val 137731"/>
              <a:gd name="adj4" fmla="val 163218"/>
            </a:avLst>
          </a:prstGeom>
          <a:solidFill>
            <a:srgbClr val="11486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Стимулирует</a:t>
            </a:r>
          </a:p>
          <a:p>
            <a:r>
              <a:rPr lang="ru-RU"/>
              <a:t>создание</a:t>
            </a:r>
          </a:p>
          <a:p>
            <a:r>
              <a:rPr lang="ru-RU"/>
              <a:t>новых</a:t>
            </a:r>
          </a:p>
          <a:p>
            <a:r>
              <a:rPr lang="ru-RU"/>
              <a:t>материалов</a:t>
            </a:r>
          </a:p>
        </p:txBody>
      </p:sp>
      <p:sp>
        <p:nvSpPr>
          <p:cNvPr id="30729" name="AutoShape 9"/>
          <p:cNvSpPr>
            <a:spLocks/>
          </p:cNvSpPr>
          <p:nvPr/>
        </p:nvSpPr>
        <p:spPr bwMode="auto">
          <a:xfrm>
            <a:off x="304800" y="3733800"/>
            <a:ext cx="2209800" cy="1524000"/>
          </a:xfrm>
          <a:prstGeom prst="accentBorderCallout1">
            <a:avLst>
              <a:gd name="adj1" fmla="val 7500"/>
              <a:gd name="adj2" fmla="val 103449"/>
              <a:gd name="adj3" fmla="val -17500"/>
              <a:gd name="adj4" fmla="val 120690"/>
            </a:avLst>
          </a:prstGeom>
          <a:solidFill>
            <a:srgbClr val="11486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Становится</a:t>
            </a:r>
          </a:p>
          <a:p>
            <a:r>
              <a:rPr lang="ru-RU"/>
              <a:t>надежным</a:t>
            </a:r>
          </a:p>
          <a:p>
            <a:r>
              <a:rPr lang="ru-RU"/>
              <a:t>массовым </a:t>
            </a:r>
          </a:p>
          <a:p>
            <a:r>
              <a:rPr lang="ru-RU"/>
              <a:t>средством</a:t>
            </a:r>
          </a:p>
          <a:p>
            <a:r>
              <a:rPr lang="ru-RU"/>
              <a:t>передвижения</a:t>
            </a:r>
          </a:p>
        </p:txBody>
      </p:sp>
      <p:sp>
        <p:nvSpPr>
          <p:cNvPr id="30730" name="AutoShape 10"/>
          <p:cNvSpPr>
            <a:spLocks/>
          </p:cNvSpPr>
          <p:nvPr/>
        </p:nvSpPr>
        <p:spPr bwMode="auto">
          <a:xfrm>
            <a:off x="609600" y="5334000"/>
            <a:ext cx="1981200" cy="1219200"/>
          </a:xfrm>
          <a:prstGeom prst="accentBorderCallout1">
            <a:avLst>
              <a:gd name="adj1" fmla="val 9375"/>
              <a:gd name="adj2" fmla="val 103847"/>
              <a:gd name="adj3" fmla="val -81250"/>
              <a:gd name="adj4" fmla="val 115384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Активизация</a:t>
            </a:r>
          </a:p>
          <a:p>
            <a:r>
              <a:rPr lang="ru-RU"/>
              <a:t>связей</a:t>
            </a:r>
          </a:p>
          <a:p>
            <a:r>
              <a:rPr lang="ru-RU"/>
              <a:t>между людьми</a:t>
            </a:r>
          </a:p>
        </p:txBody>
      </p:sp>
      <p:sp>
        <p:nvSpPr>
          <p:cNvPr id="30731" name="AutoShape 11"/>
          <p:cNvSpPr>
            <a:spLocks/>
          </p:cNvSpPr>
          <p:nvPr/>
        </p:nvSpPr>
        <p:spPr bwMode="auto">
          <a:xfrm>
            <a:off x="6324600" y="2057400"/>
            <a:ext cx="2286000" cy="914400"/>
          </a:xfrm>
          <a:prstGeom prst="accentBorderCallout1">
            <a:avLst>
              <a:gd name="adj1" fmla="val 12500"/>
              <a:gd name="adj2" fmla="val -3333"/>
              <a:gd name="adj3" fmla="val 229167"/>
              <a:gd name="adj4" fmla="val -7917"/>
            </a:avLst>
          </a:prstGeom>
          <a:solidFill>
            <a:srgbClr val="114863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Способствует</a:t>
            </a:r>
          </a:p>
          <a:p>
            <a:r>
              <a:rPr lang="ru-RU"/>
              <a:t>строительству</a:t>
            </a:r>
          </a:p>
          <a:p>
            <a:r>
              <a:rPr lang="ru-RU"/>
              <a:t>дорог и мостов</a:t>
            </a:r>
          </a:p>
          <a:p>
            <a:endParaRPr lang="ru-RU"/>
          </a:p>
        </p:txBody>
      </p:sp>
      <p:sp>
        <p:nvSpPr>
          <p:cNvPr id="30732" name="AutoShape 12"/>
          <p:cNvSpPr>
            <a:spLocks/>
          </p:cNvSpPr>
          <p:nvPr/>
        </p:nvSpPr>
        <p:spPr bwMode="auto">
          <a:xfrm>
            <a:off x="6781800" y="3505200"/>
            <a:ext cx="2209800" cy="685800"/>
          </a:xfrm>
          <a:prstGeom prst="accentBorderCallout1">
            <a:avLst>
              <a:gd name="adj1" fmla="val 16667"/>
              <a:gd name="adj2" fmla="val -3449"/>
              <a:gd name="adj3" fmla="val 122222"/>
              <a:gd name="adj4" fmla="val -37931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Революция в военном деле</a:t>
            </a:r>
          </a:p>
        </p:txBody>
      </p:sp>
      <p:sp>
        <p:nvSpPr>
          <p:cNvPr id="30733" name="AutoShape 13"/>
          <p:cNvSpPr>
            <a:spLocks/>
          </p:cNvSpPr>
          <p:nvPr/>
        </p:nvSpPr>
        <p:spPr bwMode="auto">
          <a:xfrm>
            <a:off x="7086600" y="4648200"/>
            <a:ext cx="1828800" cy="1104900"/>
          </a:xfrm>
          <a:prstGeom prst="accentBorderCallout1">
            <a:avLst>
              <a:gd name="adj1" fmla="val 10343"/>
              <a:gd name="adj2" fmla="val -4167"/>
              <a:gd name="adj3" fmla="val -75861"/>
              <a:gd name="adj4" fmla="val -62500"/>
            </a:avLst>
          </a:prstGeom>
          <a:solidFill>
            <a:srgbClr val="114863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Различные сферы применения</a:t>
            </a:r>
          </a:p>
        </p:txBody>
      </p:sp>
      <p:sp>
        <p:nvSpPr>
          <p:cNvPr id="30734" name="AutoShape 14"/>
          <p:cNvSpPr>
            <a:spLocks/>
          </p:cNvSpPr>
          <p:nvPr/>
        </p:nvSpPr>
        <p:spPr bwMode="auto">
          <a:xfrm>
            <a:off x="3657600" y="5638800"/>
            <a:ext cx="2819400" cy="1219200"/>
          </a:xfrm>
          <a:prstGeom prst="accentBorderCallout1">
            <a:avLst>
              <a:gd name="adj1" fmla="val 9375"/>
              <a:gd name="adj2" fmla="val -2704"/>
              <a:gd name="adj3" fmla="val -100000"/>
              <a:gd name="adj4" fmla="val -2704"/>
            </a:avLst>
          </a:prstGeom>
          <a:solidFill>
            <a:srgbClr val="114863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Прогресс форм организации производства</a:t>
            </a:r>
          </a:p>
          <a:p>
            <a:r>
              <a:rPr lang="ru-RU"/>
              <a:t>( конвейер)</a:t>
            </a:r>
          </a:p>
        </p:txBody>
      </p:sp>
      <p:sp>
        <p:nvSpPr>
          <p:cNvPr id="30736" name="AutoShape 16"/>
          <p:cNvSpPr>
            <a:spLocks/>
          </p:cNvSpPr>
          <p:nvPr/>
        </p:nvSpPr>
        <p:spPr bwMode="auto">
          <a:xfrm>
            <a:off x="3505200" y="152400"/>
            <a:ext cx="2514600" cy="1752600"/>
          </a:xfrm>
          <a:prstGeom prst="accentBorderCallout1">
            <a:avLst>
              <a:gd name="adj1" fmla="val 6523"/>
              <a:gd name="adj2" fmla="val -3032"/>
              <a:gd name="adj3" fmla="val 116125"/>
              <a:gd name="adj4" fmla="val -6440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При конструировании используются</a:t>
            </a:r>
          </a:p>
          <a:p>
            <a:r>
              <a:rPr lang="ru-RU"/>
              <a:t>многие технические достижения</a:t>
            </a:r>
          </a:p>
        </p:txBody>
      </p:sp>
      <p:sp>
        <p:nvSpPr>
          <p:cNvPr id="30737" name="AutoShape 17"/>
          <p:cNvSpPr>
            <a:spLocks/>
          </p:cNvSpPr>
          <p:nvPr/>
        </p:nvSpPr>
        <p:spPr bwMode="auto">
          <a:xfrm>
            <a:off x="4343400" y="4648200"/>
            <a:ext cx="2286000" cy="723900"/>
          </a:xfrm>
          <a:prstGeom prst="accentBorderCallout1">
            <a:avLst>
              <a:gd name="adj1" fmla="val 15792"/>
              <a:gd name="adj2" fmla="val -3333"/>
              <a:gd name="adj3" fmla="val -21051"/>
              <a:gd name="adj4" fmla="val -56667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Составляющая имиджа</a:t>
            </a:r>
          </a:p>
        </p:txBody>
      </p:sp>
      <p:sp>
        <p:nvSpPr>
          <p:cNvPr id="30738" name="AutoShape 18"/>
          <p:cNvSpPr>
            <a:spLocks/>
          </p:cNvSpPr>
          <p:nvPr/>
        </p:nvSpPr>
        <p:spPr bwMode="auto">
          <a:xfrm>
            <a:off x="152400" y="1981200"/>
            <a:ext cx="2209800" cy="1600200"/>
          </a:xfrm>
          <a:prstGeom prst="accentBorderCallout1">
            <a:avLst>
              <a:gd name="adj1" fmla="val 7144"/>
              <a:gd name="adj2" fmla="val 103449"/>
              <a:gd name="adj3" fmla="val 147620"/>
              <a:gd name="adj4" fmla="val 124139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/>
              <a:t>Одно рабочее место</a:t>
            </a:r>
          </a:p>
          <a:p>
            <a:endParaRPr lang="ru-RU" sz="1600"/>
          </a:p>
          <a:p>
            <a:r>
              <a:rPr lang="ru-RU" sz="1600"/>
              <a:t>Шесть мест в смежных отраслях</a:t>
            </a:r>
          </a:p>
        </p:txBody>
      </p:sp>
      <p:sp>
        <p:nvSpPr>
          <p:cNvPr id="16396" name="Line 19"/>
          <p:cNvSpPr>
            <a:spLocks noChangeShapeType="1"/>
          </p:cNvSpPr>
          <p:nvPr/>
        </p:nvSpPr>
        <p:spPr bwMode="auto">
          <a:xfrm>
            <a:off x="1219200" y="2590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16397" name="Picture 21" descr="Жопер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971800" y="2105025"/>
            <a:ext cx="2971800" cy="2316163"/>
          </a:xfrm>
          <a:ln w="57150">
            <a:solidFill>
              <a:schemeClr val="tx1"/>
            </a:solidFill>
          </a:ln>
        </p:spPr>
      </p:pic>
      <p:sp>
        <p:nvSpPr>
          <p:cNvPr id="30742" name="AutoShape 22"/>
          <p:cNvSpPr>
            <a:spLocks/>
          </p:cNvSpPr>
          <p:nvPr/>
        </p:nvSpPr>
        <p:spPr bwMode="auto">
          <a:xfrm>
            <a:off x="6934200" y="533400"/>
            <a:ext cx="1981200" cy="914400"/>
          </a:xfrm>
          <a:prstGeom prst="accentBorderCallout1">
            <a:avLst>
              <a:gd name="adj1" fmla="val 12500"/>
              <a:gd name="adj2" fmla="val -3847"/>
              <a:gd name="adj3" fmla="val 164236"/>
              <a:gd name="adj4" fmla="val -48556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/>
              <a:t>Изменил жизнь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2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0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0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9" grpId="0" animBg="1"/>
      <p:bldP spid="30730" grpId="0" animBg="1"/>
      <p:bldP spid="30731" grpId="0" animBg="1"/>
      <p:bldP spid="30732" grpId="0" animBg="1"/>
      <p:bldP spid="30733" grpId="0" animBg="1"/>
      <p:bldP spid="30734" grpId="0" animBg="1"/>
      <p:bldP spid="30736" grpId="0" animBg="1"/>
      <p:bldP spid="30737" grpId="0" animBg="1"/>
      <p:bldP spid="30738" grpId="0" animBg="1"/>
      <p:bldP spid="3074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алют">
  <a:themeElements>
    <a:clrScheme name="Салют 4">
      <a:dk1>
        <a:srgbClr val="00603B"/>
      </a:dk1>
      <a:lt1>
        <a:srgbClr val="FFCC00"/>
      </a:lt1>
      <a:dk2>
        <a:srgbClr val="000000"/>
      </a:dk2>
      <a:lt2>
        <a:srgbClr val="FFFFFF"/>
      </a:lt2>
      <a:accent1>
        <a:srgbClr val="39A6DD"/>
      </a:accent1>
      <a:accent2>
        <a:srgbClr val="07FB18"/>
      </a:accent2>
      <a:accent3>
        <a:srgbClr val="AAAAAA"/>
      </a:accent3>
      <a:accent4>
        <a:srgbClr val="DAAE00"/>
      </a:accent4>
      <a:accent5>
        <a:srgbClr val="AED0EB"/>
      </a:accent5>
      <a:accent6>
        <a:srgbClr val="06E315"/>
      </a:accent6>
      <a:hlink>
        <a:srgbClr val="FF3399"/>
      </a:hlink>
      <a:folHlink>
        <a:srgbClr val="753BCB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Салют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1</cp:revision>
  <dcterms:created xsi:type="dcterms:W3CDTF">2009-01-09T13:06:30Z</dcterms:created>
  <dcterms:modified xsi:type="dcterms:W3CDTF">2009-01-09T13:07:07Z</dcterms:modified>
</cp:coreProperties>
</file>