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9" r:id="rId2"/>
    <p:sldId id="275" r:id="rId3"/>
    <p:sldId id="279" r:id="rId4"/>
    <p:sldId id="261" r:id="rId5"/>
    <p:sldId id="262" r:id="rId6"/>
    <p:sldId id="263" r:id="rId7"/>
    <p:sldId id="264" r:id="rId8"/>
    <p:sldId id="274" r:id="rId9"/>
    <p:sldId id="265" r:id="rId10"/>
    <p:sldId id="266" r:id="rId11"/>
    <p:sldId id="276" r:id="rId12"/>
    <p:sldId id="267" r:id="rId13"/>
    <p:sldId id="268" r:id="rId14"/>
    <p:sldId id="269" r:id="rId15"/>
    <p:sldId id="270" r:id="rId16"/>
    <p:sldId id="280" r:id="rId17"/>
    <p:sldId id="271" r:id="rId18"/>
    <p:sldId id="278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4360" autoAdjust="0"/>
  </p:normalViewPr>
  <p:slideViewPr>
    <p:cSldViewPr>
      <p:cViewPr varScale="1">
        <p:scale>
          <a:sx n="70" d="100"/>
          <a:sy n="70" d="100"/>
        </p:scale>
        <p:origin x="-10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ECD95-28EB-4927-8F78-D022C15B2235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96D61-2555-4866-96DF-7C09802C20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6D61-2555-4866-96DF-7C09802C20F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6D61-2555-4866-96DF-7C09802C20F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6D61-2555-4866-96DF-7C09802C20F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3F0F0F-3EF9-4BC9-8C6C-28B6B12BBF63}" type="datetimeFigureOut">
              <a:rPr lang="ru-RU" smtClean="0"/>
              <a:pPr/>
              <a:t>24.01.2009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CDC296-AC5E-4274-817F-935751625E0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" Type="http://schemas.openxmlformats.org/officeDocument/2006/relationships/image" Target="../media/image19.jpeg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gif"/><Relationship Id="rId9" Type="http://schemas.openxmlformats.org/officeDocument/2006/relationships/image" Target="../media/image25.jpeg"/><Relationship Id="rId14" Type="http://schemas.openxmlformats.org/officeDocument/2006/relationships/image" Target="../media/image30.gif"/><Relationship Id="rId22" Type="http://schemas.openxmlformats.org/officeDocument/2006/relationships/image" Target="../media/image38.jpeg"/><Relationship Id="rId27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85860"/>
            <a:ext cx="9144000" cy="4929222"/>
          </a:xfrm>
          <a:prstGeom prst="rect">
            <a:avLst/>
          </a:prstGeom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Вселенная 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степень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72074"/>
            <a:ext cx="8215370" cy="20002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chemeClr val="accent5"/>
                </a:solidFill>
              </a:rPr>
              <a:t>Диаметр : </a:t>
            </a:r>
            <a: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r>
              <a:rPr lang="ru-RU" sz="4000" dirty="0" smtClean="0">
                <a:solidFill>
                  <a:schemeClr val="accent5"/>
                </a:solidFill>
              </a:rPr>
              <a:t>           м. </a:t>
            </a:r>
            <a:endParaRPr lang="ru-RU" sz="4000" b="1" dirty="0" smtClean="0">
              <a:solidFill>
                <a:schemeClr val="accent5"/>
              </a:solidFill>
            </a:endParaRPr>
          </a:p>
          <a:p>
            <a:endParaRPr lang="ru-RU" sz="3600" b="1" dirty="0" smtClean="0"/>
          </a:p>
          <a:p>
            <a:endParaRPr lang="ru-RU" sz="2000" b="1" dirty="0" smtClean="0"/>
          </a:p>
        </p:txBody>
      </p:sp>
      <p:pic>
        <p:nvPicPr>
          <p:cNvPr id="6145" name="Picture 1" descr="D:\Documents and Settings\Антон\Рабочий стол\Картинки\Изображение\Изображение 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5572164" cy="41791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642918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Расстояния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86182" y="5786454"/>
            <a:ext cx="904875" cy="54292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 flipH="1" flipV="1">
            <a:off x="3643306" y="6072206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3071810"/>
            <a:ext cx="2606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Вселенная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Антон\Рабочий стол\Картинки\Изображение\Изображение 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5238787" cy="39290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6000768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dirty="0" smtClean="0"/>
              <a:t>-   ядро :  диаметр              м.      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1928794" y="6072206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6000768"/>
            <a:ext cx="1143000" cy="542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5072074"/>
            <a:ext cx="5657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5"/>
                </a:solidFill>
              </a:rPr>
              <a:t>    </a:t>
            </a:r>
            <a:r>
              <a:rPr lang="ru-RU" sz="4000" dirty="0" smtClean="0">
                <a:solidFill>
                  <a:schemeClr val="accent5"/>
                </a:solidFill>
              </a:rPr>
              <a:t>Диаметр:  </a:t>
            </a:r>
            <a:r>
              <a:rPr lang="ru-RU" sz="4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1,28</a:t>
            </a:r>
            <a:r>
              <a:rPr lang="ru-RU" sz="4000" b="1" dirty="0" smtClean="0">
                <a:solidFill>
                  <a:schemeClr val="accent5"/>
                </a:solidFill>
              </a:rPr>
              <a:t>          </a:t>
            </a:r>
            <a:r>
              <a:rPr lang="ru-RU" sz="4000" dirty="0" smtClean="0">
                <a:solidFill>
                  <a:schemeClr val="accent5"/>
                </a:solidFill>
              </a:rPr>
              <a:t>м</a:t>
            </a:r>
            <a:r>
              <a:rPr lang="ru-RU" sz="4000" b="1" dirty="0" smtClean="0">
                <a:solidFill>
                  <a:schemeClr val="accent5"/>
                </a:solidFill>
              </a:rPr>
              <a:t>.</a:t>
            </a:r>
            <a:endParaRPr lang="ru-RU" sz="4000" dirty="0">
              <a:solidFill>
                <a:schemeClr val="accent5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 flipV="1">
            <a:off x="6000760" y="5429264"/>
            <a:ext cx="45719" cy="457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15074" y="5143512"/>
            <a:ext cx="714375" cy="5429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00826" y="2571744"/>
            <a:ext cx="1898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Земля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0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Расстояния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72074"/>
            <a:ext cx="7772400" cy="1509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Полярная  звезда                            Свеча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6,4 </a:t>
            </a:r>
            <a:r>
              <a:rPr lang="ru-RU" sz="3600" dirty="0" smtClean="0"/>
              <a:t>           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/>
              <a:t>C</a:t>
            </a:r>
            <a:r>
              <a:rPr lang="ru-RU" sz="3600" dirty="0" smtClean="0"/>
              <a:t>                       </a:t>
            </a:r>
            <a:r>
              <a:rPr lang="en-US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1,6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smtClean="0"/>
              <a:t>C</a:t>
            </a:r>
            <a:endParaRPr lang="ru-RU" sz="3600" dirty="0"/>
          </a:p>
        </p:txBody>
      </p:sp>
      <p:pic>
        <p:nvPicPr>
          <p:cNvPr id="5121" name="Picture 1" descr="D:\Documents and Settings\Антон\Рабочий стол\Картинки\Изображение\Изображение 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929058" cy="29467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714356"/>
            <a:ext cx="4716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Температура.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D:\Documents and Settings\Антон\Рабочий стол\Картинки\Изображение\Изображение 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903953" cy="2928958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715016"/>
            <a:ext cx="714375" cy="54292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643578"/>
            <a:ext cx="714375" cy="542925"/>
          </a:xfrm>
          <a:prstGeom prst="rect">
            <a:avLst/>
          </a:prstGeom>
          <a:noFill/>
        </p:spPr>
      </p:pic>
      <p:sp>
        <p:nvSpPr>
          <p:cNvPr id="10" name="Блок-схема: узел 9"/>
          <p:cNvSpPr/>
          <p:nvPr/>
        </p:nvSpPr>
        <p:spPr>
          <a:xfrm>
            <a:off x="1357290" y="600076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 flipH="1" flipV="1">
            <a:off x="6143636" y="5929330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357422" y="5715016"/>
            <a:ext cx="142876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7143768" y="5643578"/>
            <a:ext cx="142876" cy="14287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357430"/>
            <a:ext cx="8572560" cy="4286280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br>
              <a:rPr lang="ru-RU" dirty="0" smtClean="0"/>
            </a:br>
            <a:r>
              <a:rPr lang="ru-RU" sz="6000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4000" b="0" dirty="0" smtClean="0">
                <a:solidFill>
                  <a:srgbClr val="FF0000"/>
                </a:solidFill>
                <a:effectLst/>
              </a:rPr>
              <a:t>жидкий  гелий     -269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0" dirty="0" smtClean="0">
                <a:solidFill>
                  <a:schemeClr val="tx2"/>
                </a:solidFill>
              </a:rPr>
              <a:t>Самая низкая температура –   -273 градуса.</a:t>
            </a:r>
            <a:endParaRPr lang="ru-RU" b="0" dirty="0"/>
          </a:p>
        </p:txBody>
      </p:sp>
      <p:pic>
        <p:nvPicPr>
          <p:cNvPr id="4098" name="Picture 2" descr="D:\Documents and Settings\Антон\Рабочий стол\Картинки\Изображение\Изображение 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000528" cy="300039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00562" y="1000108"/>
            <a:ext cx="4643438" cy="30003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      Вега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На поверхности – </a:t>
            </a:r>
            <a:r>
              <a:rPr lang="en-US" sz="4000" dirty="0" smtClean="0">
                <a:solidFill>
                  <a:srgbClr val="FF0000"/>
                </a:solidFill>
              </a:rPr>
              <a:t>10</a:t>
            </a:r>
            <a:r>
              <a:rPr lang="en-US" sz="4000" baseline="30000" dirty="0" smtClean="0">
                <a:solidFill>
                  <a:srgbClr val="FF0000"/>
                </a:solidFill>
              </a:rPr>
              <a:t>4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Внутри - </a:t>
            </a:r>
            <a:r>
              <a:rPr lang="en-US" sz="3600" dirty="0" smtClean="0">
                <a:solidFill>
                  <a:srgbClr val="FF0000"/>
                </a:solidFill>
              </a:rPr>
              <a:t>10</a:t>
            </a:r>
            <a:r>
              <a:rPr lang="en-US" sz="3600" baseline="30000" dirty="0" smtClean="0">
                <a:solidFill>
                  <a:srgbClr val="FF0000"/>
                </a:solidFill>
              </a:rPr>
              <a:t>7</a:t>
            </a:r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/>
              <a:t>градусов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000892" y="4572008"/>
            <a:ext cx="142876" cy="17144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000636"/>
            <a:ext cx="7772400" cy="1509712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Чистая вода                        </a:t>
            </a:r>
            <a:r>
              <a:rPr lang="en-US" sz="3600" dirty="0" smtClean="0">
                <a:solidFill>
                  <a:srgbClr val="FF0000"/>
                </a:solidFill>
              </a:rPr>
              <a:t>    </a:t>
            </a:r>
            <a:r>
              <a:rPr lang="ru-RU" sz="3600" dirty="0" smtClean="0">
                <a:solidFill>
                  <a:srgbClr val="FF0000"/>
                </a:solidFill>
              </a:rPr>
              <a:t>Юпитер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кг/м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FF0000"/>
                </a:solidFill>
              </a:rPr>
              <a:t>                           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1,3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D:\Documents and Settings\Антон\Рабочий стол\Картинки\Priroda\3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000528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642918"/>
            <a:ext cx="47149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Плотность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D:\Documents and Settings\Антон\Рабочий стол\Картинки\Изображение\Изображение 8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4000528" cy="300039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 flipH="1" flipV="1">
            <a:off x="6286512" y="5857892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357694"/>
            <a:ext cx="8572560" cy="2500306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Вселенная             </a:t>
            </a:r>
            <a:r>
              <a:rPr lang="ru-RU" sz="2800" dirty="0" smtClean="0">
                <a:solidFill>
                  <a:srgbClr val="FF0000"/>
                </a:solidFill>
              </a:rPr>
              <a:t>Нейтронные  звезды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-33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rgbClr val="FF0000"/>
                </a:solidFill>
              </a:rPr>
              <a:t>самая  высокая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                                   плотность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D:\Documents and Settings\Антон\Рабочий стол\Картинки\Изображение\Изображение 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428992" cy="2571744"/>
          </a:xfrm>
          <a:prstGeom prst="rect">
            <a:avLst/>
          </a:prstGeom>
          <a:noFill/>
        </p:spPr>
      </p:pic>
      <p:sp>
        <p:nvSpPr>
          <p:cNvPr id="8" name="Пятно 1 7"/>
          <p:cNvSpPr/>
          <p:nvPr/>
        </p:nvSpPr>
        <p:spPr>
          <a:xfrm>
            <a:off x="5000628" y="1571612"/>
            <a:ext cx="1857388" cy="2428892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0" y="0"/>
            <a:ext cx="900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Вселенная и степень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Масса тел ( кг.)             Расстояние ( м.)             Температура ( град.)                 Плотность (кг/м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0" y="642918"/>
          <a:ext cx="8858281" cy="6215082"/>
        </p:xfrm>
        <a:graphic>
          <a:graphicData uri="http://schemas.openxmlformats.org/drawingml/2006/table">
            <a:tbl>
              <a:tblPr/>
              <a:tblGrid>
                <a:gridCol w="333509"/>
                <a:gridCol w="1934874"/>
                <a:gridCol w="2093541"/>
                <a:gridCol w="2248619"/>
                <a:gridCol w="2247738"/>
              </a:tblGrid>
              <a:tr h="6215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900" kern="1200" dirty="0">
                          <a:solidFill>
                            <a:srgbClr val="000000"/>
                          </a:solidFill>
                          <a:latin typeface="Calibri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Вселенная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Галактика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Солнце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1,99*10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Земля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5,9*10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Кит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3*10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3 –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Молекула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водорода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3,4*10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-24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Атом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водорода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1,7*10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-24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Электрон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9*10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-31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Вселенная.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1,4*10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200" baseline="30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Солнце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endParaRPr lang="ru-RU" sz="1200" baseline="30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1,5*10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Земля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baseline="30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1,28*10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Кит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25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– 80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Человек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baseline="30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0,5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Клетка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-9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Молекула кислорода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3*10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-10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Ядро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-12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Солнце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baseline="30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6*10</a:t>
                      </a:r>
                      <a:r>
                        <a:rPr lang="ru-RU" sz="1200" baseline="30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Полярная звезда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6,4*10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Венера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5*10</a:t>
                      </a:r>
                      <a:r>
                        <a:rPr lang="ru-RU" sz="12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Вега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Земля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baseline="30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88 до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Свеча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1,6*10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Человек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36,6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Лёд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Абсолютный нуль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-273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Ниже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не бывает.</a:t>
                      </a: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Юпитер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1,3*10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Марс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3,9*10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Венера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5,2*10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Земля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baseline="30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5,5*10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Солнце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baseline="30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1,4*10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Луна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3,3*10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Ртуть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1,36*10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Вода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Вселенная.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81300" algn="l"/>
                        </a:tabLs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10</a:t>
                      </a:r>
                      <a:r>
                        <a:rPr lang="ru-RU" sz="1200" baseline="30000" dirty="0" smtClean="0">
                          <a:latin typeface="Calibri"/>
                          <a:ea typeface="Calibri"/>
                          <a:cs typeface="Times New Roman"/>
                        </a:rPr>
                        <a:t>-33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Заголовок 1"/>
          <p:cNvSpPr>
            <a:spLocks noGrp="1"/>
          </p:cNvSpPr>
          <p:nvPr/>
        </p:nvSpPr>
        <p:spPr>
          <a:xfrm rot="16200000">
            <a:off x="-428629" y="1214423"/>
            <a:ext cx="1127908" cy="270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МЕГАМИР</a:t>
            </a:r>
            <a:endParaRPr lang="ru-RU" sz="1600" dirty="0"/>
          </a:p>
        </p:txBody>
      </p:sp>
      <p:sp>
        <p:nvSpPr>
          <p:cNvPr id="52" name="Заголовок 1"/>
          <p:cNvSpPr>
            <a:spLocks noGrp="1"/>
          </p:cNvSpPr>
          <p:nvPr/>
        </p:nvSpPr>
        <p:spPr>
          <a:xfrm rot="16200000">
            <a:off x="-750100" y="3321844"/>
            <a:ext cx="1770850" cy="270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МАКРОМИР</a:t>
            </a:r>
            <a:endParaRPr lang="ru-RU" sz="1600" dirty="0"/>
          </a:p>
        </p:txBody>
      </p:sp>
      <p:sp>
        <p:nvSpPr>
          <p:cNvPr id="53" name="Заголовок 1"/>
          <p:cNvSpPr>
            <a:spLocks noGrp="1"/>
          </p:cNvSpPr>
          <p:nvPr/>
        </p:nvSpPr>
        <p:spPr>
          <a:xfrm rot="16200000">
            <a:off x="-500067" y="5286389"/>
            <a:ext cx="1270784" cy="270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МИКРОМИР</a:t>
            </a:r>
            <a:endParaRPr lang="ru-RU" sz="1600" dirty="0"/>
          </a:p>
        </p:txBody>
      </p:sp>
      <p:pic>
        <p:nvPicPr>
          <p:cNvPr id="36942" name="Picture 78" descr="Изображение 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6000768"/>
            <a:ext cx="714380" cy="500066"/>
          </a:xfrm>
          <a:prstGeom prst="rect">
            <a:avLst/>
          </a:prstGeom>
          <a:noFill/>
        </p:spPr>
      </p:pic>
      <p:pic>
        <p:nvPicPr>
          <p:cNvPr id="36941" name="Picture 77" descr="Изображение 1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571500" cy="247650"/>
          </a:xfrm>
          <a:prstGeom prst="rect">
            <a:avLst/>
          </a:prstGeom>
          <a:noFill/>
        </p:spPr>
      </p:pic>
      <p:pic>
        <p:nvPicPr>
          <p:cNvPr id="36940" name="Picture 76" descr="anyuta-sol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857232"/>
            <a:ext cx="500066" cy="347872"/>
          </a:xfrm>
          <a:prstGeom prst="rect">
            <a:avLst/>
          </a:prstGeom>
          <a:noFill/>
        </p:spPr>
      </p:pic>
      <p:pic>
        <p:nvPicPr>
          <p:cNvPr id="36939" name="Picture 75" descr="Изображение 9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286124"/>
            <a:ext cx="514350" cy="438150"/>
          </a:xfrm>
          <a:prstGeom prst="rect">
            <a:avLst/>
          </a:prstGeom>
          <a:noFill/>
        </p:spPr>
      </p:pic>
      <p:pic>
        <p:nvPicPr>
          <p:cNvPr id="36938" name="Picture 74" descr="fb-DE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786058"/>
            <a:ext cx="595317" cy="428628"/>
          </a:xfrm>
          <a:prstGeom prst="rect">
            <a:avLst/>
          </a:prstGeom>
          <a:noFill/>
        </p:spPr>
      </p:pic>
      <p:pic>
        <p:nvPicPr>
          <p:cNvPr id="36937" name="Рисунок 3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786190"/>
            <a:ext cx="545527" cy="428628"/>
          </a:xfrm>
          <a:prstGeom prst="rect">
            <a:avLst/>
          </a:prstGeom>
          <a:noFill/>
        </p:spPr>
      </p:pic>
      <p:pic>
        <p:nvPicPr>
          <p:cNvPr id="36936" name="Рисунок 4" descr="1120395187Molec.Hydrog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429132"/>
            <a:ext cx="642942" cy="475777"/>
          </a:xfrm>
          <a:prstGeom prst="rect">
            <a:avLst/>
          </a:prstGeom>
          <a:noFill/>
        </p:spPr>
      </p:pic>
      <p:pic>
        <p:nvPicPr>
          <p:cNvPr id="36935" name="Рисунок 5" descr="hydrog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5286388"/>
            <a:ext cx="500066" cy="500066"/>
          </a:xfrm>
          <a:prstGeom prst="rect">
            <a:avLst/>
          </a:prstGeom>
          <a:noFill/>
        </p:spPr>
      </p:pic>
      <p:pic>
        <p:nvPicPr>
          <p:cNvPr id="36934" name="Рисунок 6" descr="koltick.electro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6143644"/>
            <a:ext cx="500066" cy="375050"/>
          </a:xfrm>
          <a:prstGeom prst="rect">
            <a:avLst/>
          </a:prstGeom>
          <a:noFill/>
        </p:spPr>
      </p:pic>
      <p:pic>
        <p:nvPicPr>
          <p:cNvPr id="36933" name="Picture 69" descr="Изображение 88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928670"/>
            <a:ext cx="571504" cy="314327"/>
          </a:xfrm>
          <a:prstGeom prst="rect">
            <a:avLst/>
          </a:prstGeom>
          <a:noFill/>
        </p:spPr>
      </p:pic>
      <p:pic>
        <p:nvPicPr>
          <p:cNvPr id="36932" name="Picture 68" descr="su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3500438"/>
            <a:ext cx="500066" cy="377601"/>
          </a:xfrm>
          <a:prstGeom prst="rect">
            <a:avLst/>
          </a:prstGeom>
          <a:noFill/>
        </p:spPr>
      </p:pic>
      <p:pic>
        <p:nvPicPr>
          <p:cNvPr id="36931" name="Picture 67" descr="Изображение 9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786058"/>
            <a:ext cx="587034" cy="500066"/>
          </a:xfrm>
          <a:prstGeom prst="rect">
            <a:avLst/>
          </a:prstGeom>
          <a:noFill/>
        </p:spPr>
      </p:pic>
      <p:pic>
        <p:nvPicPr>
          <p:cNvPr id="36930" name="Рисунок 2" descr="fb-DE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143248"/>
            <a:ext cx="595317" cy="428628"/>
          </a:xfrm>
          <a:prstGeom prst="rect">
            <a:avLst/>
          </a:prstGeom>
          <a:noFill/>
        </p:spPr>
      </p:pic>
      <p:pic>
        <p:nvPicPr>
          <p:cNvPr id="36929" name="Picture 65" descr="56226.IMG_01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22" y="3429000"/>
            <a:ext cx="428628" cy="571504"/>
          </a:xfrm>
          <a:prstGeom prst="rect">
            <a:avLst/>
          </a:prstGeom>
          <a:noFill/>
        </p:spPr>
      </p:pic>
      <p:pic>
        <p:nvPicPr>
          <p:cNvPr id="36928" name="Рисунок 7" descr="4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57422" y="4214818"/>
            <a:ext cx="428628" cy="506560"/>
          </a:xfrm>
          <a:prstGeom prst="rect">
            <a:avLst/>
          </a:prstGeom>
          <a:noFill/>
        </p:spPr>
      </p:pic>
      <p:pic>
        <p:nvPicPr>
          <p:cNvPr id="36927" name="Рисунок 8" descr="o_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57422" y="5000636"/>
            <a:ext cx="571504" cy="571504"/>
          </a:xfrm>
          <a:prstGeom prst="rect">
            <a:avLst/>
          </a:prstGeom>
          <a:noFill/>
        </p:spPr>
      </p:pic>
      <p:pic>
        <p:nvPicPr>
          <p:cNvPr id="36926" name="Рисунок 9" descr="1055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7422" y="5786454"/>
            <a:ext cx="642942" cy="482206"/>
          </a:xfrm>
          <a:prstGeom prst="rect">
            <a:avLst/>
          </a:prstGeom>
          <a:noFill/>
        </p:spPr>
      </p:pic>
      <p:pic>
        <p:nvPicPr>
          <p:cNvPr id="36925" name="Рисунок 1" descr="anyuta-sol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1"/>
            <a:ext cx="500066" cy="346199"/>
          </a:xfrm>
          <a:prstGeom prst="rect">
            <a:avLst/>
          </a:prstGeom>
          <a:noFill/>
        </p:spPr>
      </p:pic>
      <p:pic>
        <p:nvPicPr>
          <p:cNvPr id="36924" name="Рисунок 22" descr="Изображение 91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429124" y="1428736"/>
            <a:ext cx="583410" cy="428628"/>
          </a:xfrm>
          <a:prstGeom prst="rect">
            <a:avLst/>
          </a:prstGeom>
          <a:noFill/>
        </p:spPr>
      </p:pic>
      <p:pic>
        <p:nvPicPr>
          <p:cNvPr id="36923" name="Picture 59" descr="normal_bluvenu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15140" y="2143116"/>
            <a:ext cx="357190" cy="392909"/>
          </a:xfrm>
          <a:prstGeom prst="rect">
            <a:avLst/>
          </a:prstGeom>
          <a:noFill/>
        </p:spPr>
      </p:pic>
      <p:pic>
        <p:nvPicPr>
          <p:cNvPr id="36922" name="Рисунок 24" descr="Изображение 86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429124" y="2643182"/>
            <a:ext cx="571504" cy="478197"/>
          </a:xfrm>
          <a:prstGeom prst="rect">
            <a:avLst/>
          </a:prstGeom>
          <a:noFill/>
        </p:spPr>
      </p:pic>
      <p:pic>
        <p:nvPicPr>
          <p:cNvPr id="36921" name="Picture 57" descr="Изображение 9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071678"/>
            <a:ext cx="587034" cy="500066"/>
          </a:xfrm>
          <a:prstGeom prst="rect">
            <a:avLst/>
          </a:prstGeom>
          <a:noFill/>
        </p:spPr>
      </p:pic>
      <p:pic>
        <p:nvPicPr>
          <p:cNvPr id="36920" name="Рисунок 11" descr="svecha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29124" y="4071942"/>
            <a:ext cx="371475" cy="485775"/>
          </a:xfrm>
          <a:prstGeom prst="rect">
            <a:avLst/>
          </a:prstGeom>
          <a:noFill/>
        </p:spPr>
      </p:pic>
      <p:pic>
        <p:nvPicPr>
          <p:cNvPr id="36919" name="Рисунок 12" descr="56226.IMG_01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24" y="4714884"/>
            <a:ext cx="428628" cy="571504"/>
          </a:xfrm>
          <a:prstGeom prst="rect">
            <a:avLst/>
          </a:prstGeom>
          <a:noFill/>
        </p:spPr>
      </p:pic>
      <p:pic>
        <p:nvPicPr>
          <p:cNvPr id="36918" name="Рисунок 13" descr="Ice_840-59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429124" y="5572140"/>
            <a:ext cx="571504" cy="396554"/>
          </a:xfrm>
          <a:prstGeom prst="rect">
            <a:avLst/>
          </a:prstGeom>
          <a:noFill/>
        </p:spPr>
      </p:pic>
      <p:pic>
        <p:nvPicPr>
          <p:cNvPr id="36917" name="Рисунок 14" descr="upiter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715140" y="857232"/>
            <a:ext cx="428628" cy="428628"/>
          </a:xfrm>
          <a:prstGeom prst="rect">
            <a:avLst/>
          </a:prstGeom>
          <a:noFill/>
        </p:spPr>
      </p:pic>
      <p:pic>
        <p:nvPicPr>
          <p:cNvPr id="36916" name="Рисунок 15" descr="0405010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15140" y="1500174"/>
            <a:ext cx="428628" cy="386811"/>
          </a:xfrm>
          <a:prstGeom prst="rect">
            <a:avLst/>
          </a:prstGeom>
          <a:noFill/>
        </p:spPr>
      </p:pic>
      <p:pic>
        <p:nvPicPr>
          <p:cNvPr id="36915" name="Рисунок 10" descr="normal_bluvenus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429124" y="2071678"/>
            <a:ext cx="386811" cy="428628"/>
          </a:xfrm>
          <a:prstGeom prst="rect">
            <a:avLst/>
          </a:prstGeom>
          <a:noFill/>
        </p:spPr>
      </p:pic>
      <p:pic>
        <p:nvPicPr>
          <p:cNvPr id="36914" name="Рисунок 20" descr="Изображение 9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500306"/>
            <a:ext cx="514350" cy="438150"/>
          </a:xfrm>
          <a:prstGeom prst="rect">
            <a:avLst/>
          </a:prstGeom>
          <a:noFill/>
        </p:spPr>
      </p:pic>
      <p:pic>
        <p:nvPicPr>
          <p:cNvPr id="36913" name="Рисунок 19" descr="su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7422" y="1500174"/>
            <a:ext cx="466725" cy="352425"/>
          </a:xfrm>
          <a:prstGeom prst="rect">
            <a:avLst/>
          </a:prstGeom>
          <a:noFill/>
        </p:spPr>
      </p:pic>
      <p:pic>
        <p:nvPicPr>
          <p:cNvPr id="36912" name="Рисунок 16" descr="luna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715140" y="4071942"/>
            <a:ext cx="571504" cy="433920"/>
          </a:xfrm>
          <a:prstGeom prst="rect">
            <a:avLst/>
          </a:prstGeom>
          <a:noFill/>
        </p:spPr>
      </p:pic>
      <p:pic>
        <p:nvPicPr>
          <p:cNvPr id="36911" name="Рисунок 17" descr="mercury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715140" y="4714884"/>
            <a:ext cx="533400" cy="419100"/>
          </a:xfrm>
          <a:prstGeom prst="rect">
            <a:avLst/>
          </a:prstGeom>
          <a:noFill/>
        </p:spPr>
      </p:pic>
      <p:pic>
        <p:nvPicPr>
          <p:cNvPr id="36910" name="Picture 46" descr="Drop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715140" y="5357826"/>
            <a:ext cx="628650" cy="428625"/>
          </a:xfrm>
          <a:prstGeom prst="rect">
            <a:avLst/>
          </a:prstGeom>
          <a:noFill/>
        </p:spPr>
      </p:pic>
      <p:pic>
        <p:nvPicPr>
          <p:cNvPr id="36909" name="Рисунок 18" descr="Изображение 88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928670"/>
            <a:ext cx="571500" cy="31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Documents and Settings\Антон\Рабочий стол\Картинки\3d\Копия Космо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08000" y="-1428784"/>
            <a:ext cx="10752000" cy="8064000"/>
          </a:xfrm>
          <a:prstGeom prst="rect">
            <a:avLst/>
          </a:prstGeom>
          <a:noFill/>
        </p:spPr>
      </p:pic>
      <p:pic>
        <p:nvPicPr>
          <p:cNvPr id="5" name="Picture 4" descr="D:\Documents and Settings\Антон\Рабочий стол\Картинки\Изображение\Изображение 1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214422"/>
            <a:ext cx="5429288" cy="4071966"/>
          </a:xfrm>
          <a:prstGeom prst="rect">
            <a:avLst/>
          </a:prstGeom>
          <a:noFill/>
        </p:spPr>
      </p:pic>
      <p:pic>
        <p:nvPicPr>
          <p:cNvPr id="6" name="Picture 2" descr="D:\Documents and Settings\Антон\Рабочий стол\Картинки\Изображение\Изображение 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000240"/>
            <a:ext cx="3214710" cy="2411033"/>
          </a:xfrm>
          <a:prstGeom prst="rect">
            <a:avLst/>
          </a:prstGeom>
          <a:noFill/>
        </p:spPr>
      </p:pic>
      <p:pic>
        <p:nvPicPr>
          <p:cNvPr id="1026" name="Picture 2" descr="D:\Documents and Settings\Антон\Рабочий стол\Картинки\Изображение\Изображение 7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214554"/>
            <a:ext cx="1285884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6215082"/>
          </a:xfrm>
        </p:spPr>
        <p:txBody>
          <a:bodyPr>
            <a:normAutofit/>
          </a:bodyPr>
          <a:lstStyle/>
          <a:p>
            <a:pPr algn="ctr"/>
            <a:r>
              <a:rPr lang="ru-RU" sz="8900" dirty="0" smtClean="0">
                <a:solidFill>
                  <a:srgbClr val="FF0000"/>
                </a:solidFill>
              </a:rPr>
              <a:t>Вселенная  и  степень!</a:t>
            </a:r>
            <a:br>
              <a:rPr lang="ru-RU" sz="89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00B0F0"/>
                </a:solidFill>
              </a:rPr>
              <a:t>Что  же  их  объединяет</a:t>
            </a:r>
            <a:r>
              <a:rPr lang="en-US" sz="8000" dirty="0" smtClean="0">
                <a:solidFill>
                  <a:srgbClr val="00B0F0"/>
                </a:solidFill>
              </a:rPr>
              <a:t>?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357158" y="214290"/>
            <a:ext cx="1643074" cy="10001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7500958" y="285728"/>
            <a:ext cx="1771656" cy="127159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929586" y="450057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4286248" y="285728"/>
            <a:ext cx="1285884" cy="121444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57158" y="4500570"/>
            <a:ext cx="914400" cy="9144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1500166" y="2643182"/>
            <a:ext cx="914400" cy="9144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7000892" y="307181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357298"/>
            <a:ext cx="7772400" cy="408148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Степень  помогает  количественно  и  качественно  описать  этот  разнообразный,  огромный  и  удивительный  мир!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07181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28604"/>
            <a:ext cx="7772400" cy="1509712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Вселенная  и  степень – есть  ли  здесь  какая – то  связь ? </a:t>
            </a:r>
          </a:p>
          <a:p>
            <a:endParaRPr lang="ru-RU" dirty="0"/>
          </a:p>
        </p:txBody>
      </p:sp>
      <p:pic>
        <p:nvPicPr>
          <p:cNvPr id="7" name="Picture 1" descr="D:\Documents and Settings\Антон\Рабочий стол\Картинки\Изображение\Изображение 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86808" cy="4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Documents and Settings\Антон\Рабочий стол\Новая папка (4)\images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7252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214422"/>
            <a:ext cx="66425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Вселенная и степень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Масса      Расстояние    Температура  Плотность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58948" y="1285860"/>
            <a:ext cx="8185052" cy="5572140"/>
          </a:xfrm>
        </p:spPr>
        <p:txBody>
          <a:bodyPr>
            <a:noAutofit/>
            <a:scene3d>
              <a:camera prst="orthographicFront">
                <a:rot lat="300000" lon="0" rev="0"/>
              </a:camera>
              <a:lightRig rig="threePt" dir="t"/>
            </a:scene3d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1.Что  такое  степень?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   1)геометрическая  фигура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   2)мера,  сравнительная  величина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2.В  математике  степень – это: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  1)сумма  одинаковых  слагаемых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  2)произведение  одинаковых  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     множителей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3.При  умножении  степеней  с  одинаковыми  основаниями  показатели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   1)складывают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    2)умножают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52149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4.При  делении степеней с одинаковыми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основаниями  показатели</a:t>
            </a:r>
          </a:p>
          <a:p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accent1"/>
                </a:solidFill>
              </a:rPr>
              <a:t>1)делят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   2)вычитают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5.При  возведении степени в степень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показатели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   1)умножают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   2)складывают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 6.В математике показатели степени могут  быть: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   1)положительными  и  отрицательным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   2)сравнительными и превосходными.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2643182"/>
            <a:ext cx="7772400" cy="4000528"/>
          </a:xfrm>
          <a:ln>
            <a:solidFill>
              <a:schemeClr val="tx1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           </a:t>
            </a:r>
            <a:r>
              <a:rPr lang="ru-RU" sz="3600" dirty="0" smtClean="0"/>
              <a:t> =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=&gt;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/>
              <a:t>                        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3600" dirty="0" smtClean="0">
                <a:solidFill>
                  <a:srgbClr val="FF0000"/>
                </a:solidFill>
              </a:rPr>
              <a:t>  = </a:t>
            </a:r>
            <a:r>
              <a:rPr lang="ru-RU" sz="4800" dirty="0" smtClean="0">
                <a:solidFill>
                  <a:srgbClr val="FF0000"/>
                </a:solidFill>
              </a:rPr>
              <a:t>1/1000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3600" dirty="0" smtClean="0">
                <a:solidFill>
                  <a:srgbClr val="FF0000"/>
                </a:solidFill>
              </a:rPr>
              <a:t> -  не  имеет  смысла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714356"/>
            <a:ext cx="6429420" cy="1714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Степень  с  целым 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оказателем.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2971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642966"/>
            <a:ext cx="7772400" cy="2107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Масса  тел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4" descr="D:\Documents and Settings\Антон\Рабочий стол\Картинки\Изображение\Изображение 1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786610" cy="3071834"/>
          </a:xfrm>
          <a:prstGeom prst="rect">
            <a:avLst/>
          </a:prstGeom>
          <a:noFill/>
        </p:spPr>
      </p:pic>
      <p:sp>
        <p:nvSpPr>
          <p:cNvPr id="7" name="Дуга 6"/>
          <p:cNvSpPr/>
          <p:nvPr/>
        </p:nvSpPr>
        <p:spPr>
          <a:xfrm>
            <a:off x="4549140" y="3393281"/>
            <a:ext cx="45719" cy="7143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4701540" y="3545681"/>
            <a:ext cx="45719" cy="7143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142976" y="550070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        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2950" cy="590550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42950" cy="59055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42950" cy="590550"/>
          </a:xfrm>
          <a:prstGeom prst="rect">
            <a:avLst/>
          </a:prstGeom>
          <a:noFill/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42950" cy="590550"/>
          </a:xfrm>
          <a:prstGeom prst="rect">
            <a:avLst/>
          </a:prstGeom>
          <a:noFill/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idx="1"/>
          </p:nvPr>
        </p:nvSpPr>
        <p:spPr>
          <a:xfrm>
            <a:off x="357158" y="4714884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Галактика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ru-RU" sz="4000" baseline="30000" dirty="0" smtClean="0">
                <a:solidFill>
                  <a:srgbClr val="FF0000"/>
                </a:solidFill>
                <a:latin typeface="Times New Roman" pitchFamily="18" charset="0"/>
              </a:rPr>
              <a:t>42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кг</a:t>
            </a:r>
            <a:endParaRPr lang="ru-RU" sz="4000" baseline="30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uments and Settings\Антон\Рабочий стол\Картинки\Изображение\Изображение 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85794"/>
            <a:ext cx="5715040" cy="4286279"/>
          </a:xfrm>
          <a:prstGeom prst="rect">
            <a:avLst/>
          </a:prstGeom>
          <a:noFill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371600" y="5286388"/>
            <a:ext cx="7772400" cy="11425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Земля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5,9  10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24</a:t>
            </a:r>
            <a:r>
              <a:rPr kumimoji="0" lang="ru-RU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кг</a:t>
            </a:r>
            <a:r>
              <a:rPr kumimoji="0" lang="ru-RU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5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                                                                     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Блок-схема: узел 7"/>
          <p:cNvSpPr/>
          <p:nvPr/>
        </p:nvSpPr>
        <p:spPr>
          <a:xfrm flipH="1">
            <a:off x="5715008" y="5786454"/>
            <a:ext cx="45719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7554" y="1857364"/>
            <a:ext cx="3771872" cy="428628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Молекула  водорода</a:t>
            </a:r>
          </a:p>
          <a:p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3,4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10 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-24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кг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 algn="ctr"/>
            <a:endParaRPr lang="ru-RU" sz="3200" dirty="0" smtClean="0"/>
          </a:p>
          <a:p>
            <a:r>
              <a:rPr lang="ru-RU" sz="3200" dirty="0" smtClean="0"/>
              <a:t>Электрон</a:t>
            </a:r>
          </a:p>
          <a:p>
            <a:r>
              <a:rPr lang="ru-RU" sz="3600" dirty="0" smtClean="0"/>
              <a:t>  </a:t>
            </a:r>
            <a:endParaRPr lang="ru-RU" sz="3600" dirty="0" smtClean="0">
              <a:latin typeface="Times New Roman" pitchFamily="18" charset="0"/>
            </a:endParaRPr>
          </a:p>
          <a:p>
            <a:r>
              <a:rPr lang="ru-RU" sz="3600" dirty="0" smtClean="0"/>
              <a:t>  </a:t>
            </a:r>
            <a:r>
              <a:rPr lang="ru-RU" sz="3600" dirty="0" smtClean="0">
                <a:latin typeface="Times New Roman" pitchFamily="18" charset="0"/>
              </a:rPr>
              <a:t>9 </a:t>
            </a:r>
            <a:r>
              <a:rPr lang="ru-RU" sz="3200" dirty="0" smtClean="0">
                <a:latin typeface="Times New Roman" pitchFamily="18" charset="0"/>
              </a:rPr>
              <a:t> 10</a:t>
            </a:r>
            <a:r>
              <a:rPr lang="ru-RU" sz="3200" baseline="30000" dirty="0" smtClean="0">
                <a:latin typeface="Times New Roman" pitchFamily="18" charset="0"/>
              </a:rPr>
              <a:t>-31</a:t>
            </a:r>
            <a:r>
              <a:rPr lang="ru-RU" sz="3200" dirty="0" smtClean="0"/>
              <a:t> кг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785794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Масса  тел.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857224" y="2285992"/>
            <a:ext cx="1000132" cy="10001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1857356" y="2285992"/>
            <a:ext cx="1000132" cy="10001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2357422" y="4572008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 flipV="1">
            <a:off x="4286248" y="2571744"/>
            <a:ext cx="45719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29058" y="5715016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409</Words>
  <Application>Microsoft Office PowerPoint</Application>
  <PresentationFormat>Экран (4:3)</PresentationFormat>
  <Paragraphs>198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Масса  тел</vt:lpstr>
      <vt:lpstr>Слайд 8</vt:lpstr>
      <vt:lpstr>Слайд 9</vt:lpstr>
      <vt:lpstr>Слайд 10</vt:lpstr>
      <vt:lpstr>Слайд 11</vt:lpstr>
      <vt:lpstr>Слайд 12</vt:lpstr>
      <vt:lpstr>    жидкий  гелий     -269  Самая низкая температура –   -273 градуса.</vt:lpstr>
      <vt:lpstr>Слайд 14</vt:lpstr>
      <vt:lpstr>Слайд 15</vt:lpstr>
      <vt:lpstr>Слайд 16</vt:lpstr>
      <vt:lpstr>Слайд 17</vt:lpstr>
      <vt:lpstr>Вселенная  и  степень! Что  же  их  объединяет?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150</cp:revision>
  <dcterms:created xsi:type="dcterms:W3CDTF">2002-01-01T01:23:27Z</dcterms:created>
  <dcterms:modified xsi:type="dcterms:W3CDTF">2009-01-24T16:05:28Z</dcterms:modified>
</cp:coreProperties>
</file>