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81" autoAdjust="0"/>
    <p:restoredTop sz="94709" autoAdjust="0"/>
  </p:normalViewPr>
  <p:slideViewPr>
    <p:cSldViewPr>
      <p:cViewPr varScale="1">
        <p:scale>
          <a:sx n="70" d="100"/>
          <a:sy n="70" d="100"/>
        </p:scale>
        <p:origin x="-19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5F54B6-3851-4A64-90FC-EC1E19A42178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85CFD87-9FD4-48DB-9C32-809CD719DBD2}">
      <dgm:prSet/>
      <dgm:spPr>
        <a:solidFill>
          <a:schemeClr val="tx1"/>
        </a:solidFill>
      </dgm:spPr>
      <dgm:t>
        <a:bodyPr/>
        <a:lstStyle/>
        <a:p>
          <a:pPr rtl="0"/>
          <a:r>
            <a:rPr lang="ru-RU" dirty="0" smtClean="0">
              <a:solidFill>
                <a:schemeClr val="tx1"/>
              </a:solidFill>
              <a:hlinkClick xmlns:r="http://schemas.openxmlformats.org/officeDocument/2006/relationships" r:id="rId1" action="ppaction://hlinksldjump"/>
            </a:rPr>
            <a:t>Распространение</a:t>
          </a:r>
          <a:r>
            <a:rPr lang="ru-RU" dirty="0" smtClean="0">
              <a:solidFill>
                <a:schemeClr val="tx1"/>
              </a:solidFill>
            </a:rPr>
            <a:t>  </a:t>
          </a:r>
          <a:r>
            <a:rPr lang="ru-RU" dirty="0" smtClean="0">
              <a:solidFill>
                <a:schemeClr val="tx1"/>
              </a:solidFill>
              <a:hlinkClick xmlns:r="http://schemas.openxmlformats.org/officeDocument/2006/relationships" r:id="rId1" action="ppaction://hlinksldjump"/>
            </a:rPr>
            <a:t>звука</a:t>
          </a:r>
          <a:endParaRPr lang="ru-RU" dirty="0">
            <a:solidFill>
              <a:schemeClr val="tx1"/>
            </a:solidFill>
          </a:endParaRPr>
        </a:p>
      </dgm:t>
    </dgm:pt>
    <dgm:pt modelId="{EFDA7BE6-6870-46E1-A0FB-7450042FD38D}" type="parTrans" cxnId="{2E75446B-9926-4562-8128-DD7DEDC6319A}">
      <dgm:prSet/>
      <dgm:spPr/>
      <dgm:t>
        <a:bodyPr/>
        <a:lstStyle/>
        <a:p>
          <a:endParaRPr lang="ru-RU"/>
        </a:p>
      </dgm:t>
    </dgm:pt>
    <dgm:pt modelId="{44F1A6F3-5322-4D99-9AA0-92787B797143}" type="sibTrans" cxnId="{2E75446B-9926-4562-8128-DD7DEDC6319A}">
      <dgm:prSet/>
      <dgm:spPr/>
      <dgm:t>
        <a:bodyPr/>
        <a:lstStyle/>
        <a:p>
          <a:endParaRPr lang="ru-RU"/>
        </a:p>
      </dgm:t>
    </dgm:pt>
    <dgm:pt modelId="{075F1E8A-B78A-4D49-A8E0-F895BA44FA24}" type="pres">
      <dgm:prSet presAssocID="{6B5F54B6-3851-4A64-90FC-EC1E19A4217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D4A31BE-FD7E-411A-964E-5A81CEF6C081}" type="pres">
      <dgm:prSet presAssocID="{385CFD87-9FD4-48DB-9C32-809CD719DBD2}" presName="node" presStyleLbl="node1" presStyleIdx="0" presStyleCnt="1" custScaleX="100098" custLinFactNeighborX="145" custLinFactNeighborY="9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3F99FEB-1E28-4F57-9B8D-0A936B9BDE79}" type="presOf" srcId="{385CFD87-9FD4-48DB-9C32-809CD719DBD2}" destId="{CD4A31BE-FD7E-411A-964E-5A81CEF6C081}" srcOrd="0" destOrd="0" presId="urn:microsoft.com/office/officeart/2005/8/layout/process1"/>
    <dgm:cxn modelId="{2E75446B-9926-4562-8128-DD7DEDC6319A}" srcId="{6B5F54B6-3851-4A64-90FC-EC1E19A42178}" destId="{385CFD87-9FD4-48DB-9C32-809CD719DBD2}" srcOrd="0" destOrd="0" parTransId="{EFDA7BE6-6870-46E1-A0FB-7450042FD38D}" sibTransId="{44F1A6F3-5322-4D99-9AA0-92787B797143}"/>
    <dgm:cxn modelId="{C72B0ED9-92FE-4D72-ACD2-D12C16262237}" type="presOf" srcId="{6B5F54B6-3851-4A64-90FC-EC1E19A42178}" destId="{075F1E8A-B78A-4D49-A8E0-F895BA44FA24}" srcOrd="0" destOrd="0" presId="urn:microsoft.com/office/officeart/2005/8/layout/process1"/>
    <dgm:cxn modelId="{BE8A9696-6CBC-4A7E-85B6-4D4605DB0F07}" type="presParOf" srcId="{075F1E8A-B78A-4D49-A8E0-F895BA44FA24}" destId="{CD4A31BE-FD7E-411A-964E-5A81CEF6C081}" srcOrd="0" destOrd="0" presId="urn:microsoft.com/office/officeart/2005/8/layout/process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D2046B8-BEF1-4C2D-8B37-E57A9D4181EF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E2E51747-D1D4-4CF7-84AF-4A231CCB8776}">
      <dgm:prSet phldrT="[Текст]"/>
      <dgm:spPr/>
      <dgm:t>
        <a:bodyPr/>
        <a:lstStyle/>
        <a:p>
          <a:r>
            <a:rPr lang="ru-RU" dirty="0" smtClean="0"/>
            <a:t>Источник  звука</a:t>
          </a:r>
          <a:endParaRPr lang="ru-RU" dirty="0"/>
        </a:p>
      </dgm:t>
    </dgm:pt>
    <dgm:pt modelId="{73DB007D-C351-46D2-9A22-5E256D824FA0}" type="parTrans" cxnId="{E0051432-2D5F-48F6-AEAA-44EC40CA9B38}">
      <dgm:prSet/>
      <dgm:spPr/>
      <dgm:t>
        <a:bodyPr/>
        <a:lstStyle/>
        <a:p>
          <a:endParaRPr lang="ru-RU"/>
        </a:p>
      </dgm:t>
    </dgm:pt>
    <dgm:pt modelId="{B5BE01ED-5B74-4C76-87E5-C3F5194E6AAD}" type="sibTrans" cxnId="{E0051432-2D5F-48F6-AEAA-44EC40CA9B38}">
      <dgm:prSet/>
      <dgm:spPr/>
      <dgm:t>
        <a:bodyPr/>
        <a:lstStyle/>
        <a:p>
          <a:endParaRPr lang="ru-RU"/>
        </a:p>
      </dgm:t>
    </dgm:pt>
    <dgm:pt modelId="{C821441C-AE13-4E22-B27C-71375B6DDFD0}">
      <dgm:prSet phldrT="[Текст]" custT="1"/>
      <dgm:spPr/>
      <dgm:t>
        <a:bodyPr/>
        <a:lstStyle/>
        <a:p>
          <a:r>
            <a:rPr lang="ru-RU" sz="2800" dirty="0" smtClean="0"/>
            <a:t>Среда (</a:t>
          </a:r>
          <a:r>
            <a:rPr lang="ru-RU" sz="2000" dirty="0" smtClean="0"/>
            <a:t>вещество, проводящее звук)</a:t>
          </a:r>
          <a:endParaRPr lang="ru-RU" sz="2800" dirty="0" smtClean="0"/>
        </a:p>
      </dgm:t>
    </dgm:pt>
    <dgm:pt modelId="{7C6F6B04-DDC6-4CAA-AC46-F64C0D0B9A33}" type="parTrans" cxnId="{1A17A4C4-80E2-4FFE-8E6E-939E41BC8312}">
      <dgm:prSet/>
      <dgm:spPr/>
      <dgm:t>
        <a:bodyPr/>
        <a:lstStyle/>
        <a:p>
          <a:endParaRPr lang="ru-RU"/>
        </a:p>
      </dgm:t>
    </dgm:pt>
    <dgm:pt modelId="{57F7C321-C3B6-4A21-8270-6F262120B8C2}" type="sibTrans" cxnId="{1A17A4C4-80E2-4FFE-8E6E-939E41BC8312}">
      <dgm:prSet/>
      <dgm:spPr/>
      <dgm:t>
        <a:bodyPr/>
        <a:lstStyle/>
        <a:p>
          <a:endParaRPr lang="ru-RU"/>
        </a:p>
      </dgm:t>
    </dgm:pt>
    <dgm:pt modelId="{46771EF5-F7F6-4785-90C5-7C1D2F5ABC57}">
      <dgm:prSet phldrT="[Текст]"/>
      <dgm:spPr/>
      <dgm:t>
        <a:bodyPr/>
        <a:lstStyle/>
        <a:p>
          <a:r>
            <a:rPr lang="ru-RU" dirty="0" smtClean="0"/>
            <a:t>Приёмник</a:t>
          </a:r>
        </a:p>
        <a:p>
          <a:r>
            <a:rPr lang="ru-RU" dirty="0" smtClean="0"/>
            <a:t>звука</a:t>
          </a:r>
          <a:endParaRPr lang="ru-RU" dirty="0"/>
        </a:p>
      </dgm:t>
    </dgm:pt>
    <dgm:pt modelId="{0857C93D-2650-4661-A10B-725CB6F3B007}" type="parTrans" cxnId="{F34F1CD3-C1E0-4016-9524-891DD7787B79}">
      <dgm:prSet/>
      <dgm:spPr/>
      <dgm:t>
        <a:bodyPr/>
        <a:lstStyle/>
        <a:p>
          <a:endParaRPr lang="ru-RU"/>
        </a:p>
      </dgm:t>
    </dgm:pt>
    <dgm:pt modelId="{71A34835-9AE4-4DEB-94DB-0AB9AC6BA43A}" type="sibTrans" cxnId="{F34F1CD3-C1E0-4016-9524-891DD7787B79}">
      <dgm:prSet/>
      <dgm:spPr/>
      <dgm:t>
        <a:bodyPr/>
        <a:lstStyle/>
        <a:p>
          <a:endParaRPr lang="ru-RU"/>
        </a:p>
      </dgm:t>
    </dgm:pt>
    <dgm:pt modelId="{875AEC64-E5A5-43A2-8E0D-002C7B14E104}" type="pres">
      <dgm:prSet presAssocID="{0D2046B8-BEF1-4C2D-8B37-E57A9D4181EF}" presName="Name0" presStyleCnt="0">
        <dgm:presLayoutVars>
          <dgm:dir/>
          <dgm:resizeHandles val="exact"/>
        </dgm:presLayoutVars>
      </dgm:prSet>
      <dgm:spPr/>
    </dgm:pt>
    <dgm:pt modelId="{8D3D868E-92B2-4E16-AEAB-9EF92FE36986}" type="pres">
      <dgm:prSet presAssocID="{E2E51747-D1D4-4CF7-84AF-4A231CCB8776}" presName="node" presStyleLbl="node1" presStyleIdx="0" presStyleCnt="3" custScaleX="95420" custScaleY="989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091631-A2A5-4032-AA61-DBD0062B1DD9}" type="pres">
      <dgm:prSet presAssocID="{B5BE01ED-5B74-4C76-87E5-C3F5194E6AAD}" presName="sibTrans" presStyleLbl="sibTrans2D1" presStyleIdx="0" presStyleCnt="2"/>
      <dgm:spPr/>
      <dgm:t>
        <a:bodyPr/>
        <a:lstStyle/>
        <a:p>
          <a:endParaRPr lang="ru-RU"/>
        </a:p>
      </dgm:t>
    </dgm:pt>
    <dgm:pt modelId="{81A19202-B786-4B67-8D32-7C724373D046}" type="pres">
      <dgm:prSet presAssocID="{B5BE01ED-5B74-4C76-87E5-C3F5194E6AAD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5913555C-C3DD-42A2-96D5-B974B2060AB8}" type="pres">
      <dgm:prSet presAssocID="{C821441C-AE13-4E22-B27C-71375B6DDFD0}" presName="node" presStyleLbl="node1" presStyleIdx="1" presStyleCnt="3" custLinFactNeighborX="792" custLinFactNeighborY="17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2D23FA-E234-44FC-ADEF-1C3D70ED94FD}" type="pres">
      <dgm:prSet presAssocID="{57F7C321-C3B6-4A21-8270-6F262120B8C2}" presName="sibTrans" presStyleLbl="sibTrans2D1" presStyleIdx="1" presStyleCnt="2"/>
      <dgm:spPr/>
      <dgm:t>
        <a:bodyPr/>
        <a:lstStyle/>
        <a:p>
          <a:endParaRPr lang="ru-RU"/>
        </a:p>
      </dgm:t>
    </dgm:pt>
    <dgm:pt modelId="{5A5A44A8-A116-4803-AB25-4A4864E285EA}" type="pres">
      <dgm:prSet presAssocID="{57F7C321-C3B6-4A21-8270-6F262120B8C2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B926E0FF-3E19-4296-8B61-7B1E2B21B3F9}" type="pres">
      <dgm:prSet presAssocID="{46771EF5-F7F6-4785-90C5-7C1D2F5ABC5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34F1CD3-C1E0-4016-9524-891DD7787B79}" srcId="{0D2046B8-BEF1-4C2D-8B37-E57A9D4181EF}" destId="{46771EF5-F7F6-4785-90C5-7C1D2F5ABC57}" srcOrd="2" destOrd="0" parTransId="{0857C93D-2650-4661-A10B-725CB6F3B007}" sibTransId="{71A34835-9AE4-4DEB-94DB-0AB9AC6BA43A}"/>
    <dgm:cxn modelId="{4A7AFCAE-BC3C-45A1-B381-D03876E2D2DC}" type="presOf" srcId="{46771EF5-F7F6-4785-90C5-7C1D2F5ABC57}" destId="{B926E0FF-3E19-4296-8B61-7B1E2B21B3F9}" srcOrd="0" destOrd="0" presId="urn:microsoft.com/office/officeart/2005/8/layout/process1"/>
    <dgm:cxn modelId="{26459BED-5FC2-4AF2-A177-87D38D99E265}" type="presOf" srcId="{57F7C321-C3B6-4A21-8270-6F262120B8C2}" destId="{B12D23FA-E234-44FC-ADEF-1C3D70ED94FD}" srcOrd="0" destOrd="0" presId="urn:microsoft.com/office/officeart/2005/8/layout/process1"/>
    <dgm:cxn modelId="{E29746DE-3CDF-476D-96F9-C3488A0526E0}" type="presOf" srcId="{E2E51747-D1D4-4CF7-84AF-4A231CCB8776}" destId="{8D3D868E-92B2-4E16-AEAB-9EF92FE36986}" srcOrd="0" destOrd="0" presId="urn:microsoft.com/office/officeart/2005/8/layout/process1"/>
    <dgm:cxn modelId="{B8D65173-E720-49A0-A83A-F410FB6B70FE}" type="presOf" srcId="{B5BE01ED-5B74-4C76-87E5-C3F5194E6AAD}" destId="{E8091631-A2A5-4032-AA61-DBD0062B1DD9}" srcOrd="0" destOrd="0" presId="urn:microsoft.com/office/officeart/2005/8/layout/process1"/>
    <dgm:cxn modelId="{1A17A4C4-80E2-4FFE-8E6E-939E41BC8312}" srcId="{0D2046B8-BEF1-4C2D-8B37-E57A9D4181EF}" destId="{C821441C-AE13-4E22-B27C-71375B6DDFD0}" srcOrd="1" destOrd="0" parTransId="{7C6F6B04-DDC6-4CAA-AC46-F64C0D0B9A33}" sibTransId="{57F7C321-C3B6-4A21-8270-6F262120B8C2}"/>
    <dgm:cxn modelId="{44FDAB92-8207-4B99-A9D7-35CCC5F248B6}" type="presOf" srcId="{0D2046B8-BEF1-4C2D-8B37-E57A9D4181EF}" destId="{875AEC64-E5A5-43A2-8E0D-002C7B14E104}" srcOrd="0" destOrd="0" presId="urn:microsoft.com/office/officeart/2005/8/layout/process1"/>
    <dgm:cxn modelId="{E0051432-2D5F-48F6-AEAA-44EC40CA9B38}" srcId="{0D2046B8-BEF1-4C2D-8B37-E57A9D4181EF}" destId="{E2E51747-D1D4-4CF7-84AF-4A231CCB8776}" srcOrd="0" destOrd="0" parTransId="{73DB007D-C351-46D2-9A22-5E256D824FA0}" sibTransId="{B5BE01ED-5B74-4C76-87E5-C3F5194E6AAD}"/>
    <dgm:cxn modelId="{10907800-F4B6-4CAE-BA30-66742DE264DB}" type="presOf" srcId="{57F7C321-C3B6-4A21-8270-6F262120B8C2}" destId="{5A5A44A8-A116-4803-AB25-4A4864E285EA}" srcOrd="1" destOrd="0" presId="urn:microsoft.com/office/officeart/2005/8/layout/process1"/>
    <dgm:cxn modelId="{D137FA4F-190E-4A28-8D5A-4F5BC845B2E5}" type="presOf" srcId="{C821441C-AE13-4E22-B27C-71375B6DDFD0}" destId="{5913555C-C3DD-42A2-96D5-B974B2060AB8}" srcOrd="0" destOrd="0" presId="urn:microsoft.com/office/officeart/2005/8/layout/process1"/>
    <dgm:cxn modelId="{551F365C-49A6-4894-8D71-84D09BB9CBE9}" type="presOf" srcId="{B5BE01ED-5B74-4C76-87E5-C3F5194E6AAD}" destId="{81A19202-B786-4B67-8D32-7C724373D046}" srcOrd="1" destOrd="0" presId="urn:microsoft.com/office/officeart/2005/8/layout/process1"/>
    <dgm:cxn modelId="{9C1AD91B-ADD4-4611-981C-C3863E874E4D}" type="presParOf" srcId="{875AEC64-E5A5-43A2-8E0D-002C7B14E104}" destId="{8D3D868E-92B2-4E16-AEAB-9EF92FE36986}" srcOrd="0" destOrd="0" presId="urn:microsoft.com/office/officeart/2005/8/layout/process1"/>
    <dgm:cxn modelId="{BA7ECB69-EA64-4022-9FBA-09F259A40E39}" type="presParOf" srcId="{875AEC64-E5A5-43A2-8E0D-002C7B14E104}" destId="{E8091631-A2A5-4032-AA61-DBD0062B1DD9}" srcOrd="1" destOrd="0" presId="urn:microsoft.com/office/officeart/2005/8/layout/process1"/>
    <dgm:cxn modelId="{C8DE3741-34E9-4DFA-8EE4-4FD0056B2255}" type="presParOf" srcId="{E8091631-A2A5-4032-AA61-DBD0062B1DD9}" destId="{81A19202-B786-4B67-8D32-7C724373D046}" srcOrd="0" destOrd="0" presId="urn:microsoft.com/office/officeart/2005/8/layout/process1"/>
    <dgm:cxn modelId="{98BA06EC-8E6C-4E13-A5FE-B6E40C4ACCD1}" type="presParOf" srcId="{875AEC64-E5A5-43A2-8E0D-002C7B14E104}" destId="{5913555C-C3DD-42A2-96D5-B974B2060AB8}" srcOrd="2" destOrd="0" presId="urn:microsoft.com/office/officeart/2005/8/layout/process1"/>
    <dgm:cxn modelId="{D4AD7E84-F60D-483C-859E-C54625692B41}" type="presParOf" srcId="{875AEC64-E5A5-43A2-8E0D-002C7B14E104}" destId="{B12D23FA-E234-44FC-ADEF-1C3D70ED94FD}" srcOrd="3" destOrd="0" presId="urn:microsoft.com/office/officeart/2005/8/layout/process1"/>
    <dgm:cxn modelId="{A7B5F4F6-B010-4BBD-B82E-6EB16F0DD05B}" type="presParOf" srcId="{B12D23FA-E234-44FC-ADEF-1C3D70ED94FD}" destId="{5A5A44A8-A116-4803-AB25-4A4864E285EA}" srcOrd="0" destOrd="0" presId="urn:microsoft.com/office/officeart/2005/8/layout/process1"/>
    <dgm:cxn modelId="{8813A967-B1D2-4322-83CF-B07479F368F8}" type="presParOf" srcId="{875AEC64-E5A5-43A2-8E0D-002C7B14E104}" destId="{B926E0FF-3E19-4296-8B61-7B1E2B21B3F9}" srcOrd="4" destOrd="0" presId="urn:microsoft.com/office/officeart/2005/8/layout/process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5459D-BFEE-495F-8DD8-AE374F75AE1E}" type="datetimeFigureOut">
              <a:rPr lang="ru-RU" smtClean="0"/>
              <a:pPr/>
              <a:t>15.12.09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A7B48B-392C-440D-8EB6-79A9A1D3358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D8C71-8B14-4BA2-9E29-82E4B27E6FF4}" type="datetimeFigureOut">
              <a:rPr lang="ru-RU" smtClean="0"/>
              <a:pPr/>
              <a:t>15.12.09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2A02-D89D-47CE-AA79-46FEF70A0B7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D8C71-8B14-4BA2-9E29-82E4B27E6FF4}" type="datetimeFigureOut">
              <a:rPr lang="ru-RU" smtClean="0"/>
              <a:pPr/>
              <a:t>15.12.09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2A02-D89D-47CE-AA79-46FEF70A0B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D8C71-8B14-4BA2-9E29-82E4B27E6FF4}" type="datetimeFigureOut">
              <a:rPr lang="ru-RU" smtClean="0"/>
              <a:pPr/>
              <a:t>15.12.09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2A02-D89D-47CE-AA79-46FEF70A0B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D8C71-8B14-4BA2-9E29-82E4B27E6FF4}" type="datetimeFigureOut">
              <a:rPr lang="ru-RU" smtClean="0"/>
              <a:pPr/>
              <a:t>15.12.09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2A02-D89D-47CE-AA79-46FEF70A0B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D8C71-8B14-4BA2-9E29-82E4B27E6FF4}" type="datetimeFigureOut">
              <a:rPr lang="ru-RU" smtClean="0"/>
              <a:pPr/>
              <a:t>15.12.09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4FE2A02-D89D-47CE-AA79-46FEF70A0B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D8C71-8B14-4BA2-9E29-82E4B27E6FF4}" type="datetimeFigureOut">
              <a:rPr lang="ru-RU" smtClean="0"/>
              <a:pPr/>
              <a:t>15.12.09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2A02-D89D-47CE-AA79-46FEF70A0B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D8C71-8B14-4BA2-9E29-82E4B27E6FF4}" type="datetimeFigureOut">
              <a:rPr lang="ru-RU" smtClean="0"/>
              <a:pPr/>
              <a:t>15.12.09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2A02-D89D-47CE-AA79-46FEF70A0B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D8C71-8B14-4BA2-9E29-82E4B27E6FF4}" type="datetimeFigureOut">
              <a:rPr lang="ru-RU" smtClean="0"/>
              <a:pPr/>
              <a:t>15.12.09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2A02-D89D-47CE-AA79-46FEF70A0B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D8C71-8B14-4BA2-9E29-82E4B27E6FF4}" type="datetimeFigureOut">
              <a:rPr lang="ru-RU" smtClean="0"/>
              <a:pPr/>
              <a:t>15.12.09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2A02-D89D-47CE-AA79-46FEF70A0B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D8C71-8B14-4BA2-9E29-82E4B27E6FF4}" type="datetimeFigureOut">
              <a:rPr lang="ru-RU" smtClean="0"/>
              <a:pPr/>
              <a:t>15.12.09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2A02-D89D-47CE-AA79-46FEF70A0B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D8C71-8B14-4BA2-9E29-82E4B27E6FF4}" type="datetimeFigureOut">
              <a:rPr lang="ru-RU" smtClean="0"/>
              <a:pPr/>
              <a:t>15.12.09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2A02-D89D-47CE-AA79-46FEF70A0B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46D8C71-8B14-4BA2-9E29-82E4B27E6FF4}" type="datetimeFigureOut">
              <a:rPr lang="ru-RU" smtClean="0"/>
              <a:pPr/>
              <a:t>15.12.09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4FE2A02-D89D-47CE-AA79-46FEF70A0B7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7" Type="http://schemas.openxmlformats.org/officeDocument/2006/relationships/slide" Target="slide13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slide" Target="slide3.xml"/><Relationship Id="rId7" Type="http://schemas.openxmlformats.org/officeDocument/2006/relationships/slide" Target="slide7.xml"/><Relationship Id="rId12" Type="http://schemas.openxmlformats.org/officeDocument/2006/relationships/slide" Target="slide1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5" Type="http://schemas.openxmlformats.org/officeDocument/2006/relationships/slide" Target="slide5.xml"/><Relationship Id="rId10" Type="http://schemas.openxmlformats.org/officeDocument/2006/relationships/slide" Target="slide10.xml"/><Relationship Id="rId4" Type="http://schemas.openxmlformats.org/officeDocument/2006/relationships/slide" Target="slide4.xml"/><Relationship Id="rId9" Type="http://schemas.openxmlformats.org/officeDocument/2006/relationships/slide" Target="slide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357298"/>
            <a:ext cx="8229600" cy="1828800"/>
          </a:xfr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ЧТО  МЫ  ЗНАЕМ  О  ЗВУКЕ ?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H="1" flipV="1">
            <a:off x="1325881" y="2773681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5" name="Рисунок 4" descr="рупор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926" y="3857628"/>
            <a:ext cx="3284389" cy="1820695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500042"/>
            <a:ext cx="8143932" cy="923330"/>
          </a:xfrm>
          <a:prstGeom prst="rect">
            <a:avLst/>
          </a:prstGeom>
          <a:solidFill>
            <a:schemeClr val="tx2">
              <a:lumMod val="90000"/>
            </a:schemeClr>
          </a:solidFill>
        </p:spPr>
        <p:txBody>
          <a:bodyPr vert="horz" wrap="square" lIns="91440" tIns="45720" rIns="91440" bIns="45720">
            <a:spAutoFit/>
          </a:bodyPr>
          <a:lstStyle/>
          <a:p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2" action="ppaction://hlinksldjump"/>
              </a:rPr>
              <a:t>Подумай  и  ответь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Капля 5"/>
          <p:cNvSpPr/>
          <p:nvPr/>
        </p:nvSpPr>
        <p:spPr>
          <a:xfrm>
            <a:off x="0" y="2143116"/>
            <a:ext cx="2928958" cy="2286016"/>
          </a:xfrm>
          <a:prstGeom prst="teardrop">
            <a:avLst>
              <a:gd name="adj" fmla="val 97535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1.При полёте комар издаёт звук более высокого тона, чем шмель. Кто из них чаще взмахивает крылышками ?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7" name="Рисунок 6" descr="комар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4357694"/>
            <a:ext cx="1600200" cy="1643074"/>
          </a:xfrm>
          <a:prstGeom prst="rect">
            <a:avLst/>
          </a:prstGeom>
        </p:spPr>
      </p:pic>
      <p:pic>
        <p:nvPicPr>
          <p:cNvPr id="8" name="Рисунок 7" descr="шмель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14546" y="4071941"/>
            <a:ext cx="1524000" cy="1357323"/>
          </a:xfrm>
          <a:prstGeom prst="rect">
            <a:avLst/>
          </a:prstGeom>
        </p:spPr>
      </p:pic>
      <p:sp>
        <p:nvSpPr>
          <p:cNvPr id="9" name="Загнутый угол 8"/>
          <p:cNvSpPr/>
          <p:nvPr/>
        </p:nvSpPr>
        <p:spPr>
          <a:xfrm>
            <a:off x="6715108" y="3857628"/>
            <a:ext cx="2428892" cy="1571636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3.Известно, что змеи не имеют внутреннего уха. Как  же они воспринимают звуковые колебания?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0" name="Рисунок 9" descr="змея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86248" y="4143380"/>
            <a:ext cx="2309418" cy="1785950"/>
          </a:xfrm>
          <a:prstGeom prst="rect">
            <a:avLst/>
          </a:prstGeom>
        </p:spPr>
      </p:pic>
      <p:sp>
        <p:nvSpPr>
          <p:cNvPr id="11" name="Облако 10"/>
          <p:cNvSpPr/>
          <p:nvPr/>
        </p:nvSpPr>
        <p:spPr>
          <a:xfrm>
            <a:off x="3857620" y="1428736"/>
            <a:ext cx="3429024" cy="2643206"/>
          </a:xfrm>
          <a:prstGeom prst="cloud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2.Как опытные пчеловоды по жужжанию пчел узнают,  летят ли они за взятком или возвращаются домой?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3" name="Рисунок 12" descr="пчела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57950" y="1285860"/>
            <a:ext cx="2149754" cy="185738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786578" y="5572140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Проверь  себя</a:t>
            </a:r>
            <a:endParaRPr lang="ru-RU" dirty="0"/>
          </a:p>
        </p:txBody>
      </p:sp>
      <p:sp>
        <p:nvSpPr>
          <p:cNvPr id="15" name="Стрелка вниз 14"/>
          <p:cNvSpPr/>
          <p:nvPr/>
        </p:nvSpPr>
        <p:spPr>
          <a:xfrm>
            <a:off x="7429520" y="5857892"/>
            <a:ext cx="71438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Управляющая кнопка: далее 15">
            <a:hlinkClick r:id="" action="ppaction://hlinkshowjump?jump=nextslide" highlightClick="1"/>
          </p:cNvPr>
          <p:cNvSpPr/>
          <p:nvPr/>
        </p:nvSpPr>
        <p:spPr>
          <a:xfrm>
            <a:off x="7000892" y="6286520"/>
            <a:ext cx="45719" cy="45719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Управляющая кнопка: далее 16">
            <a:hlinkClick r:id="rId7" action="ppaction://hlinksldjump" highlightClick="1"/>
          </p:cNvPr>
          <p:cNvSpPr/>
          <p:nvPr/>
        </p:nvSpPr>
        <p:spPr>
          <a:xfrm>
            <a:off x="7000892" y="6215082"/>
            <a:ext cx="1071570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42976" y="500042"/>
            <a:ext cx="678661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3" action="ppaction://hlinksldjump"/>
              </a:rPr>
              <a:t>В  мире  сказок</a:t>
            </a:r>
            <a:endParaRPr lang="ru-RU" sz="5400" b="1" cap="none" spc="50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4348" y="2071678"/>
            <a:ext cx="7995266" cy="3908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Из  американской  сказки  «Гора-будильник»: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«…Однажды  я  жил  у  реки,  а  напротив  была  гора.  Она  была  так  далеко,  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что  если  крикнуть,  то  эхо  возвращалось  лишь  через  шесть  часов.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      Я  живо  смекнул,  что  к  чему.  Бывало,  когда  ложусь  спать,  крикну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погромче: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      ----  Пора  вставать!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      А  через  шесть  часов,  под  утро,  эхо  как  крикнет  над  ухом: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      ----  Пора  вставать!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      Ну,  я  и  вставал.»</a:t>
            </a:r>
          </a:p>
          <a:p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?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rgbClr val="7030A0"/>
                </a:solidFill>
              </a:rPr>
              <a:t>Можно  ли  верить   рассказчику?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       С  его  слов  оцените,  на  каком  расстоянии  от  него  находилась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        гора-будильник. 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Управляющая кнопка: в конец 5">
            <a:hlinkClick r:id="" action="ppaction://hlinkshowjump?jump=lastslide" highlightClick="1"/>
          </p:cNvPr>
          <p:cNvSpPr/>
          <p:nvPr/>
        </p:nvSpPr>
        <p:spPr>
          <a:xfrm>
            <a:off x="7215206" y="5857892"/>
            <a:ext cx="1000132" cy="642942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 flipH="1">
            <a:off x="5143504" y="6000768"/>
            <a:ext cx="19545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Проверь  себя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8" name="Стрелка вправо с вырезом 7"/>
          <p:cNvSpPr/>
          <p:nvPr/>
        </p:nvSpPr>
        <p:spPr>
          <a:xfrm>
            <a:off x="6929454" y="6143644"/>
            <a:ext cx="285752" cy="142876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785794"/>
            <a:ext cx="73475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hlinkClick r:id="rId3" action="ppaction://hlinksldjump"/>
              </a:rPr>
              <a:t>Пословицы  и  поговорки  о  звуке</a:t>
            </a:r>
            <a:endParaRPr lang="ru-RU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6" name="Picture 2" descr="C:\Documents and Settings\физика\Мои документы\Новая папка\2009-11-23\мои документы002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1500174"/>
            <a:ext cx="3000396" cy="335758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42910" y="5072074"/>
            <a:ext cx="27562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1.Медный  сосуд  звенит,  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  а глиняный  молчит.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   (тамильская)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43372" y="1785926"/>
            <a:ext cx="500062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2. Что  в  котёл  крикнешь,  то  и  в  ответ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     услышишь.(татарская)</a:t>
            </a:r>
          </a:p>
          <a:p>
            <a:endParaRPr lang="ru-RU" dirty="0" smtClean="0">
              <a:solidFill>
                <a:srgbClr val="7030A0"/>
              </a:solidFill>
            </a:endParaRPr>
          </a:p>
          <a:p>
            <a:pPr marL="342900" indent="-342900"/>
            <a:r>
              <a:rPr lang="ru-RU" dirty="0" smtClean="0">
                <a:solidFill>
                  <a:srgbClr val="7030A0"/>
                </a:solidFill>
              </a:rPr>
              <a:t>3. Горы,  что  услышат,  то  и  повторяют.</a:t>
            </a:r>
          </a:p>
          <a:p>
            <a:pPr marL="342900" indent="-342900"/>
            <a:r>
              <a:rPr lang="ru-RU" dirty="0" smtClean="0">
                <a:solidFill>
                  <a:srgbClr val="7030A0"/>
                </a:solidFill>
              </a:rPr>
              <a:t>      (узбекская)</a:t>
            </a:r>
          </a:p>
          <a:p>
            <a:pPr marL="342900" indent="-342900"/>
            <a:endParaRPr lang="ru-RU" dirty="0" smtClean="0">
              <a:solidFill>
                <a:srgbClr val="7030A0"/>
              </a:solidFill>
            </a:endParaRPr>
          </a:p>
          <a:p>
            <a:pPr marL="342900" indent="-342900"/>
            <a:r>
              <a:rPr lang="ru-RU" dirty="0" smtClean="0">
                <a:solidFill>
                  <a:srgbClr val="7030A0"/>
                </a:solidFill>
              </a:rPr>
              <a:t>4. От  пустой  бочки  много  шуму.(турецкая)</a:t>
            </a:r>
          </a:p>
          <a:p>
            <a:pPr marL="342900" indent="-342900"/>
            <a:endParaRPr lang="ru-RU" dirty="0" smtClean="0">
              <a:solidFill>
                <a:srgbClr val="7030A0"/>
              </a:solidFill>
            </a:endParaRPr>
          </a:p>
          <a:p>
            <a:pPr marL="342900" indent="-342900"/>
            <a:r>
              <a:rPr lang="ru-RU" dirty="0" smtClean="0">
                <a:solidFill>
                  <a:srgbClr val="7030A0"/>
                </a:solidFill>
              </a:rPr>
              <a:t>5. У  каждого  барабана  свой  звук. (корейская)</a:t>
            </a:r>
          </a:p>
          <a:p>
            <a:pPr marL="342900" indent="-342900"/>
            <a:endParaRPr lang="ru-RU" dirty="0" smtClean="0">
              <a:solidFill>
                <a:srgbClr val="7030A0"/>
              </a:solidFill>
            </a:endParaRPr>
          </a:p>
          <a:p>
            <a:pPr marL="342900" indent="-342900"/>
            <a:r>
              <a:rPr lang="ru-RU" dirty="0" smtClean="0">
                <a:solidFill>
                  <a:srgbClr val="7030A0"/>
                </a:solidFill>
              </a:rPr>
              <a:t>6. Слона  не  видать,  а  колокольчик  уже</a:t>
            </a:r>
          </a:p>
          <a:p>
            <a:pPr marL="342900" indent="-342900"/>
            <a:r>
              <a:rPr lang="ru-RU" dirty="0" smtClean="0">
                <a:solidFill>
                  <a:srgbClr val="7030A0"/>
                </a:solidFill>
              </a:rPr>
              <a:t>    слышно. (тамильская)</a:t>
            </a:r>
          </a:p>
          <a:p>
            <a:pPr marL="342900" indent="-342900"/>
            <a:endParaRPr lang="ru-RU" dirty="0" smtClean="0">
              <a:solidFill>
                <a:srgbClr val="7030A0"/>
              </a:solidFill>
            </a:endParaRPr>
          </a:p>
          <a:p>
            <a:pPr marL="342900" indent="-342900"/>
            <a:r>
              <a:rPr lang="ru-RU" dirty="0" smtClean="0">
                <a:solidFill>
                  <a:srgbClr val="7030A0"/>
                </a:solidFill>
              </a:rPr>
              <a:t>7. Сколько  бубнов,  столько  и  мелодий.(хинди)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57422" y="571480"/>
            <a:ext cx="45005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Ответы</a:t>
            </a:r>
            <a:endParaRPr lang="ru-RU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1500174"/>
            <a:ext cx="8286808" cy="2677656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Подумай  и  ответь.</a:t>
            </a:r>
          </a:p>
          <a:p>
            <a:pPr marL="342900" indent="-342900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1.Высота  тона  звука  зависит  от  его  частоты. Частота  колебаний  крылышек  </a:t>
            </a:r>
          </a:p>
          <a:p>
            <a:pPr marL="342900" indent="-342900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комара  значительно  больше,  чем  шмеля.</a:t>
            </a:r>
          </a:p>
          <a:p>
            <a:pPr marL="342900" indent="-342900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2.Крылышки  нагруженной  пчелы  издают  звук  более  низкого  тона,</a:t>
            </a:r>
          </a:p>
          <a:p>
            <a:pPr marL="342900" indent="-342900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чем  ненагруженной.</a:t>
            </a:r>
          </a:p>
          <a:p>
            <a:pPr marL="342900" indent="-342900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3. Вообще  змеи  глухи,  но  зато  они  своей  брюшной  поверхностью</a:t>
            </a:r>
          </a:p>
          <a:p>
            <a:pPr marL="342900" indent="-342900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воспринимают  колебания,  идущие  через  почву.</a:t>
            </a:r>
          </a:p>
          <a:p>
            <a:pPr marL="342900" indent="-342900"/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342900" indent="-342900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                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Управляющая кнопка: возврат 4">
            <a:hlinkClick r:id="" action="ppaction://hlinkshowjump?jump=lastslideviewed" highlightClick="1"/>
          </p:cNvPr>
          <p:cNvSpPr/>
          <p:nvPr/>
        </p:nvSpPr>
        <p:spPr>
          <a:xfrm>
            <a:off x="6786578" y="6357958"/>
            <a:ext cx="45719" cy="45719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возврат 5">
            <a:hlinkClick r:id="rId3" action="ppaction://hlinksldjump" highlightClick="1"/>
          </p:cNvPr>
          <p:cNvSpPr/>
          <p:nvPr/>
        </p:nvSpPr>
        <p:spPr>
          <a:xfrm>
            <a:off x="6715140" y="6072206"/>
            <a:ext cx="1143008" cy="571504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4480" y="785794"/>
            <a:ext cx="50720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Ответы</a:t>
            </a:r>
            <a:endParaRPr lang="ru-RU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2976" y="1785926"/>
            <a:ext cx="614879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  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Время  распространения  звука  от  рассказчика  до  горы:</a:t>
            </a: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                                t = 3 x = 10 800 c/</a:t>
            </a:r>
          </a:p>
          <a:p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   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Расстояние  до  горы:</a:t>
            </a:r>
          </a:p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                   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S = 340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м/с ·· 10 800 с = 3 672 м.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Управляющая кнопка: возврат 4">
            <a:hlinkClick r:id="" action="ppaction://hlinkshowjump?jump=lastslideviewed" highlightClick="1"/>
          </p:cNvPr>
          <p:cNvSpPr/>
          <p:nvPr/>
        </p:nvSpPr>
        <p:spPr>
          <a:xfrm>
            <a:off x="6858016" y="5643578"/>
            <a:ext cx="1143008" cy="928694"/>
          </a:xfrm>
          <a:prstGeom prst="actionButtonReturn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428736"/>
            <a:ext cx="8503920" cy="4714908"/>
          </a:xfrm>
          <a:ln>
            <a:solidFill>
              <a:schemeClr val="tx2">
                <a:lumMod val="90000"/>
              </a:schemeClr>
            </a:solidFill>
          </a:ln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hlinkClick r:id="rId3" action="ppaction://hlinksldjump"/>
              </a:rPr>
              <a:t>1.  Источники   звука.</a:t>
            </a:r>
            <a:endParaRPr lang="ru-RU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hlinkClick r:id="rId4" action="ppaction://hlinksldjump"/>
              </a:rPr>
              <a:t>2. 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hlinkClick r:id="rId4" action="ppaction://hlinksldjump"/>
              </a:rPr>
              <a:t>Распространение  звука</a:t>
            </a:r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hlinkClick r:id="rId5" action="ppaction://hlinksldjump"/>
              </a:rPr>
              <a:t>3.  Характеристики  звука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hlinkClick r:id="rId6" action="ppaction://hlinksldjump"/>
              </a:rPr>
              <a:t>4.  Как  вещества  проводят  звук?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hlinkClick r:id="rId7" action="ppaction://hlinksldjump"/>
              </a:rPr>
              <a:t>5.  Что  такое  эхо</a:t>
            </a:r>
            <a:endParaRPr lang="ru-RU" dirty="0" smtClean="0">
              <a:ln>
                <a:solidFill>
                  <a:schemeClr val="accent1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hlinkClick r:id="rId8" action="ppaction://hlinksldjump"/>
              </a:rPr>
              <a:t>6.  Какие  животные  воспринимают  ультразвук?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hlinkClick r:id="rId9" action="ppaction://hlinksldjump"/>
              </a:rPr>
              <a:t> 7.  Применение  ультразвука  в  медицине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hlinkClick r:id="rId10" action="ppaction://hlinksldjump"/>
              </a:rPr>
              <a:t>8.  Подумай  и  ответь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hlinkClick r:id="rId11" action="ppaction://hlinksldjump"/>
              </a:rPr>
              <a:t>9.  В  мире  сказок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hlinkClick r:id="rId12" action="ppaction://hlinksldjump"/>
              </a:rPr>
              <a:t>10.Пословицы  и  поговорки  о  звуке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sldjump"/>
              </a:rPr>
              <a:t>Источники</a:t>
            </a:r>
            <a:r>
              <a:rPr lang="ru-RU" dirty="0" smtClean="0"/>
              <a:t>  </a:t>
            </a:r>
            <a:r>
              <a:rPr lang="ru-RU" dirty="0" smtClean="0">
                <a:hlinkClick r:id="rId3" action="ppaction://hlinksldjump"/>
              </a:rPr>
              <a:t>звука</a:t>
            </a:r>
            <a:endParaRPr lang="ru-RU" dirty="0"/>
          </a:p>
        </p:txBody>
      </p:sp>
      <p:pic>
        <p:nvPicPr>
          <p:cNvPr id="3" name="Picture 2" descr="C:\Documents and Settings\физика\Мои документы\Мои рисунки\кам.gif">
            <a:hlinkClick r:id="rId2" action="ppaction://hlinksldjump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3357554" y="2786058"/>
            <a:ext cx="2394682" cy="2428892"/>
          </a:xfrm>
        </p:spPr>
      </p:pic>
      <p:pic>
        <p:nvPicPr>
          <p:cNvPr id="4" name="Рисунок 3" descr="струны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5786" y="2786058"/>
            <a:ext cx="2119314" cy="242889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71472" y="1857364"/>
            <a:ext cx="82153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         Источниками  звука  являются  </a:t>
            </a:r>
            <a:r>
              <a:rPr lang="ru-RU" sz="2400" dirty="0" smtClean="0">
                <a:solidFill>
                  <a:srgbClr val="002060"/>
                </a:solidFill>
              </a:rPr>
              <a:t>колеблющиеся  тела:</a:t>
            </a: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Documents and Settings\физика\Мои документы\Новая папка\2009-11-26\мои документы0031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143636" y="2786058"/>
            <a:ext cx="2444505" cy="2428892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-1000164" y="4143380"/>
            <a:ext cx="1658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3" action="ppaction://hlinksldjump"/>
              </a:rPr>
              <a:t>.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914400" y="274638"/>
          <a:ext cx="7372376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hlinkClick r:id="rId3" action="ppaction://hlinksldjump"/>
              </a:rPr>
              <a:t>Характеристики</a:t>
            </a:r>
            <a:r>
              <a:rPr lang="ru-RU" dirty="0" smtClean="0"/>
              <a:t>  </a:t>
            </a:r>
            <a:r>
              <a:rPr lang="ru-RU" dirty="0" smtClean="0">
                <a:hlinkClick r:id="rId3" action="ppaction://hlinksldjump"/>
              </a:rPr>
              <a:t>звука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1.  Высота  (зависит от  частоты колебаний)</a:t>
            </a:r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2.  Громкость (зависит  от  амплитуды колебаний)</a:t>
            </a:r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3.  Тембр (своеобразная  «окраска»  звука)</a:t>
            </a:r>
          </a:p>
          <a:p>
            <a:pPr>
              <a:buNone/>
            </a:pPr>
            <a:endParaRPr lang="ru-RU" dirty="0" smtClean="0"/>
          </a:p>
        </p:txBody>
      </p:sp>
      <p:sp>
        <p:nvSpPr>
          <p:cNvPr id="4" name="Овал 3"/>
          <p:cNvSpPr/>
          <p:nvPr/>
        </p:nvSpPr>
        <p:spPr>
          <a:xfrm>
            <a:off x="-285784" y="4071942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нутый угол 4"/>
          <p:cNvSpPr/>
          <p:nvPr/>
        </p:nvSpPr>
        <p:spPr>
          <a:xfrm flipH="1" flipV="1">
            <a:off x="-500098" y="5643578"/>
            <a:ext cx="142876" cy="45719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ятно 2 7"/>
          <p:cNvSpPr/>
          <p:nvPr/>
        </p:nvSpPr>
        <p:spPr>
          <a:xfrm>
            <a:off x="1928794" y="3714752"/>
            <a:ext cx="45719" cy="45719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500034" y="3643314"/>
            <a:ext cx="2357454" cy="178595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Инфразвук</a:t>
            </a:r>
          </a:p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менее 20 Гц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357554" y="3714752"/>
            <a:ext cx="2357454" cy="178595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Звук</a:t>
            </a:r>
          </a:p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20 – 20 000 Гц 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143636" y="3643314"/>
            <a:ext cx="2357454" cy="185738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Ультразвук</a:t>
            </a:r>
          </a:p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свыше 20 кГц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hlinkClick r:id="rId2" action="ppaction://hlinksldjump"/>
              </a:rPr>
              <a:t>Как  вещества проводят 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hlinkClick r:id="rId2" action="ppaction://hlinksldjump"/>
              </a:rPr>
              <a:t>звук</a:t>
            </a:r>
            <a:r>
              <a:rPr lang="ru-RU" dirty="0" smtClean="0">
                <a:solidFill>
                  <a:srgbClr val="002060"/>
                </a:solidFill>
                <a:hlinkClick r:id="rId2" action="ppaction://hlinksldjump"/>
              </a:rPr>
              <a:t>  ?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2050" name="Picture 2" descr="C:\Documents and Settings\физика\Мои документы\Мои рисунки\будильник.gif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5857884" y="3500438"/>
            <a:ext cx="2214768" cy="231544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85720" y="4071942"/>
            <a:ext cx="5715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                              ЗАПОМНИ:  </a:t>
            </a:r>
          </a:p>
          <a:p>
            <a:r>
              <a:rPr lang="ru-RU" sz="2400" dirty="0" smtClean="0"/>
              <a:t>в  вакууме  звук  не  распространяется</a:t>
            </a:r>
            <a:r>
              <a:rPr lang="ru-RU" dirty="0" smtClean="0"/>
              <a:t>!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71472" y="1571612"/>
            <a:ext cx="80010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C00000"/>
                </a:solidFill>
              </a:rPr>
              <a:t>Хорошие проводники звука:   </a:t>
            </a:r>
            <a:r>
              <a:rPr lang="ru-RU" sz="2000" dirty="0" smtClean="0"/>
              <a:t>металлы,  дерево, жидкости, газы.</a:t>
            </a:r>
          </a:p>
          <a:p>
            <a:endParaRPr lang="ru-RU" sz="2000" dirty="0" smtClean="0">
              <a:solidFill>
                <a:schemeClr val="tx2">
                  <a:lumMod val="25000"/>
                </a:schemeClr>
              </a:solidFill>
            </a:endParaRPr>
          </a:p>
          <a:p>
            <a:r>
              <a:rPr lang="ru-RU" sz="20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Плохие  проводники  звука: </a:t>
            </a:r>
            <a:r>
              <a:rPr lang="ru-RU" sz="2000" dirty="0" smtClean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ru-RU" sz="2000" dirty="0" smtClean="0"/>
              <a:t>мягкие,  пористые  материалы.</a:t>
            </a:r>
            <a:endParaRPr lang="ru-RU" sz="2000" dirty="0" smtClean="0">
              <a:solidFill>
                <a:schemeClr val="tx2">
                  <a:lumMod val="25000"/>
                </a:schemeClr>
              </a:solidFill>
            </a:endParaRPr>
          </a:p>
          <a:p>
            <a:endParaRPr lang="ru-RU" dirty="0" smtClean="0">
              <a:solidFill>
                <a:srgbClr val="C00000"/>
              </a:solidFill>
            </a:endParaRPr>
          </a:p>
          <a:p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flipH="1">
            <a:off x="1184831" y="642918"/>
            <a:ext cx="66733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2" action="ppaction://hlinksldjump"/>
              </a:rPr>
              <a:t>Что  такое   эхо ?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074" name="Picture 2" descr="C:\Documents and Settings\физика\Мои документы\Мои рисунки\мои документы002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1785926"/>
            <a:ext cx="3164713" cy="4000528"/>
          </a:xfrm>
          <a:prstGeom prst="rect">
            <a:avLst/>
          </a:prstGeom>
          <a:noFill/>
        </p:spPr>
      </p:pic>
      <p:pic>
        <p:nvPicPr>
          <p:cNvPr id="3075" name="Picture 3" descr="C:\Documents and Settings\физика\Мои документы\Мои рисунки\рупор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1538" y="2428868"/>
            <a:ext cx="3214710" cy="21431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642918"/>
            <a:ext cx="7143800" cy="1357322"/>
          </a:xfrm>
          <a:prstGeom prst="rect">
            <a:avLst/>
          </a:prstGeom>
          <a:solidFill>
            <a:schemeClr val="bg2">
              <a:lumMod val="25000"/>
              <a:lumOff val="75000"/>
            </a:schemeClr>
          </a:solidFill>
        </p:spPr>
        <p:txBody>
          <a:bodyPr wrap="square" rtlCol="0">
            <a:prstTxWarp prst="textPlain">
              <a:avLst>
                <a:gd name="adj" fmla="val 49589"/>
              </a:avLst>
            </a:prstTxWarp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/>
                <a:solidFill>
                  <a:schemeClr val="accent3"/>
                </a:solidFill>
                <a:hlinkClick r:id="rId2" action="ppaction://hlinksldjump"/>
              </a:rPr>
              <a:t>Какие  животные  воспринимают  ультразвук ?</a:t>
            </a:r>
            <a:endParaRPr lang="ru-RU" sz="2800" b="1" dirty="0" smtClean="0">
              <a:ln/>
              <a:solidFill>
                <a:schemeClr val="accent3"/>
              </a:solidFill>
            </a:endParaRPr>
          </a:p>
        </p:txBody>
      </p:sp>
      <p:pic>
        <p:nvPicPr>
          <p:cNvPr id="1026" name="Picture 2" descr="C:\Documents and Settings\физика\Мои документы\Мои рисунки\собак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2285992"/>
            <a:ext cx="1524000" cy="1143000"/>
          </a:xfrm>
          <a:prstGeom prst="rect">
            <a:avLst/>
          </a:prstGeom>
          <a:noFill/>
        </p:spPr>
      </p:pic>
      <p:pic>
        <p:nvPicPr>
          <p:cNvPr id="4" name="Рисунок 3" descr="летучая мышь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1604" y="4000504"/>
            <a:ext cx="3000396" cy="2288399"/>
          </a:xfrm>
          <a:prstGeom prst="rect">
            <a:avLst/>
          </a:prstGeom>
        </p:spPr>
      </p:pic>
      <p:pic>
        <p:nvPicPr>
          <p:cNvPr id="5" name="Рисунок 4" descr="дельфин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86248" y="2143116"/>
            <a:ext cx="2786082" cy="2228866"/>
          </a:xfrm>
          <a:prstGeom prst="rect">
            <a:avLst/>
          </a:prstGeom>
        </p:spPr>
      </p:pic>
      <p:pic>
        <p:nvPicPr>
          <p:cNvPr id="7" name="Рисунок 6" descr="кит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29256" y="4286256"/>
            <a:ext cx="3452820" cy="23133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1538" y="857232"/>
            <a:ext cx="6929486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/>
                <a:solidFill>
                  <a:schemeClr val="accent3"/>
                </a:solidFill>
                <a:hlinkClick r:id="rId3" action="ppaction://hlinksldjump"/>
              </a:rPr>
              <a:t>Применение  ультразвука  в  медицине</a:t>
            </a:r>
            <a:endParaRPr lang="ru-RU" sz="4000" b="1" dirty="0">
              <a:ln/>
              <a:solidFill>
                <a:schemeClr val="accent3"/>
              </a:solidFill>
            </a:endParaRPr>
          </a:p>
        </p:txBody>
      </p:sp>
      <p:pic>
        <p:nvPicPr>
          <p:cNvPr id="4" name="Рисунок 3" descr="узи-аппарат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7488" y="2357430"/>
            <a:ext cx="3571900" cy="35719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flipH="1">
            <a:off x="285720" y="2928934"/>
            <a:ext cx="2143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>диагностика</a:t>
            </a:r>
            <a:endParaRPr lang="ru-RU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43702" y="3000372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>   терапия</a:t>
            </a:r>
            <a:endParaRPr lang="ru-RU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609</TotalTime>
  <Words>539</Words>
  <Application>Microsoft Office PowerPoint</Application>
  <PresentationFormat>Экран (4:3)</PresentationFormat>
  <Paragraphs>97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Апекс</vt:lpstr>
      <vt:lpstr>ЧТО  МЫ  ЗНАЕМ  О  ЗВУКЕ ?</vt:lpstr>
      <vt:lpstr>Содержание:</vt:lpstr>
      <vt:lpstr>Источники  звука</vt:lpstr>
      <vt:lpstr>Слайд 4</vt:lpstr>
      <vt:lpstr>Характеристики  звука</vt:lpstr>
      <vt:lpstr>Как  вещества проводят  звук  ?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школа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ЗВУКОВЫЕ  ЯВЛЕНИЯ</dc:title>
  <dc:creator>физика</dc:creator>
  <cp:lastModifiedBy>физика</cp:lastModifiedBy>
  <cp:revision>70</cp:revision>
  <dcterms:created xsi:type="dcterms:W3CDTF">2009-11-23T06:39:41Z</dcterms:created>
  <dcterms:modified xsi:type="dcterms:W3CDTF">2009-12-15T06:56:09Z</dcterms:modified>
</cp:coreProperties>
</file>