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6A62-A89C-4283-988F-0CF0A3377921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71A8-FD32-428D-8F3A-643CED3F6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48107D-C45E-4729-8330-C1DCAFAEDF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7DBC5-69E0-4D52-A250-763605EDDCC5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FF02-FBEC-401E-B765-E29456121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hyperlink" Target="http://fantasyflash.ru/anime/book/image/book15.gif" TargetMode="Externa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Всеволод Михайлович Гаршин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en-US" sz="4400" b="1" dirty="0">
                <a:latin typeface="Monotype Corsiva" pitchFamily="66" charset="0"/>
                <a:cs typeface="Times New Roman" pitchFamily="18" charset="0"/>
              </a:rPr>
              <a:t>Attalea Princeps». </a:t>
            </a: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Сказка </a:t>
            </a:r>
            <a:r>
              <a:rPr lang="ru-RU" sz="4400" b="1" dirty="0">
                <a:latin typeface="Monotype Corsiva" pitchFamily="66" charset="0"/>
                <a:cs typeface="Times New Roman" pitchFamily="18" charset="0"/>
              </a:rPr>
              <a:t>о гордой и сильной </a:t>
            </a: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пальме</a:t>
            </a:r>
            <a:endParaRPr lang="ru-RU" sz="44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5429264"/>
            <a:ext cx="2905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литературы в 5 классе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Учитель Фёдорова Т. В.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635795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2010 год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3291429" cy="27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мысли возникают после прочтения сказки?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72034"/>
            <a:ext cx="8229600" cy="2114552"/>
          </a:xfrm>
          <a:solidFill>
            <a:srgbClr val="FFFFCC">
              <a:alpha val="59000"/>
            </a:srgbClr>
          </a:solidFill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растения чувствуют боль, у всех есть душа.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Очень трудно, когда тебя не понимают окружающие, когда они настроены враждебно.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Противоречие мечты и обретённой реальности.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3347161" cy="27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785926"/>
            <a:ext cx="3177078" cy="27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890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Контрастные линии в произведении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71612"/>
            <a:ext cx="5143536" cy="3214710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Прекрасная оранжерея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растения-заключённые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Образы директора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бразильца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Растения  - Attalea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Гордость директора - гордость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Attalea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Мечта - реальность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150" y="1071546"/>
            <a:ext cx="409185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59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863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FFCCFF"/>
              </a:gs>
              <a:gs pos="100000">
                <a:srgbClr val="FF9999"/>
              </a:gs>
            </a:gsLst>
            <a:lin ang="5400000" scaled="0"/>
          </a:gra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</a:p>
          <a:p>
            <a:pPr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Письменно ответить на вопрос: Какие чувства вы пережили при чтении сказки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В. М. Гаршина«Attalea Princeps»? Как они менялись? Почему?</a:t>
            </a:r>
            <a:endParaRPr lang="ru-RU" dirty="0"/>
          </a:p>
        </p:txBody>
      </p:sp>
      <p:pic>
        <p:nvPicPr>
          <p:cNvPr id="11269" name="Picture 4" descr="http://blestiashky.narod.ru/images/File2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786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Картинка 21 из 2017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143512"/>
            <a:ext cx="20002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232"/>
            <a:ext cx="9144000" cy="2571768"/>
          </a:xfrm>
          <a:solidFill>
            <a:srgbClr val="FFFFCC">
              <a:alpha val="85000"/>
            </a:srgbClr>
          </a:solidFill>
        </p:spPr>
        <p:txBody>
          <a:bodyPr>
            <a:normAutofit fontScale="25000" lnSpcReduction="20000"/>
          </a:bodyPr>
          <a:lstStyle/>
          <a:p>
            <a:pPr lvl="0" algn="l">
              <a:buFont typeface="Wingdings" pitchFamily="2" charset="2"/>
              <a:buChar char="§"/>
            </a:pPr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Продолжить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литературной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сказкой на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примере произведения 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Гаршина</a:t>
            </a:r>
            <a:r>
              <a:rPr lang="en-US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Attalea princeps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Знать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сказки и ее основную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мысль</a:t>
            </a:r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анализа художественного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текста, внимательного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 к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слову</a:t>
            </a:r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литературная сказка?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1900238"/>
          </a:xfrm>
          <a:solidFill>
            <a:schemeClr val="bg1">
              <a:alpha val="35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риентированное на вымысел произведение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Тесно связана с народной сказкой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Принадлежит конкретному автору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939" y="3857628"/>
            <a:ext cx="15430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275975"/>
            <a:ext cx="1181101" cy="15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1357322" cy="181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1214446" cy="181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071678"/>
            <a:ext cx="1285884" cy="180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«Лягушка-путешественница»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 о жабе и розе»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00240"/>
            <a:ext cx="3090861" cy="44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«Пленница», 1876 год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071942"/>
            <a:ext cx="8186766" cy="2643206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Прекрасная </a:t>
            </a:r>
            <a:r>
              <a:rPr lang="ru-RU" sz="4000" dirty="0">
                <a:latin typeface="Monotype Corsiva" pitchFamily="66" charset="0"/>
                <a:cs typeface="Times New Roman" pitchFamily="18" charset="0"/>
              </a:rPr>
              <a:t>пальма высокой вершиной </a:t>
            </a:r>
            <a:br>
              <a:rPr lang="ru-RU" sz="4000" dirty="0"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>
                <a:latin typeface="Monotype Corsiva" pitchFamily="66" charset="0"/>
                <a:cs typeface="Times New Roman" pitchFamily="18" charset="0"/>
              </a:rPr>
              <a:t>В стеклянную крышу стучит; </a:t>
            </a:r>
            <a:br>
              <a:rPr lang="ru-RU" sz="4000" dirty="0"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>
                <a:latin typeface="Monotype Corsiva" pitchFamily="66" charset="0"/>
                <a:cs typeface="Times New Roman" pitchFamily="18" charset="0"/>
              </a:rPr>
              <a:t>Пробито стекло, изогнулось железо, </a:t>
            </a:r>
            <a:br>
              <a:rPr lang="ru-RU" sz="4000" dirty="0"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>
                <a:latin typeface="Monotype Corsiva" pitchFamily="66" charset="0"/>
                <a:cs typeface="Times New Roman" pitchFamily="18" charset="0"/>
              </a:rPr>
              <a:t>И путь на свободу открыт…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Оранжерея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CC">
              <a:alpha val="63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Заключённые растения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Отнимали друг у друга влагу и пищу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Гнулись и ломались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могли расти, куда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хотят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 был неподвижен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растений оранжерея была настоящей тюрьмой, не зря автор называет растения «заключёнными».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Характеры растений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786874" cy="12858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сказке Гаршина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растения действуют как люди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них даже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разные рассуждения и мысли, разное отношение к происходящему.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929198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Саговая пальма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злобная, раздражённая, надменная, высокомерная, завистливая.</a:t>
            </a:r>
          </a:p>
          <a:p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Пузатый кактус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румяный, свежий, сочный, довольный своей жизнью. </a:t>
            </a:r>
          </a:p>
          <a:p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Корица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прячется за спины других растений (“меня никто не обдерёт”), неприхотливая, любит спорить.</a:t>
            </a:r>
          </a:p>
          <a:p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Древовидный папоротник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совсем доволен своим положением, но не стремится что-либо изменить.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5" y="2214554"/>
            <a:ext cx="2840721" cy="27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34268"/>
            <a:ext cx="2285985" cy="27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9" y="2214554"/>
            <a:ext cx="2126769" cy="27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3" y="2214554"/>
            <a:ext cx="2126737" cy="27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Attalea Princeps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00572"/>
            <a:ext cx="4471990" cy="225742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родное имя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Выше и красивее всех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Гордая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2500306"/>
            <a:ext cx="48558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«Я и одна найду себе дорогу. Я хочу</a:t>
            </a:r>
          </a:p>
          <a:p>
            <a:r>
              <a:rPr lang="ru-RU" sz="2800" dirty="0">
                <a:latin typeface="Monotype Corsiva" pitchFamily="66" charset="0"/>
              </a:rPr>
              <a:t>в</a:t>
            </a:r>
            <a:r>
              <a:rPr lang="ru-RU" sz="2800" dirty="0" smtClean="0">
                <a:latin typeface="Monotype Corsiva" pitchFamily="66" charset="0"/>
              </a:rPr>
              <a:t>идеть небо и солнце не сквозь эти</a:t>
            </a:r>
          </a:p>
          <a:p>
            <a:r>
              <a:rPr lang="ru-RU" sz="2800" dirty="0">
                <a:latin typeface="Monotype Corsiva" pitchFamily="66" charset="0"/>
              </a:rPr>
              <a:t>р</a:t>
            </a:r>
            <a:r>
              <a:rPr lang="ru-RU" sz="2800" dirty="0" smtClean="0">
                <a:latin typeface="Monotype Corsiva" pitchFamily="66" charset="0"/>
              </a:rPr>
              <a:t>ешётки и стёкла, - и я увижу!»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  <a:solidFill>
            <a:schemeClr val="accent6">
              <a:lumMod val="40000"/>
              <a:lumOff val="60000"/>
              <a:alpha val="26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Борьба пальмы за свободу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2786082"/>
          </a:xfrm>
          <a:solidFill>
            <a:srgbClr val="FFFFCC">
              <a:alpha val="79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Тогда ствол начал сгибаться. Его лиственная вершина скомкалась, холодные прутья рамы впились в нежные молодые листья, перерезали и изуродовали их, но дерево было упрямо, не жалело листьев, несмотря ни на что, давило на решетки, и решетки уже поддавались, хотя были сделаны из крепкого железа».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309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Всеволод Михайлович Гаршин</vt:lpstr>
      <vt:lpstr>Цели урока:</vt:lpstr>
      <vt:lpstr>Что такое литературная сказка?</vt:lpstr>
      <vt:lpstr>«Лягушка-путешественница» «Сказка о жабе и розе»</vt:lpstr>
      <vt:lpstr>«Пленница», 1876 год</vt:lpstr>
      <vt:lpstr>Оранжерея</vt:lpstr>
      <vt:lpstr>Характеры растений</vt:lpstr>
      <vt:lpstr>Attalea Princeps</vt:lpstr>
      <vt:lpstr>Борьба пальмы за свободу</vt:lpstr>
      <vt:lpstr> Какие мысли возникают после прочтения сказки?</vt:lpstr>
      <vt:lpstr>Контрастные линии в произведении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FLY</dc:creator>
  <cp:lastModifiedBy>FLY</cp:lastModifiedBy>
  <cp:revision>89</cp:revision>
  <dcterms:created xsi:type="dcterms:W3CDTF">2010-11-28T14:08:38Z</dcterms:created>
  <dcterms:modified xsi:type="dcterms:W3CDTF">2011-01-13T18:42:58Z</dcterms:modified>
</cp:coreProperties>
</file>