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96" r:id="rId2"/>
    <p:sldId id="286" r:id="rId3"/>
    <p:sldId id="297" r:id="rId4"/>
    <p:sldId id="298" r:id="rId5"/>
    <p:sldId id="257" r:id="rId6"/>
    <p:sldId id="307" r:id="rId7"/>
    <p:sldId id="288" r:id="rId8"/>
    <p:sldId id="295" r:id="rId9"/>
    <p:sldId id="287" r:id="rId10"/>
    <p:sldId id="300" r:id="rId11"/>
    <p:sldId id="294" r:id="rId12"/>
    <p:sldId id="262" r:id="rId13"/>
    <p:sldId id="263" r:id="rId14"/>
    <p:sldId id="265" r:id="rId15"/>
    <p:sldId id="266" r:id="rId16"/>
    <p:sldId id="267" r:id="rId17"/>
    <p:sldId id="264" r:id="rId18"/>
    <p:sldId id="289" r:id="rId19"/>
    <p:sldId id="301" r:id="rId20"/>
    <p:sldId id="302" r:id="rId21"/>
    <p:sldId id="303" r:id="rId22"/>
    <p:sldId id="304" r:id="rId23"/>
    <p:sldId id="305" r:id="rId24"/>
    <p:sldId id="306" r:id="rId25"/>
    <p:sldId id="268" r:id="rId26"/>
    <p:sldId id="260" r:id="rId27"/>
    <p:sldId id="261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0DC3"/>
    <a:srgbClr val="48EA7E"/>
    <a:srgbClr val="33994E"/>
    <a:srgbClr val="FF00FF"/>
    <a:srgbClr val="14AC47"/>
    <a:srgbClr val="206231"/>
    <a:srgbClr val="00FFFF"/>
    <a:srgbClr val="3EC5E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BDF26-23D2-4911-B65F-2DEFD002027E}" type="datetimeFigureOut">
              <a:rPr lang="ru-RU"/>
              <a:pPr>
                <a:defRPr/>
              </a:pPr>
              <a:t>16.03.2011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9676B-4E01-485C-8D20-7BFDE8F1A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2584D-11F0-4F70-9D93-F1DAF0C9C5B0}" type="datetimeFigureOut">
              <a:rPr lang="ru-RU"/>
              <a:pPr>
                <a:defRPr/>
              </a:pPr>
              <a:t>16.03.2011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26608-4800-4EBA-BEA1-49FB3327E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12DFB-36F1-470A-8E05-ABEF91AF549F}" type="datetimeFigureOut">
              <a:rPr lang="ru-RU"/>
              <a:pPr>
                <a:defRPr/>
              </a:pPr>
              <a:t>16.03.2011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D5F75-C240-41E7-A5A8-0F9B1B10F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4BA9C-CB54-4C16-8F77-995EC8C8CD41}" type="datetimeFigureOut">
              <a:rPr lang="ru-RU"/>
              <a:pPr>
                <a:defRPr/>
              </a:pPr>
              <a:t>16.03.2011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B06C9-7D3D-4401-85B3-62FA11DCA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02C28-A2D1-48FC-B976-C4152FB61297}" type="datetimeFigureOut">
              <a:rPr lang="ru-RU"/>
              <a:pPr>
                <a:defRPr/>
              </a:pPr>
              <a:t>16.03.2011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27A61-37C7-4467-B3B5-6833FFF3B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DEF58-C3C8-457D-9AD0-D228EC345F3B}" type="datetimeFigureOut">
              <a:rPr lang="ru-RU"/>
              <a:pPr>
                <a:defRPr/>
              </a:pPr>
              <a:t>16.03.2011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C5889-D2FF-40C6-88B5-62B991283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2D8BA-CA0F-47A1-B4AD-809AADB3ABF2}" type="datetimeFigureOut">
              <a:rPr lang="ru-RU"/>
              <a:pPr>
                <a:defRPr/>
              </a:pPr>
              <a:t>16.03.2011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50464-9E47-451E-866F-036F6D9E5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A67F3-4D5F-414F-ADA0-55DFB8073406}" type="datetimeFigureOut">
              <a:rPr lang="ru-RU"/>
              <a:pPr>
                <a:defRPr/>
              </a:pPr>
              <a:t>16.03.2011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25723-8E6D-4FA1-81B3-278BF855E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78B91-0D30-4312-9849-CDC76C85FD78}" type="datetimeFigureOut">
              <a:rPr lang="ru-RU"/>
              <a:pPr>
                <a:defRPr/>
              </a:pPr>
              <a:t>16.03.2011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84D1C-EC5A-42D7-87DD-2E0E48E9E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AC695-6A3D-4E75-8386-67856D1F0B7C}" type="datetimeFigureOut">
              <a:rPr lang="ru-RU"/>
              <a:pPr>
                <a:defRPr/>
              </a:pPr>
              <a:t>16.03.2011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8CB38-CE2A-4623-B7C0-D2370BE9D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EAADC-D201-499F-9BB8-10CC875D5E72}" type="datetimeFigureOut">
              <a:rPr lang="ru-RU"/>
              <a:pPr>
                <a:defRPr/>
              </a:pPr>
              <a:t>16.03.2011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8A5EE-3B8F-4510-BE12-9CEA0835D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EA1C40-EBF9-4F5C-9FF9-50ADF974F0C7}" type="datetimeFigureOut">
              <a:rPr lang="ru-RU"/>
              <a:pPr>
                <a:defRPr/>
              </a:pPr>
              <a:t>16.03.2011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CCE63A-3C0E-4926-AB0B-07BA3FC99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3" r:id="rId4"/>
    <p:sldLayoutId id="2147483677" r:id="rId5"/>
    <p:sldLayoutId id="2147483672" r:id="rId6"/>
    <p:sldLayoutId id="2147483678" r:id="rId7"/>
    <p:sldLayoutId id="2147483679" r:id="rId8"/>
    <p:sldLayoutId id="2147483680" r:id="rId9"/>
    <p:sldLayoutId id="2147483671" r:id="rId10"/>
    <p:sldLayoutId id="2147483681" r:id="rId11"/>
  </p:sldLayoutIdLst>
  <p:transition>
    <p:newsflash/>
  </p:transition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emf"/><Relationship Id="rId4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hyperlink" Target="http://svetly5school.narod.ru/shishkina2.doc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artandphoto.ru/stock/art1/1373/15174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images.yandex.ru/search?p=1&amp;text=%D0%BA%D0%B0%D1%80%D1%82%D0%B8%D0%BD%D0%BA%D0%B0%20%D0%B4%D0%B2%D0%B0%20%20%D0%B7%D0%B0%D0%B9%D1%86%D0%B0%20%D0%B2%20%D1%80%D0%B0%D0%B7%D0%BD%D1%8B%D0%B5%20%D1%81%D1%82%D0%BE%D1%80%D0%BE%D0%BD%D1%8B%20%D1%83%D0%B1%D0%B5%D0%B3%D0%B0%D1%8E%D1%82&amp;spsite=fake-021-2301425.ru&amp;img_url=kakadu.509.com1.ru:8018/WWW/fotogal/oboi/rodent/18.jpg&amp;rpt=simag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avtomig-ufa.ru/images/bus/nefaz_5299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hyperlink" Target="http://i.getmovies.ru/covers/97185_w464_h260_fc.jp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56.radikal.ru/i152/0808/75/a4c61c536c6d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Людмила\Desktop\Класс Л.В.Степанововй\Изображение 136.jpg"/>
          <p:cNvPicPr>
            <a:picLocks noChangeAspect="1" noChangeArrowheads="1"/>
          </p:cNvPicPr>
          <p:nvPr/>
        </p:nvPicPr>
        <p:blipFill>
          <a:blip r:embed="rId2"/>
          <a:srcRect r="37961"/>
          <a:stretch>
            <a:fillRect/>
          </a:stretch>
        </p:blipFill>
        <p:spPr bwMode="auto">
          <a:xfrm>
            <a:off x="2357438" y="1428750"/>
            <a:ext cx="4500562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1428750" y="357188"/>
            <a:ext cx="68500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>
                <a:solidFill>
                  <a:srgbClr val="FF0000"/>
                </a:solidFill>
                <a:latin typeface="Monotype Corsiva" pitchFamily="66" charset="0"/>
              </a:rPr>
              <a:t>Урок   математики.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500313" y="1000125"/>
            <a:ext cx="4527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FF0000"/>
                </a:solidFill>
                <a:latin typeface="Monotype Corsiva" pitchFamily="66" charset="0"/>
              </a:rPr>
              <a:t>Поиграем…</a:t>
            </a:r>
          </a:p>
        </p:txBody>
      </p:sp>
      <p:pic>
        <p:nvPicPr>
          <p:cNvPr id="3" name="Picture 8" descr="черепах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2786063"/>
            <a:ext cx="3810000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4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2 0.08392  0.009 0.14387  0.016 0.14387  C 0.023 0.14387  0.029 0.08392  0.031 0  C 0.034 0.08392  0.04 0.14387  0.047 0.14387  C 0.054 0.14387  0.06 0.08392  0.062 0  C 0.065 0.08392  0.071 0.14387  0.078 0.14387  C 0.085 0.14387  0.092 0.08392  0.094 0  C 0.096 0.08392  0.102 0.14387  0.11 0.14387  C 0.116 0.14387  0.123 0.08392  0.125 0  C 0.127 0.08392  0.134 0.14387  0.141 0.14387  C 0.148 0.14387  0.154 0.08392  0.156 0  C 0.159 0.08392  0.165 0.14387  0.172 0.14387  C 0.179 0.14387  0.185 0.08392  0.188 0  C 0.19 0.08392  0.196 0.14387  0.203 0.14387  C 0.21 0.14387  0.217 0.08392  0.219 0  C 0.221 0.08392  0.227 0.14387  0.235 0.14387  C 0.242 0.14387  0.248 0.08392  0.25 0  E" pathEditMode="relative" ptsTypes="">
                                      <p:cBhvr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000250" y="0"/>
            <a:ext cx="5715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rgbClr val="FF0000"/>
                </a:solidFill>
                <a:latin typeface="Monotype Corsiva" pitchFamily="66" charset="0"/>
              </a:rPr>
              <a:t>Соедини картинку </a:t>
            </a:r>
          </a:p>
          <a:p>
            <a:pPr algn="ctr"/>
            <a:r>
              <a:rPr lang="ru-RU" sz="4800" b="1">
                <a:solidFill>
                  <a:srgbClr val="FF0000"/>
                </a:solidFill>
                <a:latin typeface="Monotype Corsiva" pitchFamily="66" charset="0"/>
              </a:rPr>
              <a:t>со значением скорости.</a:t>
            </a:r>
            <a:r>
              <a:rPr lang="ru-RU" sz="480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sz="4800">
              <a:latin typeface="Monotype Corsiva" pitchFamily="66" charset="0"/>
            </a:endParaRPr>
          </a:p>
        </p:txBody>
      </p:sp>
      <p:pic>
        <p:nvPicPr>
          <p:cNvPr id="3" name="Picture 13" descr="j033632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00063" y="1500188"/>
            <a:ext cx="20002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6" descr="gif07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428875"/>
            <a:ext cx="17145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CRCTR4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000125" y="3571875"/>
            <a:ext cx="987425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самоле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4572000"/>
            <a:ext cx="19050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j033632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5643563"/>
            <a:ext cx="19605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715000" y="1571625"/>
            <a:ext cx="25527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ru-RU" sz="4400" b="1">
                <a:solidFill>
                  <a:srgbClr val="0070C0"/>
                </a:solidFill>
                <a:latin typeface="Courier New" pitchFamily="49" charset="0"/>
              </a:rPr>
              <a:t>10 км/ч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857875" y="2571750"/>
            <a:ext cx="22145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ru-RU" sz="4400" b="1">
                <a:solidFill>
                  <a:srgbClr val="0070C0"/>
                </a:solidFill>
                <a:latin typeface="Courier New" pitchFamily="49" charset="0"/>
              </a:rPr>
              <a:t>4 км/ч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786438" y="3571875"/>
            <a:ext cx="25527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>
                <a:solidFill>
                  <a:srgbClr val="0070C0"/>
                </a:solidFill>
                <a:latin typeface="Courier New" pitchFamily="49" charset="0"/>
              </a:rPr>
              <a:t>90 км/ч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715000" y="4643438"/>
            <a:ext cx="25527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>
                <a:solidFill>
                  <a:srgbClr val="0070C0"/>
                </a:solidFill>
                <a:latin typeface="Courier New" pitchFamily="49" charset="0"/>
              </a:rPr>
              <a:t>60 км/ч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5715000" y="5643563"/>
            <a:ext cx="28908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ru-RU" sz="4400" b="1">
                <a:solidFill>
                  <a:srgbClr val="0070C0"/>
                </a:solidFill>
                <a:latin typeface="Courier New" pitchFamily="49" charset="0"/>
              </a:rPr>
              <a:t>900 км/ч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571750" y="2214563"/>
            <a:ext cx="3143250" cy="2714625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9" idx="1"/>
          </p:cNvCxnSpPr>
          <p:nvPr/>
        </p:nvCxnSpPr>
        <p:spPr>
          <a:xfrm flipV="1">
            <a:off x="2143125" y="1955800"/>
            <a:ext cx="3571875" cy="1116013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0" idx="1"/>
          </p:cNvCxnSpPr>
          <p:nvPr/>
        </p:nvCxnSpPr>
        <p:spPr>
          <a:xfrm flipV="1">
            <a:off x="2143125" y="2955925"/>
            <a:ext cx="3714750" cy="11160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500313" y="5286375"/>
            <a:ext cx="3143250" cy="71437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2643188" y="4143375"/>
            <a:ext cx="3143250" cy="200025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4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4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4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4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4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4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313" y="500063"/>
            <a:ext cx="7858125" cy="1643062"/>
          </a:xfrm>
        </p:spPr>
        <p:txBody>
          <a:bodyPr>
            <a:normAutofit/>
          </a:bodyPr>
          <a:lstStyle/>
          <a:p>
            <a:pPr marL="1428750" lvl="2" indent="-51435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/>
              <a:t>Как  называется  расстояние</a:t>
            </a:r>
            <a:r>
              <a:rPr lang="ru-RU" sz="3200" b="1" dirty="0"/>
              <a:t>, на которое </a:t>
            </a: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FF3399"/>
                </a:solidFill>
              </a:rPr>
              <a:t>сближаются  </a:t>
            </a:r>
            <a:r>
              <a:rPr lang="ru-RU" sz="3200" b="1" dirty="0" smtClean="0"/>
              <a:t>движущиеся объекты  за  единицу  времени?</a:t>
            </a:r>
          </a:p>
          <a:p>
            <a:pPr marL="1657350" lvl="2" indent="-742950" fontAlgn="auto">
              <a:spcAft>
                <a:spcPts val="0"/>
              </a:spcAft>
              <a:buFont typeface="Wingdings 2"/>
              <a:buNone/>
              <a:defRPr/>
            </a:pPr>
            <a:endParaRPr lang="ru-RU" sz="3200" b="1" dirty="0" smtClean="0">
              <a:solidFill>
                <a:srgbClr val="FF00FF"/>
              </a:solidFill>
            </a:endParaRPr>
          </a:p>
          <a:p>
            <a:pPr lvl="4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4000" dirty="0">
              <a:solidFill>
                <a:schemeClr val="folHlink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308228" name="Picture 4" descr="паровоз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2424113"/>
            <a:ext cx="2674938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29" name="Picture 5" descr="поез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2643188"/>
            <a:ext cx="3214688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5286375"/>
            <a:ext cx="8501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57350" lvl="2" indent="-742950"/>
            <a:r>
              <a:rPr lang="ru-RU" sz="4000" b="1">
                <a:solidFill>
                  <a:srgbClr val="C00000"/>
                </a:solidFill>
                <a:latin typeface="Franklin Gothic Book"/>
              </a:rPr>
              <a:t>Скорость </a:t>
            </a:r>
            <a:r>
              <a:rPr lang="ru-RU" sz="4000" b="1" i="1">
                <a:solidFill>
                  <a:srgbClr val="C00000"/>
                </a:solidFill>
                <a:latin typeface="Franklin Gothic Book"/>
              </a:rPr>
              <a:t>сближения –</a:t>
            </a:r>
            <a:r>
              <a:rPr lang="en-US" sz="4000" b="1" i="1">
                <a:solidFill>
                  <a:srgbClr val="C00000"/>
                </a:solidFill>
                <a:latin typeface="Franklin Gothic Book"/>
              </a:rPr>
              <a:t>V</a:t>
            </a:r>
            <a:r>
              <a:rPr lang="ru-RU" sz="4000" b="1" i="1">
                <a:solidFill>
                  <a:srgbClr val="C00000"/>
                </a:solidFill>
                <a:latin typeface="Franklin Gothic Book"/>
              </a:rPr>
              <a:t> сбл.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58" name="Picture 10" descr="Черепашон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2786063"/>
            <a:ext cx="2606675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263" name="Rectangle 15"/>
          <p:cNvSpPr>
            <a:spLocks noChangeArrowheads="1"/>
          </p:cNvSpPr>
          <p:nvPr/>
        </p:nvSpPr>
        <p:spPr bwMode="auto">
          <a:xfrm>
            <a:off x="785813" y="642938"/>
            <a:ext cx="77724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3200" b="1">
                <a:latin typeface="Franklin Gothic Book"/>
              </a:rPr>
              <a:t>  Как  называется  расстояние, на которое  </a:t>
            </a:r>
            <a:r>
              <a:rPr lang="ru-RU" sz="3200" b="1">
                <a:solidFill>
                  <a:srgbClr val="FF3399"/>
                </a:solidFill>
                <a:latin typeface="Franklin Gothic Book"/>
              </a:rPr>
              <a:t>удаляются  </a:t>
            </a:r>
            <a:r>
              <a:rPr lang="ru-RU" sz="3200" b="1">
                <a:latin typeface="Franklin Gothic Book"/>
              </a:rPr>
              <a:t>движущиеся объекты  за  единицу  времени?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ru-RU" sz="3200" b="1">
              <a:latin typeface="Franklin Gothic Book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3200" b="1">
                <a:solidFill>
                  <a:srgbClr val="FF00FF"/>
                </a:solidFill>
                <a:latin typeface="Franklin Gothic Book"/>
              </a:rPr>
              <a:t>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ru-RU" sz="4000" b="1">
              <a:latin typeface="Franklin Gothic Book"/>
            </a:endParaRPr>
          </a:p>
        </p:txBody>
      </p:sp>
      <p:pic>
        <p:nvPicPr>
          <p:cNvPr id="309269" name="Picture 21" descr="Безымянны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3CDB3"/>
              </a:clrFrom>
              <a:clrTo>
                <a:srgbClr val="E3CDB3">
                  <a:alpha val="0"/>
                </a:srgbClr>
              </a:clrTo>
            </a:clrChange>
          </a:blip>
          <a:srcRect r="59779" b="66449"/>
          <a:stretch>
            <a:fillRect/>
          </a:stretch>
        </p:blipFill>
        <p:spPr bwMode="auto">
          <a:xfrm>
            <a:off x="2214563" y="2857500"/>
            <a:ext cx="21971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00063" y="5143500"/>
            <a:ext cx="77739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C00000"/>
                </a:solidFill>
                <a:latin typeface="Franklin Gothic Book"/>
              </a:rPr>
              <a:t>Скорость  удаления – </a:t>
            </a:r>
            <a:r>
              <a:rPr lang="en-US" sz="4400" b="1">
                <a:solidFill>
                  <a:srgbClr val="C00000"/>
                </a:solidFill>
                <a:latin typeface="Franklin Gothic Book"/>
              </a:rPr>
              <a:t>V</a:t>
            </a:r>
            <a:r>
              <a:rPr lang="ru-RU" sz="4400" b="1">
                <a:solidFill>
                  <a:srgbClr val="C00000"/>
                </a:solidFill>
                <a:latin typeface="Franklin Gothic Book"/>
              </a:rPr>
              <a:t> уд.</a:t>
            </a:r>
            <a:endParaRPr lang="ru-RU" sz="4400">
              <a:solidFill>
                <a:srgbClr val="C00000"/>
              </a:solidFill>
              <a:latin typeface="Franklin Gothic Book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09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9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017E-6 L -0.20886 0.001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9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66 0.00116 L 0.22534 0.001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9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0063" y="2214563"/>
            <a:ext cx="8275637" cy="1571625"/>
          </a:xfrm>
        </p:spPr>
        <p:txBody>
          <a:bodyPr>
            <a:normAutofit fontScale="70000" lnSpcReduction="20000"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500" b="1" dirty="0" smtClean="0"/>
              <a:t>Что  происходит  с  </a:t>
            </a:r>
            <a:r>
              <a:rPr lang="ru-RU" sz="3500" b="1" dirty="0"/>
              <a:t>расстоянием </a:t>
            </a:r>
            <a:r>
              <a:rPr lang="ru-RU" sz="3500" b="1" dirty="0" smtClean="0"/>
              <a:t> между </a:t>
            </a:r>
            <a:r>
              <a:rPr lang="ru-RU" sz="3500" b="1" dirty="0"/>
              <a:t>движущимися  объектами </a:t>
            </a:r>
            <a:r>
              <a:rPr lang="ru-RU" sz="3500" b="1" dirty="0" smtClean="0"/>
              <a:t>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500" b="1" dirty="0" smtClean="0"/>
              <a:t>при  </a:t>
            </a:r>
            <a:r>
              <a:rPr lang="ru-RU" sz="3500" b="1" dirty="0" smtClean="0">
                <a:solidFill>
                  <a:srgbClr val="FF00FF"/>
                </a:solidFill>
              </a:rPr>
              <a:t>встречном </a:t>
            </a:r>
            <a:r>
              <a:rPr lang="ru-RU" sz="3500" b="1" dirty="0" smtClean="0"/>
              <a:t>движении  и 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500" b="1" dirty="0" smtClean="0"/>
              <a:t>при  движении  </a:t>
            </a:r>
            <a:r>
              <a:rPr lang="ru-RU" sz="3500" b="1" dirty="0" smtClean="0">
                <a:solidFill>
                  <a:srgbClr val="FF00FF"/>
                </a:solidFill>
              </a:rPr>
              <a:t>вдогонку?</a:t>
            </a:r>
            <a:endParaRPr lang="ru-RU" sz="3500" b="1" dirty="0">
              <a:solidFill>
                <a:srgbClr val="FF00FF"/>
              </a:solidFill>
            </a:endParaRPr>
          </a:p>
        </p:txBody>
      </p:sp>
      <p:pic>
        <p:nvPicPr>
          <p:cNvPr id="323597" name="Picture 13" descr="Собач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428625"/>
            <a:ext cx="14208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3599" name="Picture 15" descr="Лисён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4000500"/>
            <a:ext cx="228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3603" name="Picture 19" descr="Рисунок3"/>
          <p:cNvPicPr>
            <a:picLocks noChangeAspect="1" noChangeArrowheads="1"/>
          </p:cNvPicPr>
          <p:nvPr/>
        </p:nvPicPr>
        <p:blipFill>
          <a:blip r:embed="rId4"/>
          <a:srcRect r="48051" b="54849"/>
          <a:stretch>
            <a:fillRect/>
          </a:stretch>
        </p:blipFill>
        <p:spPr bwMode="auto">
          <a:xfrm>
            <a:off x="5715000" y="3929063"/>
            <a:ext cx="34290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3604" name="Picture 20" descr="Рисунок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 l="2682" t="2968" r="3456" b="2045"/>
          <a:stretch>
            <a:fillRect/>
          </a:stretch>
        </p:blipFill>
        <p:spPr bwMode="auto">
          <a:xfrm>
            <a:off x="7085013" y="428625"/>
            <a:ext cx="18446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28625" y="5786438"/>
            <a:ext cx="83581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C00000"/>
                </a:solidFill>
                <a:latin typeface="Franklin Gothic Book"/>
              </a:rPr>
              <a:t>Расстояние  уменьшается.  </a:t>
            </a:r>
            <a:endParaRPr lang="ru-RU" sz="4800">
              <a:solidFill>
                <a:srgbClr val="C00000"/>
              </a:solidFill>
              <a:latin typeface="Franklin Gothic Book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3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23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23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39 0.05273 L 0.22361 0.0527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23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7" dur="2000" fill="hold"/>
                                        <p:tgtEl>
                                          <p:spTgt spid="323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3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3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3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86772E-6 L -0.18959 -0.00601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323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-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9639E-6 L -0.19444 -0.0037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625" y="1928813"/>
            <a:ext cx="8275638" cy="215423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 smtClean="0"/>
              <a:t>Что происходит с расстоянием между движущимися объектами при движении</a:t>
            </a:r>
            <a:r>
              <a:rPr lang="ru-RU" b="1" smtClean="0">
                <a:solidFill>
                  <a:schemeClr val="folHlink"/>
                </a:solidFill>
              </a:rPr>
              <a:t> </a:t>
            </a:r>
            <a:r>
              <a:rPr lang="ru-RU" b="1" smtClean="0"/>
              <a:t>в </a:t>
            </a:r>
            <a:r>
              <a:rPr lang="ru-RU" b="1" smtClean="0">
                <a:solidFill>
                  <a:srgbClr val="FF00FF"/>
                </a:solidFill>
              </a:rPr>
              <a:t>противоположных направлениях </a:t>
            </a:r>
            <a:r>
              <a:rPr lang="ru-RU" b="1" smtClean="0"/>
              <a:t>и при</a:t>
            </a:r>
            <a:r>
              <a:rPr lang="ru-RU" b="1" smtClean="0">
                <a:solidFill>
                  <a:schemeClr val="folHlink"/>
                </a:solidFill>
              </a:rPr>
              <a:t> </a:t>
            </a:r>
            <a:r>
              <a:rPr lang="ru-RU" b="1" smtClean="0"/>
              <a:t>движении</a:t>
            </a:r>
            <a:r>
              <a:rPr lang="ru-RU" b="1" smtClean="0">
                <a:solidFill>
                  <a:schemeClr val="folHlink"/>
                </a:solidFill>
              </a:rPr>
              <a:t> </a:t>
            </a:r>
            <a:r>
              <a:rPr lang="ru-RU" b="1" smtClean="0">
                <a:solidFill>
                  <a:srgbClr val="FF00FF"/>
                </a:solidFill>
              </a:rPr>
              <a:t>с</a:t>
            </a:r>
            <a:r>
              <a:rPr lang="ru-RU" b="1" smtClean="0">
                <a:solidFill>
                  <a:schemeClr val="folHlink"/>
                </a:solidFill>
              </a:rPr>
              <a:t> </a:t>
            </a:r>
            <a:r>
              <a:rPr lang="ru-RU" b="1" smtClean="0">
                <a:solidFill>
                  <a:srgbClr val="FF00FF"/>
                </a:solidFill>
              </a:rPr>
              <a:t>отставанием</a:t>
            </a:r>
            <a:r>
              <a:rPr lang="ru-RU" b="1" smtClean="0"/>
              <a:t>?</a:t>
            </a:r>
          </a:p>
        </p:txBody>
      </p:sp>
      <p:pic>
        <p:nvPicPr>
          <p:cNvPr id="326660" name="Picture 4" descr="J00792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0" y="3929063"/>
            <a:ext cx="1785938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6662" name="Picture 6" descr="SL00256_"/>
          <p:cNvPicPr>
            <a:picLocks noChangeAspect="1" noChangeArrowheads="1"/>
          </p:cNvPicPr>
          <p:nvPr/>
        </p:nvPicPr>
        <p:blipFill>
          <a:blip r:embed="rId3"/>
          <a:srcRect b="8485"/>
          <a:stretch>
            <a:fillRect/>
          </a:stretch>
        </p:blipFill>
        <p:spPr bwMode="auto">
          <a:xfrm>
            <a:off x="3000375" y="3857625"/>
            <a:ext cx="2428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6665" name="Picture 9" descr="HH00526_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CC7F"/>
              </a:clrFrom>
              <a:clrTo>
                <a:srgbClr val="FFCC7F">
                  <a:alpha val="0"/>
                </a:srgbClr>
              </a:clrTo>
            </a:clrChange>
          </a:blip>
          <a:srcRect l="3310" t="4523" r="4044" b="9547"/>
          <a:stretch>
            <a:fillRect/>
          </a:stretch>
        </p:blipFill>
        <p:spPr bwMode="auto">
          <a:xfrm>
            <a:off x="2571750" y="214313"/>
            <a:ext cx="242093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6667" name="Picture 11" descr="Рисунок1"/>
          <p:cNvPicPr>
            <a:picLocks noChangeAspect="1" noChangeArrowheads="1"/>
          </p:cNvPicPr>
          <p:nvPr/>
        </p:nvPicPr>
        <p:blipFill>
          <a:blip r:embed="rId5"/>
          <a:srcRect l="67227" t="52901"/>
          <a:stretch>
            <a:fillRect/>
          </a:stretch>
        </p:blipFill>
        <p:spPr bwMode="auto">
          <a:xfrm>
            <a:off x="4929188" y="142875"/>
            <a:ext cx="2143125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57188" y="5715000"/>
            <a:ext cx="8420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chemeClr val="folHlink"/>
                </a:solidFill>
                <a:latin typeface="Franklin Gothic Book"/>
              </a:rPr>
              <a:t> </a:t>
            </a:r>
            <a:r>
              <a:rPr lang="ru-RU" sz="4400" b="1">
                <a:solidFill>
                  <a:srgbClr val="C00000"/>
                </a:solidFill>
                <a:latin typeface="Franklin Gothic Book"/>
              </a:rPr>
              <a:t>Расстояние  увеличивается. </a:t>
            </a:r>
            <a:endParaRPr lang="ru-RU" sz="4800" b="1">
              <a:solidFill>
                <a:srgbClr val="C00000"/>
              </a:solidFill>
              <a:latin typeface="Franklin Gothic Book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2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95 0.00254 L -0.19705 0.0025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26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19056E-6 L 0.16667 -0.0025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3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05 0.01248 L -0.3 0.0018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-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20999E-6 L -0.15955 -0.0039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84" name="Picture 40" descr="Овеч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714375"/>
            <a:ext cx="1476375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85" name="Picture 41" descr="Бараше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785813"/>
            <a:ext cx="16192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86" name="Picture 42" descr="Engineering - техника » machines - машины&#10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45138"/>
            <a:ext cx="3175000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87" name="Picture 43" descr="Engineering - техника » machines - машины&#10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3" y="5626100"/>
            <a:ext cx="266858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988" name="Rectangle 44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Franklin Gothic Book"/>
              </a:rPr>
              <a:t>В каких случаях произойдёт встреча?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14313" y="2357438"/>
            <a:ext cx="4143375" cy="2982912"/>
            <a:chOff x="113" y="1253"/>
            <a:chExt cx="2677" cy="1879"/>
          </a:xfrm>
        </p:grpSpPr>
        <p:grpSp>
          <p:nvGrpSpPr>
            <p:cNvPr id="28699" name="Group 4"/>
            <p:cNvGrpSpPr>
              <a:grpSpLocks/>
            </p:cNvGrpSpPr>
            <p:nvPr/>
          </p:nvGrpSpPr>
          <p:grpSpPr bwMode="auto">
            <a:xfrm>
              <a:off x="340" y="1344"/>
              <a:ext cx="2450" cy="1788"/>
              <a:chOff x="340" y="1389"/>
              <a:chExt cx="2450" cy="1788"/>
            </a:xfrm>
          </p:grpSpPr>
          <p:grpSp>
            <p:nvGrpSpPr>
              <p:cNvPr id="28702" name="Group 5"/>
              <p:cNvGrpSpPr>
                <a:grpSpLocks/>
              </p:cNvGrpSpPr>
              <p:nvPr/>
            </p:nvGrpSpPr>
            <p:grpSpPr bwMode="auto">
              <a:xfrm>
                <a:off x="379" y="2326"/>
                <a:ext cx="2183" cy="439"/>
                <a:chOff x="379" y="2326"/>
                <a:chExt cx="2183" cy="439"/>
              </a:xfrm>
            </p:grpSpPr>
            <p:sp>
              <p:nvSpPr>
                <p:cNvPr id="28714" name="Line 6"/>
                <p:cNvSpPr>
                  <a:spLocks noChangeShapeType="1"/>
                </p:cNvSpPr>
                <p:nvPr/>
              </p:nvSpPr>
              <p:spPr bwMode="auto">
                <a:xfrm>
                  <a:off x="385" y="2750"/>
                  <a:ext cx="2058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715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379" y="2326"/>
                  <a:ext cx="0" cy="42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716" name="Line 8"/>
                <p:cNvSpPr>
                  <a:spLocks noChangeShapeType="1"/>
                </p:cNvSpPr>
                <p:nvPr/>
              </p:nvSpPr>
              <p:spPr bwMode="auto">
                <a:xfrm>
                  <a:off x="379" y="2326"/>
                  <a:ext cx="515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717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202" y="2326"/>
                  <a:ext cx="0" cy="42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718" name="Line 10"/>
                <p:cNvSpPr>
                  <a:spLocks noChangeShapeType="1"/>
                </p:cNvSpPr>
                <p:nvPr/>
              </p:nvSpPr>
              <p:spPr bwMode="auto">
                <a:xfrm>
                  <a:off x="1202" y="2326"/>
                  <a:ext cx="44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719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109" y="2341"/>
                  <a:ext cx="0" cy="42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720" name="Rectangle 12"/>
                <p:cNvSpPr>
                  <a:spLocks noChangeArrowheads="1"/>
                </p:cNvSpPr>
                <p:nvPr/>
              </p:nvSpPr>
              <p:spPr bwMode="auto">
                <a:xfrm>
                  <a:off x="2109" y="2341"/>
                  <a:ext cx="453" cy="273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Franklin Gothic Book"/>
                  </a:endParaRPr>
                </a:p>
              </p:txBody>
            </p:sp>
          </p:grpSp>
          <p:grpSp>
            <p:nvGrpSpPr>
              <p:cNvPr id="28703" name="Group 13"/>
              <p:cNvGrpSpPr>
                <a:grpSpLocks/>
              </p:cNvGrpSpPr>
              <p:nvPr/>
            </p:nvGrpSpPr>
            <p:grpSpPr bwMode="auto">
              <a:xfrm>
                <a:off x="340" y="1389"/>
                <a:ext cx="2450" cy="705"/>
                <a:chOff x="340" y="1389"/>
                <a:chExt cx="2450" cy="705"/>
              </a:xfrm>
            </p:grpSpPr>
            <p:grpSp>
              <p:nvGrpSpPr>
                <p:cNvPr id="28705" name="Group 14"/>
                <p:cNvGrpSpPr>
                  <a:grpSpLocks/>
                </p:cNvGrpSpPr>
                <p:nvPr/>
              </p:nvGrpSpPr>
              <p:grpSpPr bwMode="auto">
                <a:xfrm>
                  <a:off x="431" y="1389"/>
                  <a:ext cx="2224" cy="454"/>
                  <a:chOff x="521" y="1616"/>
                  <a:chExt cx="2224" cy="454"/>
                </a:xfrm>
              </p:grpSpPr>
              <p:sp>
                <p:nvSpPr>
                  <p:cNvPr id="2870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521" y="2069"/>
                    <a:ext cx="2223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708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1" y="1616"/>
                    <a:ext cx="1" cy="453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709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44" y="1616"/>
                    <a:ext cx="1" cy="453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71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21" y="1616"/>
                    <a:ext cx="444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71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616"/>
                    <a:ext cx="454" cy="272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Franklin Gothic Book"/>
                    </a:endParaRPr>
                  </a:p>
                </p:txBody>
              </p:sp>
              <p:sp>
                <p:nvSpPr>
                  <p:cNvPr id="28712" name="Line 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45" y="1616"/>
                    <a:ext cx="499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713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519" y="1616"/>
                    <a:ext cx="0" cy="45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870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40" y="1842"/>
                  <a:ext cx="2450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sz="2000" b="1">
                      <a:solidFill>
                        <a:srgbClr val="FF00FF"/>
                      </a:solidFill>
                      <a:latin typeface="Franklin Gothic Book"/>
                    </a:rPr>
                    <a:t>      Встречное движение.</a:t>
                  </a:r>
                </a:p>
              </p:txBody>
            </p:sp>
          </p:grpSp>
          <p:sp>
            <p:nvSpPr>
              <p:cNvPr id="28704" name="Text Box 23"/>
              <p:cNvSpPr txBox="1">
                <a:spLocks noChangeArrowheads="1"/>
              </p:cNvSpPr>
              <p:nvPr/>
            </p:nvSpPr>
            <p:spPr bwMode="auto">
              <a:xfrm>
                <a:off x="385" y="2886"/>
                <a:ext cx="214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>
                    <a:solidFill>
                      <a:srgbClr val="FF00FF"/>
                    </a:solidFill>
                    <a:latin typeface="Franklin Gothic Book"/>
                  </a:rPr>
                  <a:t>Движение вдогонку</a:t>
                </a:r>
                <a:r>
                  <a:rPr lang="ru-RU" sz="2400" b="1">
                    <a:solidFill>
                      <a:srgbClr val="FF00FF"/>
                    </a:solidFill>
                    <a:latin typeface="Franklin Gothic Book"/>
                  </a:rPr>
                  <a:t>.</a:t>
                </a:r>
              </a:p>
            </p:txBody>
          </p:sp>
        </p:grpSp>
        <p:sp>
          <p:nvSpPr>
            <p:cNvPr id="28700" name="Rectangle 45"/>
            <p:cNvSpPr>
              <a:spLocks noChangeArrowheads="1"/>
            </p:cNvSpPr>
            <p:nvPr/>
          </p:nvSpPr>
          <p:spPr bwMode="auto">
            <a:xfrm>
              <a:off x="113" y="1253"/>
              <a:ext cx="2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latin typeface="Franklin Gothic Book"/>
                </a:rPr>
                <a:t>1.</a:t>
              </a:r>
            </a:p>
          </p:txBody>
        </p:sp>
        <p:sp>
          <p:nvSpPr>
            <p:cNvPr id="28701" name="Rectangle 47"/>
            <p:cNvSpPr>
              <a:spLocks noChangeArrowheads="1"/>
            </p:cNvSpPr>
            <p:nvPr/>
          </p:nvSpPr>
          <p:spPr bwMode="auto">
            <a:xfrm>
              <a:off x="113" y="2008"/>
              <a:ext cx="2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latin typeface="Franklin Gothic Book"/>
                </a:rPr>
                <a:t>2.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4857750" y="2428875"/>
            <a:ext cx="4286250" cy="2900363"/>
            <a:chOff x="2737" y="1283"/>
            <a:chExt cx="3182" cy="1827"/>
          </a:xfrm>
        </p:grpSpPr>
        <p:grpSp>
          <p:nvGrpSpPr>
            <p:cNvPr id="28680" name="Group 49"/>
            <p:cNvGrpSpPr>
              <a:grpSpLocks/>
            </p:cNvGrpSpPr>
            <p:nvPr/>
          </p:nvGrpSpPr>
          <p:grpSpPr bwMode="auto">
            <a:xfrm>
              <a:off x="2737" y="1344"/>
              <a:ext cx="3182" cy="1766"/>
              <a:chOff x="2737" y="1389"/>
              <a:chExt cx="3182" cy="1766"/>
            </a:xfrm>
          </p:grpSpPr>
          <p:grpSp>
            <p:nvGrpSpPr>
              <p:cNvPr id="28683" name="Group 24"/>
              <p:cNvGrpSpPr>
                <a:grpSpLocks/>
              </p:cNvGrpSpPr>
              <p:nvPr/>
            </p:nvGrpSpPr>
            <p:grpSpPr bwMode="auto">
              <a:xfrm>
                <a:off x="2737" y="1389"/>
                <a:ext cx="3182" cy="835"/>
                <a:chOff x="2737" y="1389"/>
                <a:chExt cx="3182" cy="835"/>
              </a:xfrm>
            </p:grpSpPr>
            <p:grpSp>
              <p:nvGrpSpPr>
                <p:cNvPr id="28692" name="Group 25"/>
                <p:cNvGrpSpPr>
                  <a:grpSpLocks/>
                </p:cNvGrpSpPr>
                <p:nvPr/>
              </p:nvGrpSpPr>
              <p:grpSpPr bwMode="auto">
                <a:xfrm>
                  <a:off x="3243" y="1389"/>
                  <a:ext cx="2177" cy="453"/>
                  <a:chOff x="3243" y="1389"/>
                  <a:chExt cx="2177" cy="453"/>
                </a:xfrm>
              </p:grpSpPr>
              <p:sp>
                <p:nvSpPr>
                  <p:cNvPr id="28694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243" y="1842"/>
                    <a:ext cx="217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695" name="Line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59" y="1389"/>
                    <a:ext cx="0" cy="45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696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04" y="1389"/>
                    <a:ext cx="0" cy="45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697" name="Line 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60" y="1389"/>
                    <a:ext cx="499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69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604" y="1389"/>
                    <a:ext cx="40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869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737" y="1778"/>
                  <a:ext cx="3182" cy="4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2000" b="1">
                      <a:solidFill>
                        <a:srgbClr val="FF00FF"/>
                      </a:solidFill>
                      <a:latin typeface="Franklin Gothic Book"/>
                    </a:rPr>
                    <a:t>Движение в противоположных</a:t>
                  </a:r>
                </a:p>
                <a:p>
                  <a:r>
                    <a:rPr lang="ru-RU" sz="2000" b="1">
                      <a:solidFill>
                        <a:srgbClr val="FF00FF"/>
                      </a:solidFill>
                      <a:latin typeface="Franklin Gothic Book"/>
                    </a:rPr>
                    <a:t>направлениях.</a:t>
                  </a:r>
                </a:p>
              </p:txBody>
            </p:sp>
          </p:grpSp>
          <p:grpSp>
            <p:nvGrpSpPr>
              <p:cNvPr id="28684" name="Group 32"/>
              <p:cNvGrpSpPr>
                <a:grpSpLocks/>
              </p:cNvGrpSpPr>
              <p:nvPr/>
            </p:nvGrpSpPr>
            <p:grpSpPr bwMode="auto">
              <a:xfrm>
                <a:off x="3055" y="2387"/>
                <a:ext cx="2758" cy="768"/>
                <a:chOff x="3055" y="2387"/>
                <a:chExt cx="2758" cy="768"/>
              </a:xfrm>
            </p:grpSpPr>
            <p:grpSp>
              <p:nvGrpSpPr>
                <p:cNvPr id="28685" name="Group 33"/>
                <p:cNvGrpSpPr>
                  <a:grpSpLocks/>
                </p:cNvGrpSpPr>
                <p:nvPr/>
              </p:nvGrpSpPr>
              <p:grpSpPr bwMode="auto">
                <a:xfrm>
                  <a:off x="3152" y="2387"/>
                  <a:ext cx="2277" cy="424"/>
                  <a:chOff x="3152" y="2387"/>
                  <a:chExt cx="2277" cy="424"/>
                </a:xfrm>
              </p:grpSpPr>
              <p:sp>
                <p:nvSpPr>
                  <p:cNvPr id="28687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152" y="2811"/>
                    <a:ext cx="2277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688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52" y="2387"/>
                    <a:ext cx="0" cy="424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689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81" y="2387"/>
                    <a:ext cx="0" cy="424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690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152" y="2387"/>
                    <a:ext cx="294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691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4181" y="2387"/>
                    <a:ext cx="514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8686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3055" y="2903"/>
                  <a:ext cx="2758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2000" b="1">
                      <a:solidFill>
                        <a:srgbClr val="FF00FF"/>
                      </a:solidFill>
                      <a:latin typeface="Franklin Gothic Book"/>
                    </a:rPr>
                    <a:t>Движение с отставанием.</a:t>
                  </a:r>
                </a:p>
              </p:txBody>
            </p:sp>
          </p:grpSp>
        </p:grpSp>
        <p:sp>
          <p:nvSpPr>
            <p:cNvPr id="28681" name="Rectangle 46"/>
            <p:cNvSpPr>
              <a:spLocks noChangeArrowheads="1"/>
            </p:cNvSpPr>
            <p:nvPr/>
          </p:nvSpPr>
          <p:spPr bwMode="auto">
            <a:xfrm>
              <a:off x="2880" y="1283"/>
              <a:ext cx="2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latin typeface="Franklin Gothic Book"/>
                </a:rPr>
                <a:t>3.</a:t>
              </a:r>
            </a:p>
          </p:txBody>
        </p:sp>
        <p:sp>
          <p:nvSpPr>
            <p:cNvPr id="28682" name="Rectangle 48"/>
            <p:cNvSpPr>
              <a:spLocks noChangeArrowheads="1"/>
            </p:cNvSpPr>
            <p:nvPr/>
          </p:nvSpPr>
          <p:spPr bwMode="auto">
            <a:xfrm>
              <a:off x="2790" y="2228"/>
              <a:ext cx="2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latin typeface="Franklin Gothic Book"/>
                </a:rPr>
                <a:t>4.</a:t>
              </a:r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38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38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38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28 -0.00139 L 0.15972 -0.0013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389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0" dur="1000" fill="hold"/>
                                        <p:tgtEl>
                                          <p:spTgt spid="338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338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38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9" dur="2000" fill="hold"/>
                                        <p:tgtEl>
                                          <p:spTgt spid="338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1" dur="2000" fill="hold"/>
                                        <p:tgtEl>
                                          <p:spTgt spid="338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 6"/>
          <p:cNvGrpSpPr>
            <a:grpSpLocks/>
          </p:cNvGrpSpPr>
          <p:nvPr/>
        </p:nvGrpSpPr>
        <p:grpSpPr bwMode="auto">
          <a:xfrm>
            <a:off x="179388" y="214313"/>
            <a:ext cx="4033837" cy="5715000"/>
            <a:chOff x="113" y="1184"/>
            <a:chExt cx="2541" cy="2489"/>
          </a:xfrm>
        </p:grpSpPr>
        <p:sp>
          <p:nvSpPr>
            <p:cNvPr id="29723" name="Line 7"/>
            <p:cNvSpPr>
              <a:spLocks noChangeShapeType="1"/>
            </p:cNvSpPr>
            <p:nvPr/>
          </p:nvSpPr>
          <p:spPr bwMode="auto">
            <a:xfrm>
              <a:off x="431" y="2296"/>
              <a:ext cx="2223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4" name="Line 8"/>
            <p:cNvSpPr>
              <a:spLocks noChangeShapeType="1"/>
            </p:cNvSpPr>
            <p:nvPr/>
          </p:nvSpPr>
          <p:spPr bwMode="auto">
            <a:xfrm>
              <a:off x="437" y="3673"/>
              <a:ext cx="205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5" name="Line 9"/>
            <p:cNvSpPr>
              <a:spLocks noChangeShapeType="1"/>
            </p:cNvSpPr>
            <p:nvPr/>
          </p:nvSpPr>
          <p:spPr bwMode="auto">
            <a:xfrm flipV="1">
              <a:off x="431" y="3249"/>
              <a:ext cx="0" cy="42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6" name="Line 10"/>
            <p:cNvSpPr>
              <a:spLocks noChangeShapeType="1"/>
            </p:cNvSpPr>
            <p:nvPr/>
          </p:nvSpPr>
          <p:spPr bwMode="auto">
            <a:xfrm>
              <a:off x="431" y="3249"/>
              <a:ext cx="51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7" name="Line 11"/>
            <p:cNvSpPr>
              <a:spLocks noChangeShapeType="1"/>
            </p:cNvSpPr>
            <p:nvPr/>
          </p:nvSpPr>
          <p:spPr bwMode="auto">
            <a:xfrm flipV="1">
              <a:off x="1254" y="3249"/>
              <a:ext cx="0" cy="42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8" name="Line 12"/>
            <p:cNvSpPr>
              <a:spLocks noChangeShapeType="1"/>
            </p:cNvSpPr>
            <p:nvPr/>
          </p:nvSpPr>
          <p:spPr bwMode="auto">
            <a:xfrm>
              <a:off x="1254" y="3249"/>
              <a:ext cx="4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9" name="Line 13"/>
            <p:cNvSpPr>
              <a:spLocks noChangeShapeType="1"/>
            </p:cNvSpPr>
            <p:nvPr/>
          </p:nvSpPr>
          <p:spPr bwMode="auto">
            <a:xfrm flipV="1">
              <a:off x="431" y="1842"/>
              <a:ext cx="1" cy="45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0" name="Line 14"/>
            <p:cNvSpPr>
              <a:spLocks noChangeShapeType="1"/>
            </p:cNvSpPr>
            <p:nvPr/>
          </p:nvSpPr>
          <p:spPr bwMode="auto">
            <a:xfrm flipV="1">
              <a:off x="2653" y="1842"/>
              <a:ext cx="1" cy="45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1" name="Line 15"/>
            <p:cNvSpPr>
              <a:spLocks noChangeShapeType="1"/>
            </p:cNvSpPr>
            <p:nvPr/>
          </p:nvSpPr>
          <p:spPr bwMode="auto">
            <a:xfrm>
              <a:off x="431" y="1842"/>
              <a:ext cx="444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2" name="Line 16"/>
            <p:cNvSpPr>
              <a:spLocks noChangeShapeType="1"/>
            </p:cNvSpPr>
            <p:nvPr/>
          </p:nvSpPr>
          <p:spPr bwMode="auto">
            <a:xfrm flipH="1">
              <a:off x="2154" y="1842"/>
              <a:ext cx="49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3" name="Text Box 17"/>
            <p:cNvSpPr txBox="1">
              <a:spLocks noChangeArrowheads="1"/>
            </p:cNvSpPr>
            <p:nvPr/>
          </p:nvSpPr>
          <p:spPr bwMode="auto">
            <a:xfrm>
              <a:off x="405" y="1184"/>
              <a:ext cx="1995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solidFill>
                    <a:srgbClr val="206231"/>
                  </a:solidFill>
                  <a:latin typeface="Franklin Gothic Book"/>
                </a:rPr>
                <a:t> </a:t>
              </a:r>
              <a:r>
                <a:rPr lang="ru-RU" sz="2400" b="1">
                  <a:solidFill>
                    <a:srgbClr val="206231"/>
                  </a:solidFill>
                  <a:latin typeface="Franklin Gothic Book"/>
                </a:rPr>
                <a:t>Встречное движение.</a:t>
              </a:r>
            </a:p>
          </p:txBody>
        </p:sp>
        <p:sp>
          <p:nvSpPr>
            <p:cNvPr id="29734" name="Text Box 18"/>
            <p:cNvSpPr txBox="1">
              <a:spLocks noChangeArrowheads="1"/>
            </p:cNvSpPr>
            <p:nvPr/>
          </p:nvSpPr>
          <p:spPr bwMode="auto">
            <a:xfrm>
              <a:off x="431" y="2750"/>
              <a:ext cx="2144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002060"/>
                  </a:solidFill>
                  <a:latin typeface="Franklin Gothic Book"/>
                </a:rPr>
                <a:t>Движение вдогонку.</a:t>
              </a:r>
            </a:p>
          </p:txBody>
        </p:sp>
        <p:sp>
          <p:nvSpPr>
            <p:cNvPr id="29735" name="Rectangle 19"/>
            <p:cNvSpPr>
              <a:spLocks noChangeArrowheads="1"/>
            </p:cNvSpPr>
            <p:nvPr/>
          </p:nvSpPr>
          <p:spPr bwMode="auto">
            <a:xfrm>
              <a:off x="113" y="1253"/>
              <a:ext cx="2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latin typeface="Franklin Gothic Book"/>
                </a:rPr>
                <a:t>1.</a:t>
              </a:r>
            </a:p>
          </p:txBody>
        </p:sp>
        <p:sp>
          <p:nvSpPr>
            <p:cNvPr id="29736" name="Rectangle 20"/>
            <p:cNvSpPr>
              <a:spLocks noChangeArrowheads="1"/>
            </p:cNvSpPr>
            <p:nvPr/>
          </p:nvSpPr>
          <p:spPr bwMode="auto">
            <a:xfrm>
              <a:off x="113" y="2704"/>
              <a:ext cx="2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latin typeface="Franklin Gothic Book"/>
                </a:rPr>
                <a:t>2.</a:t>
              </a:r>
            </a:p>
          </p:txBody>
        </p:sp>
        <p:sp>
          <p:nvSpPr>
            <p:cNvPr id="29737" name="Text Box 21"/>
            <p:cNvSpPr txBox="1">
              <a:spLocks noChangeArrowheads="1"/>
            </p:cNvSpPr>
            <p:nvPr/>
          </p:nvSpPr>
          <p:spPr bwMode="auto">
            <a:xfrm>
              <a:off x="495" y="1619"/>
              <a:ext cx="28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Franklin Gothic Book"/>
                </a:rPr>
                <a:t>V</a:t>
              </a:r>
              <a:r>
                <a:rPr lang="en-US" sz="1200" b="1">
                  <a:latin typeface="Franklin Gothic Book"/>
                </a:rPr>
                <a:t>1</a:t>
              </a:r>
              <a:endParaRPr lang="ru-RU" sz="2000" b="1">
                <a:latin typeface="Franklin Gothic Book"/>
              </a:endParaRPr>
            </a:p>
          </p:txBody>
        </p:sp>
        <p:sp>
          <p:nvSpPr>
            <p:cNvPr id="29738" name="Text Box 22"/>
            <p:cNvSpPr txBox="1">
              <a:spLocks noChangeArrowheads="1"/>
            </p:cNvSpPr>
            <p:nvPr/>
          </p:nvSpPr>
          <p:spPr bwMode="auto">
            <a:xfrm>
              <a:off x="2205" y="1619"/>
              <a:ext cx="28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Franklin Gothic Book"/>
                </a:rPr>
                <a:t>V</a:t>
              </a:r>
              <a:r>
                <a:rPr lang="en-US" sz="1200" b="1">
                  <a:latin typeface="Franklin Gothic Book"/>
                </a:rPr>
                <a:t>2</a:t>
              </a:r>
              <a:endParaRPr lang="ru-RU" sz="2000" b="1">
                <a:latin typeface="Franklin Gothic Book"/>
              </a:endParaRPr>
            </a:p>
          </p:txBody>
        </p:sp>
        <p:sp>
          <p:nvSpPr>
            <p:cNvPr id="29739" name="Text Box 23"/>
            <p:cNvSpPr txBox="1">
              <a:spLocks noChangeArrowheads="1"/>
            </p:cNvSpPr>
            <p:nvPr/>
          </p:nvSpPr>
          <p:spPr bwMode="auto">
            <a:xfrm>
              <a:off x="521" y="3051"/>
              <a:ext cx="28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Franklin Gothic Book"/>
                </a:rPr>
                <a:t>V</a:t>
              </a:r>
              <a:r>
                <a:rPr lang="en-US" sz="1200" b="1">
                  <a:latin typeface="Franklin Gothic Book"/>
                </a:rPr>
                <a:t>1</a:t>
              </a:r>
              <a:endParaRPr lang="ru-RU" sz="2000" b="1">
                <a:latin typeface="Franklin Gothic Book"/>
              </a:endParaRPr>
            </a:p>
          </p:txBody>
        </p:sp>
        <p:sp>
          <p:nvSpPr>
            <p:cNvPr id="29740" name="Text Box 24"/>
            <p:cNvSpPr txBox="1">
              <a:spLocks noChangeArrowheads="1"/>
            </p:cNvSpPr>
            <p:nvPr/>
          </p:nvSpPr>
          <p:spPr bwMode="auto">
            <a:xfrm>
              <a:off x="1292" y="3051"/>
              <a:ext cx="285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Franklin Gothic Book"/>
                </a:rPr>
                <a:t>V</a:t>
              </a:r>
              <a:r>
                <a:rPr lang="en-US" sz="1200" b="1">
                  <a:latin typeface="Franklin Gothic Book"/>
                </a:rPr>
                <a:t>2</a:t>
              </a:r>
              <a:endParaRPr lang="ru-RU" sz="2000" b="1">
                <a:latin typeface="Franklin Gothic Book"/>
              </a:endParaRPr>
            </a:p>
          </p:txBody>
        </p:sp>
      </p:grpSp>
      <p:grpSp>
        <p:nvGrpSpPr>
          <p:cNvPr id="29698" name="Group 28"/>
          <p:cNvGrpSpPr>
            <a:grpSpLocks/>
          </p:cNvGrpSpPr>
          <p:nvPr/>
        </p:nvGrpSpPr>
        <p:grpSpPr bwMode="auto">
          <a:xfrm>
            <a:off x="4211638" y="-1588"/>
            <a:ext cx="4932362" cy="5903913"/>
            <a:chOff x="2653" y="1112"/>
            <a:chExt cx="3107" cy="2606"/>
          </a:xfrm>
        </p:grpSpPr>
        <p:sp>
          <p:nvSpPr>
            <p:cNvPr id="29705" name="Line 29"/>
            <p:cNvSpPr>
              <a:spLocks noChangeShapeType="1"/>
            </p:cNvSpPr>
            <p:nvPr/>
          </p:nvSpPr>
          <p:spPr bwMode="auto">
            <a:xfrm>
              <a:off x="4604" y="1887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6" name="Line 30"/>
            <p:cNvSpPr>
              <a:spLocks noChangeShapeType="1"/>
            </p:cNvSpPr>
            <p:nvPr/>
          </p:nvSpPr>
          <p:spPr bwMode="auto">
            <a:xfrm>
              <a:off x="3152" y="2341"/>
              <a:ext cx="217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7" name="Line 31"/>
            <p:cNvSpPr>
              <a:spLocks noChangeShapeType="1"/>
            </p:cNvSpPr>
            <p:nvPr/>
          </p:nvSpPr>
          <p:spPr bwMode="auto">
            <a:xfrm flipV="1">
              <a:off x="4059" y="1887"/>
              <a:ext cx="0" cy="4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8" name="Line 32"/>
            <p:cNvSpPr>
              <a:spLocks noChangeShapeType="1"/>
            </p:cNvSpPr>
            <p:nvPr/>
          </p:nvSpPr>
          <p:spPr bwMode="auto">
            <a:xfrm flipV="1">
              <a:off x="4604" y="1887"/>
              <a:ext cx="0" cy="4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9" name="Line 33"/>
            <p:cNvSpPr>
              <a:spLocks noChangeShapeType="1"/>
            </p:cNvSpPr>
            <p:nvPr/>
          </p:nvSpPr>
          <p:spPr bwMode="auto">
            <a:xfrm flipH="1">
              <a:off x="3560" y="1887"/>
              <a:ext cx="49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0" name="Text Box 34"/>
            <p:cNvSpPr txBox="1">
              <a:spLocks noChangeArrowheads="1"/>
            </p:cNvSpPr>
            <p:nvPr/>
          </p:nvSpPr>
          <p:spPr bwMode="auto">
            <a:xfrm>
              <a:off x="2971" y="1112"/>
              <a:ext cx="2789" cy="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>
                  <a:solidFill>
                    <a:srgbClr val="00B050"/>
                  </a:solidFill>
                  <a:latin typeface="Franklin Gothic Book"/>
                </a:rPr>
                <a:t>Движение </a:t>
              </a:r>
            </a:p>
            <a:p>
              <a:pPr algn="ctr"/>
              <a:r>
                <a:rPr lang="ru-RU" sz="2400" b="1">
                  <a:solidFill>
                    <a:srgbClr val="00B050"/>
                  </a:solidFill>
                  <a:latin typeface="Franklin Gothic Book"/>
                </a:rPr>
                <a:t>в противоположных</a:t>
              </a:r>
            </a:p>
            <a:p>
              <a:pPr algn="ctr"/>
              <a:r>
                <a:rPr lang="ru-RU" sz="2400" b="1">
                  <a:solidFill>
                    <a:srgbClr val="00B050"/>
                  </a:solidFill>
                  <a:latin typeface="Franklin Gothic Book"/>
                </a:rPr>
                <a:t>направлениях.</a:t>
              </a:r>
            </a:p>
          </p:txBody>
        </p:sp>
        <p:sp>
          <p:nvSpPr>
            <p:cNvPr id="29711" name="Line 35"/>
            <p:cNvSpPr>
              <a:spLocks noChangeShapeType="1"/>
            </p:cNvSpPr>
            <p:nvPr/>
          </p:nvSpPr>
          <p:spPr bwMode="auto">
            <a:xfrm>
              <a:off x="3152" y="3702"/>
              <a:ext cx="227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2" name="Line 36"/>
            <p:cNvSpPr>
              <a:spLocks noChangeShapeType="1"/>
            </p:cNvSpPr>
            <p:nvPr/>
          </p:nvSpPr>
          <p:spPr bwMode="auto">
            <a:xfrm flipV="1">
              <a:off x="3152" y="3294"/>
              <a:ext cx="0" cy="42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3" name="Line 37"/>
            <p:cNvSpPr>
              <a:spLocks noChangeShapeType="1"/>
            </p:cNvSpPr>
            <p:nvPr/>
          </p:nvSpPr>
          <p:spPr bwMode="auto">
            <a:xfrm flipV="1">
              <a:off x="4195" y="3294"/>
              <a:ext cx="0" cy="42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4" name="Line 38"/>
            <p:cNvSpPr>
              <a:spLocks noChangeShapeType="1"/>
            </p:cNvSpPr>
            <p:nvPr/>
          </p:nvSpPr>
          <p:spPr bwMode="auto">
            <a:xfrm>
              <a:off x="3152" y="3294"/>
              <a:ext cx="29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5" name="Line 39"/>
            <p:cNvSpPr>
              <a:spLocks noChangeShapeType="1"/>
            </p:cNvSpPr>
            <p:nvPr/>
          </p:nvSpPr>
          <p:spPr bwMode="auto">
            <a:xfrm>
              <a:off x="4195" y="3294"/>
              <a:ext cx="51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6" name="Text Box 40"/>
            <p:cNvSpPr txBox="1">
              <a:spLocks noChangeArrowheads="1"/>
            </p:cNvSpPr>
            <p:nvPr/>
          </p:nvSpPr>
          <p:spPr bwMode="auto">
            <a:xfrm>
              <a:off x="3243" y="2749"/>
              <a:ext cx="2358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>
                  <a:solidFill>
                    <a:srgbClr val="340DC3"/>
                  </a:solidFill>
                  <a:latin typeface="Franklin Gothic Book"/>
                </a:rPr>
                <a:t>Движение </a:t>
              </a:r>
            </a:p>
            <a:p>
              <a:pPr algn="ctr"/>
              <a:r>
                <a:rPr lang="ru-RU" sz="2400" b="1">
                  <a:solidFill>
                    <a:srgbClr val="340DC3"/>
                  </a:solidFill>
                  <a:latin typeface="Franklin Gothic Book"/>
                </a:rPr>
                <a:t>с отставанием.</a:t>
              </a:r>
            </a:p>
          </p:txBody>
        </p:sp>
        <p:sp>
          <p:nvSpPr>
            <p:cNvPr id="29717" name="Rectangle 41"/>
            <p:cNvSpPr>
              <a:spLocks noChangeArrowheads="1"/>
            </p:cNvSpPr>
            <p:nvPr/>
          </p:nvSpPr>
          <p:spPr bwMode="auto">
            <a:xfrm>
              <a:off x="2653" y="1298"/>
              <a:ext cx="2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latin typeface="Franklin Gothic Book"/>
                </a:rPr>
                <a:t>3.</a:t>
              </a:r>
            </a:p>
          </p:txBody>
        </p:sp>
        <p:sp>
          <p:nvSpPr>
            <p:cNvPr id="29718" name="Rectangle 42"/>
            <p:cNvSpPr>
              <a:spLocks noChangeArrowheads="1"/>
            </p:cNvSpPr>
            <p:nvPr/>
          </p:nvSpPr>
          <p:spPr bwMode="auto">
            <a:xfrm>
              <a:off x="2744" y="2749"/>
              <a:ext cx="2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latin typeface="Franklin Gothic Book"/>
                </a:rPr>
                <a:t>4.</a:t>
              </a:r>
            </a:p>
          </p:txBody>
        </p:sp>
        <p:sp>
          <p:nvSpPr>
            <p:cNvPr id="29719" name="Text Box 43"/>
            <p:cNvSpPr txBox="1">
              <a:spLocks noChangeArrowheads="1"/>
            </p:cNvSpPr>
            <p:nvPr/>
          </p:nvSpPr>
          <p:spPr bwMode="auto">
            <a:xfrm>
              <a:off x="3651" y="1680"/>
              <a:ext cx="285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Franklin Gothic Book"/>
                </a:rPr>
                <a:t>V</a:t>
              </a:r>
              <a:r>
                <a:rPr lang="en-US" sz="1200" b="1">
                  <a:latin typeface="Franklin Gothic Book"/>
                </a:rPr>
                <a:t>1</a:t>
              </a:r>
              <a:endParaRPr lang="ru-RU" sz="2000" b="1">
                <a:latin typeface="Franklin Gothic Book"/>
              </a:endParaRPr>
            </a:p>
          </p:txBody>
        </p:sp>
        <p:sp>
          <p:nvSpPr>
            <p:cNvPr id="29720" name="Text Box 44"/>
            <p:cNvSpPr txBox="1">
              <a:spLocks noChangeArrowheads="1"/>
            </p:cNvSpPr>
            <p:nvPr/>
          </p:nvSpPr>
          <p:spPr bwMode="auto">
            <a:xfrm>
              <a:off x="4694" y="1680"/>
              <a:ext cx="285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Franklin Gothic Book"/>
                </a:rPr>
                <a:t>V</a:t>
              </a:r>
              <a:r>
                <a:rPr lang="en-US" sz="1200" b="1">
                  <a:latin typeface="Franklin Gothic Book"/>
                </a:rPr>
                <a:t>2</a:t>
              </a:r>
              <a:endParaRPr lang="ru-RU" sz="2000" b="1">
                <a:latin typeface="Franklin Gothic Book"/>
              </a:endParaRPr>
            </a:p>
          </p:txBody>
        </p:sp>
        <p:sp>
          <p:nvSpPr>
            <p:cNvPr id="29721" name="Text Box 45"/>
            <p:cNvSpPr txBox="1">
              <a:spLocks noChangeArrowheads="1"/>
            </p:cNvSpPr>
            <p:nvPr/>
          </p:nvSpPr>
          <p:spPr bwMode="auto">
            <a:xfrm>
              <a:off x="3152" y="3099"/>
              <a:ext cx="285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Franklin Gothic Book"/>
                </a:rPr>
                <a:t>V</a:t>
              </a:r>
              <a:r>
                <a:rPr lang="en-US" sz="1200" b="1">
                  <a:latin typeface="Franklin Gothic Book"/>
                </a:rPr>
                <a:t>2</a:t>
              </a:r>
              <a:endParaRPr lang="ru-RU" sz="2000" b="1">
                <a:latin typeface="Franklin Gothic Book"/>
              </a:endParaRPr>
            </a:p>
          </p:txBody>
        </p:sp>
        <p:sp>
          <p:nvSpPr>
            <p:cNvPr id="29722" name="Text Box 46"/>
            <p:cNvSpPr txBox="1">
              <a:spLocks noChangeArrowheads="1"/>
            </p:cNvSpPr>
            <p:nvPr/>
          </p:nvSpPr>
          <p:spPr bwMode="auto">
            <a:xfrm>
              <a:off x="4241" y="3099"/>
              <a:ext cx="285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Franklin Gothic Book"/>
                </a:rPr>
                <a:t>V</a:t>
              </a:r>
              <a:r>
                <a:rPr lang="en-US" sz="1200" b="1">
                  <a:latin typeface="Franklin Gothic Book"/>
                </a:rPr>
                <a:t>1</a:t>
              </a:r>
              <a:endParaRPr lang="ru-RU" sz="2000" b="1">
                <a:latin typeface="Franklin Gothic Book"/>
              </a:endParaRPr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971550" y="2857500"/>
            <a:ext cx="3314700" cy="3759200"/>
            <a:chOff x="612" y="1800"/>
            <a:chExt cx="2088" cy="2368"/>
          </a:xfrm>
        </p:grpSpPr>
        <p:sp>
          <p:nvSpPr>
            <p:cNvPr id="29703" name="Text Box 48"/>
            <p:cNvSpPr txBox="1">
              <a:spLocks noChangeArrowheads="1"/>
            </p:cNvSpPr>
            <p:nvPr/>
          </p:nvSpPr>
          <p:spPr bwMode="auto">
            <a:xfrm>
              <a:off x="630" y="1800"/>
              <a:ext cx="184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rgbClr val="206231"/>
                  </a:solidFill>
                  <a:latin typeface="Franklin Gothic Book"/>
                </a:rPr>
                <a:t>V</a:t>
              </a:r>
              <a:r>
                <a:rPr lang="ru-RU" sz="2800" b="1">
                  <a:solidFill>
                    <a:srgbClr val="206231"/>
                  </a:solidFill>
                  <a:latin typeface="Franklin Gothic Book"/>
                </a:rPr>
                <a:t>сбл.= </a:t>
              </a:r>
              <a:r>
                <a:rPr lang="en-US" sz="2800" b="1">
                  <a:solidFill>
                    <a:srgbClr val="206231"/>
                  </a:solidFill>
                  <a:latin typeface="Franklin Gothic Book"/>
                </a:rPr>
                <a:t>V1 + V2</a:t>
              </a:r>
              <a:endParaRPr lang="ru-RU" sz="2800">
                <a:solidFill>
                  <a:srgbClr val="206231"/>
                </a:solidFill>
                <a:latin typeface="Franklin Gothic Book"/>
              </a:endParaRPr>
            </a:p>
          </p:txBody>
        </p:sp>
        <p:sp>
          <p:nvSpPr>
            <p:cNvPr id="29704" name="Text Box 49"/>
            <p:cNvSpPr txBox="1">
              <a:spLocks noChangeArrowheads="1"/>
            </p:cNvSpPr>
            <p:nvPr/>
          </p:nvSpPr>
          <p:spPr bwMode="auto">
            <a:xfrm>
              <a:off x="612" y="3838"/>
              <a:ext cx="208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  <a:latin typeface="Franklin Gothic Book"/>
                </a:rPr>
                <a:t>V</a:t>
              </a:r>
              <a:r>
                <a:rPr lang="ru-RU" sz="2800" b="1">
                  <a:solidFill>
                    <a:srgbClr val="002060"/>
                  </a:solidFill>
                  <a:latin typeface="Franklin Gothic Book"/>
                </a:rPr>
                <a:t>сбл.= </a:t>
              </a:r>
              <a:r>
                <a:rPr lang="en-US" sz="2800" b="1">
                  <a:solidFill>
                    <a:srgbClr val="002060"/>
                  </a:solidFill>
                  <a:latin typeface="Franklin Gothic Book"/>
                </a:rPr>
                <a:t>V1 - V2</a:t>
              </a:r>
              <a:endParaRPr lang="ru-RU" sz="2800">
                <a:solidFill>
                  <a:srgbClr val="002060"/>
                </a:solidFill>
                <a:latin typeface="Franklin Gothic Book"/>
              </a:endParaRPr>
            </a:p>
          </p:txBody>
        </p:sp>
      </p:grp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5214938" y="2928938"/>
            <a:ext cx="3143250" cy="3687762"/>
            <a:chOff x="3285" y="1845"/>
            <a:chExt cx="1980" cy="2323"/>
          </a:xfrm>
        </p:grpSpPr>
        <p:sp>
          <p:nvSpPr>
            <p:cNvPr id="29701" name="Text Box 51"/>
            <p:cNvSpPr txBox="1">
              <a:spLocks noChangeArrowheads="1"/>
            </p:cNvSpPr>
            <p:nvPr/>
          </p:nvSpPr>
          <p:spPr bwMode="auto">
            <a:xfrm>
              <a:off x="3285" y="1845"/>
              <a:ext cx="19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rgbClr val="00B050"/>
                  </a:solidFill>
                  <a:latin typeface="Franklin Gothic Book"/>
                </a:rPr>
                <a:t>V</a:t>
              </a:r>
              <a:r>
                <a:rPr lang="ru-RU" sz="2800" b="1">
                  <a:solidFill>
                    <a:srgbClr val="00B050"/>
                  </a:solidFill>
                  <a:latin typeface="Franklin Gothic Book"/>
                </a:rPr>
                <a:t>уд..= </a:t>
              </a:r>
              <a:r>
                <a:rPr lang="en-US" sz="2800" b="1">
                  <a:solidFill>
                    <a:srgbClr val="00B050"/>
                  </a:solidFill>
                  <a:latin typeface="Franklin Gothic Book"/>
                </a:rPr>
                <a:t>V1 + V2</a:t>
              </a:r>
              <a:endParaRPr lang="ru-RU" sz="2800">
                <a:solidFill>
                  <a:srgbClr val="00B050"/>
                </a:solidFill>
                <a:latin typeface="Franklin Gothic Book"/>
              </a:endParaRPr>
            </a:p>
          </p:txBody>
        </p:sp>
        <p:sp>
          <p:nvSpPr>
            <p:cNvPr id="29702" name="Text Box 52"/>
            <p:cNvSpPr txBox="1">
              <a:spLocks noChangeArrowheads="1"/>
            </p:cNvSpPr>
            <p:nvPr/>
          </p:nvSpPr>
          <p:spPr bwMode="auto">
            <a:xfrm>
              <a:off x="3379" y="3838"/>
              <a:ext cx="170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rgbClr val="340DC3"/>
                  </a:solidFill>
                  <a:latin typeface="Franklin Gothic Book"/>
                </a:rPr>
                <a:t>V</a:t>
              </a:r>
              <a:r>
                <a:rPr lang="ru-RU" sz="2800" b="1">
                  <a:solidFill>
                    <a:srgbClr val="340DC3"/>
                  </a:solidFill>
                  <a:latin typeface="Franklin Gothic Book"/>
                </a:rPr>
                <a:t>уд..= </a:t>
              </a:r>
              <a:r>
                <a:rPr lang="en-US" sz="2800" b="1">
                  <a:solidFill>
                    <a:srgbClr val="340DC3"/>
                  </a:solidFill>
                  <a:latin typeface="Franklin Gothic Book"/>
                </a:rPr>
                <a:t>V1 - V2</a:t>
              </a:r>
              <a:endParaRPr lang="ru-RU" sz="2800">
                <a:solidFill>
                  <a:srgbClr val="340DC3"/>
                </a:solidFill>
                <a:latin typeface="Franklin Gothic Book"/>
              </a:endParaRPr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j025450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2000250"/>
            <a:ext cx="13573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428875" y="500063"/>
            <a:ext cx="44116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>
                <a:solidFill>
                  <a:srgbClr val="FF0000"/>
                </a:solidFill>
                <a:latin typeface="Monotype Corsiva" pitchFamily="66" charset="0"/>
              </a:rPr>
              <a:t>Решаем  задачи:</a:t>
            </a:r>
          </a:p>
        </p:txBody>
      </p:sp>
      <p:pic>
        <p:nvPicPr>
          <p:cNvPr id="6" name="Рисунок 5" descr="рис.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428750"/>
            <a:ext cx="242887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vetly5school.narod.ru/473_big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88" y="1928813"/>
            <a:ext cx="1214437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6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77 -0.01642 C -0.03645 0.06545 0.00487 0.14755 -0.08316 0.18062 C -0.17152 0.21369 -0.52517 0.1524 -0.60572 0.18247 C -0.68628 0.21253 -0.66562 0.33048 -0.56631 0.36054 C -0.46701 0.39061 -0.10277 0.36239 -0.00989 0.36263 " pathEditMode="relative" rAng="0" ptsTypes="aaa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" y="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14313" y="214313"/>
            <a:ext cx="8929687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Задача № 1.</a:t>
            </a:r>
          </a:p>
          <a:p>
            <a:pPr eaLnBrk="0" hangingPunct="0"/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Колобок катится навстречу Лисе. Сейчас между ними </a:t>
            </a:r>
          </a:p>
          <a:p>
            <a:pPr eaLnBrk="0" hangingPunct="0"/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900 метров. Скорость Колобка 70 м/мин, а скорость Лисы </a:t>
            </a:r>
          </a:p>
          <a:p>
            <a:pPr eaLnBrk="0" hangingPunct="0"/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80 м/мин. Какое расстояние будет между ними через 2 минуты. Через сколько минут они встретятся?</a:t>
            </a: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49" name="AutoShape 9"/>
          <p:cNvSpPr>
            <a:spLocks/>
          </p:cNvSpPr>
          <p:nvPr/>
        </p:nvSpPr>
        <p:spPr bwMode="auto">
          <a:xfrm rot="5314417" flipH="1">
            <a:off x="3890168" y="3434557"/>
            <a:ext cx="792163" cy="2266950"/>
          </a:xfrm>
          <a:prstGeom prst="rightBracket">
            <a:avLst>
              <a:gd name="adj" fmla="val 104506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Franklin Gothic Book"/>
            </a:endParaRPr>
          </a:p>
        </p:txBody>
      </p:sp>
      <p:sp>
        <p:nvSpPr>
          <p:cNvPr id="31747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/>
            </a:endParaRPr>
          </a:p>
        </p:txBody>
      </p:sp>
      <p:sp>
        <p:nvSpPr>
          <p:cNvPr id="31748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cxnSp>
        <p:nvCxnSpPr>
          <p:cNvPr id="10253" name="AutoShape 13"/>
          <p:cNvCxnSpPr>
            <a:cxnSpLocks noChangeShapeType="1"/>
            <a:endCxn id="10254" idx="1"/>
          </p:cNvCxnSpPr>
          <p:nvPr/>
        </p:nvCxnSpPr>
        <p:spPr bwMode="auto">
          <a:xfrm flipV="1">
            <a:off x="1071563" y="4929188"/>
            <a:ext cx="6715125" cy="8096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10254" name="AutoShape 14"/>
          <p:cNvSpPr>
            <a:spLocks/>
          </p:cNvSpPr>
          <p:nvPr/>
        </p:nvSpPr>
        <p:spPr bwMode="auto">
          <a:xfrm rot="16157208" flipH="1">
            <a:off x="4179094" y="1939132"/>
            <a:ext cx="579437" cy="6642100"/>
          </a:xfrm>
          <a:prstGeom prst="rightBracket">
            <a:avLst>
              <a:gd name="adj" fmla="val 290237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Franklin Gothic Book"/>
            </a:endParaRPr>
          </a:p>
        </p:txBody>
      </p:sp>
      <p:cxnSp>
        <p:nvCxnSpPr>
          <p:cNvPr id="10255" name="AutoShape 15"/>
          <p:cNvCxnSpPr>
            <a:cxnSpLocks noChangeShapeType="1"/>
            <a:stCxn id="10254" idx="0"/>
          </p:cNvCxnSpPr>
          <p:nvPr/>
        </p:nvCxnSpPr>
        <p:spPr bwMode="auto">
          <a:xfrm flipH="1" flipV="1">
            <a:off x="1143000" y="4002088"/>
            <a:ext cx="1588" cy="100965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256" name="AutoShape 16"/>
          <p:cNvCxnSpPr>
            <a:cxnSpLocks noChangeShapeType="1"/>
          </p:cNvCxnSpPr>
          <p:nvPr/>
        </p:nvCxnSpPr>
        <p:spPr bwMode="auto">
          <a:xfrm rot="5400000" flipH="1" flipV="1">
            <a:off x="7273132" y="4444206"/>
            <a:ext cx="1028700" cy="15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257" name="AutoShape 17"/>
          <p:cNvCxnSpPr>
            <a:cxnSpLocks noChangeShapeType="1"/>
          </p:cNvCxnSpPr>
          <p:nvPr/>
        </p:nvCxnSpPr>
        <p:spPr bwMode="auto">
          <a:xfrm>
            <a:off x="1143000" y="4000500"/>
            <a:ext cx="1500188" cy="1588"/>
          </a:xfrm>
          <a:prstGeom prst="straightConnector1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</p:spPr>
      </p:cxnSp>
      <p:cxnSp>
        <p:nvCxnSpPr>
          <p:cNvPr id="10258" name="AutoShape 18"/>
          <p:cNvCxnSpPr>
            <a:cxnSpLocks noChangeShapeType="1"/>
          </p:cNvCxnSpPr>
          <p:nvPr/>
        </p:nvCxnSpPr>
        <p:spPr bwMode="auto">
          <a:xfrm rot="10800000">
            <a:off x="6286500" y="4000500"/>
            <a:ext cx="1538288" cy="1588"/>
          </a:xfrm>
          <a:prstGeom prst="straightConnector1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</p:spPr>
      </p:cxn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143000" y="3500438"/>
            <a:ext cx="1676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/>
              </a:rPr>
              <a:t> </a:t>
            </a:r>
            <a:r>
              <a:rPr lang="ru-RU" sz="2400" b="1">
                <a:latin typeface="Franklin Gothic Book"/>
              </a:rPr>
              <a:t>70 м/мин </a:t>
            </a: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6286500" y="3429000"/>
            <a:ext cx="157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80 м/мин</a:t>
            </a:r>
            <a:endParaRPr lang="ru-RU" b="1"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0260" name="AutoShape 20"/>
          <p:cNvCxnSpPr>
            <a:cxnSpLocks noChangeShapeType="1"/>
          </p:cNvCxnSpPr>
          <p:nvPr/>
        </p:nvCxnSpPr>
        <p:spPr bwMode="auto">
          <a:xfrm rot="5400000" flipH="1" flipV="1">
            <a:off x="1965325" y="4964113"/>
            <a:ext cx="357187" cy="158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7" name="AutoShape 20"/>
          <p:cNvCxnSpPr>
            <a:cxnSpLocks noChangeShapeType="1"/>
          </p:cNvCxnSpPr>
          <p:nvPr/>
        </p:nvCxnSpPr>
        <p:spPr bwMode="auto">
          <a:xfrm rot="5400000" flipH="1" flipV="1">
            <a:off x="6394450" y="4964113"/>
            <a:ext cx="357187" cy="158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1571625" y="4357688"/>
            <a:ext cx="1192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/>
              </a:rPr>
              <a:t> </a:t>
            </a:r>
            <a:r>
              <a:rPr lang="ru-RU" sz="2400" b="1">
                <a:latin typeface="Franklin Gothic Book"/>
              </a:rPr>
              <a:t>2 мин </a:t>
            </a:r>
          </a:p>
        </p:txBody>
      </p:sp>
      <p:sp>
        <p:nvSpPr>
          <p:cNvPr id="39" name="Прямоугольник 38"/>
          <p:cNvSpPr>
            <a:spLocks noChangeArrowheads="1"/>
          </p:cNvSpPr>
          <p:nvPr/>
        </p:nvSpPr>
        <p:spPr bwMode="auto">
          <a:xfrm>
            <a:off x="6072188" y="4286250"/>
            <a:ext cx="1192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/>
              </a:rPr>
              <a:t> </a:t>
            </a:r>
            <a:r>
              <a:rPr lang="ru-RU" sz="2400" b="1">
                <a:latin typeface="Franklin Gothic Book"/>
              </a:rPr>
              <a:t>2 мин </a:t>
            </a:r>
            <a:endParaRPr lang="ru-RU" b="1">
              <a:latin typeface="Franklin Gothic Book"/>
            </a:endParaRPr>
          </a:p>
        </p:txBody>
      </p:sp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3643313" y="3143250"/>
            <a:ext cx="13620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Franklin Gothic Book"/>
              </a:rPr>
              <a:t>?</a:t>
            </a:r>
            <a:r>
              <a:rPr lang="ru-RU" sz="6000">
                <a:latin typeface="Franklin Gothic Book"/>
              </a:rPr>
              <a:t> </a:t>
            </a:r>
            <a:r>
              <a:rPr lang="ru-RU" sz="3200">
                <a:latin typeface="Franklin Gothic Book"/>
              </a:rPr>
              <a:t>м</a:t>
            </a:r>
            <a:r>
              <a:rPr lang="ru-RU" sz="6000">
                <a:latin typeface="Franklin Gothic Book"/>
              </a:rPr>
              <a:t> </a:t>
            </a:r>
          </a:p>
        </p:txBody>
      </p:sp>
      <p:cxnSp>
        <p:nvCxnSpPr>
          <p:cNvPr id="31762" name="AutoShape 35"/>
          <p:cNvCxnSpPr>
            <a:cxnSpLocks noChangeShapeType="1"/>
          </p:cNvCxnSpPr>
          <p:nvPr/>
        </p:nvCxnSpPr>
        <p:spPr bwMode="auto">
          <a:xfrm>
            <a:off x="3422650" y="2087563"/>
            <a:ext cx="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31763" name="Rectangle 45"/>
          <p:cNvSpPr>
            <a:spLocks noChangeArrowheads="1"/>
          </p:cNvSpPr>
          <p:nvPr/>
        </p:nvSpPr>
        <p:spPr bwMode="auto">
          <a:xfrm>
            <a:off x="642938" y="2571750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Franklin Gothic Book"/>
            </a:endParaRPr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 rot="10800000" flipV="1">
            <a:off x="3786188" y="5745163"/>
            <a:ext cx="18430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latin typeface="Franklin Gothic Book"/>
                <a:ea typeface="Calibri" pitchFamily="34" charset="0"/>
                <a:cs typeface="Times New Roman" pitchFamily="18" charset="0"/>
              </a:rPr>
              <a:t>900 м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animBg="1"/>
      <p:bldP spid="10254" grpId="0" animBg="1"/>
      <p:bldP spid="22" grpId="0"/>
      <p:bldP spid="10259" grpId="0"/>
      <p:bldP spid="38" grpId="0"/>
      <p:bldP spid="39" grpId="0"/>
      <p:bldP spid="40" grpId="0"/>
      <p:bldP spid="102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857250" y="285750"/>
            <a:ext cx="7499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Monotype Corsiva" pitchFamily="66" charset="0"/>
              </a:rPr>
              <a:t>Что объединяет эти слова?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214563" y="2714625"/>
            <a:ext cx="1990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Franklin Gothic Book"/>
              </a:rPr>
              <a:t>сестрица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286125" y="3571875"/>
            <a:ext cx="13477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Franklin Gothic Book"/>
              </a:rPr>
              <a:t>стриж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285875" y="1857375"/>
            <a:ext cx="1892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Franklin Gothic Book"/>
              </a:rPr>
              <a:t>Австрия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214813" y="4357688"/>
            <a:ext cx="1722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Franklin Gothic Book"/>
              </a:rPr>
              <a:t>устрица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143500" y="5143500"/>
            <a:ext cx="2025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Franklin Gothic Book"/>
              </a:rPr>
              <a:t>осетрина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143125" y="2428875"/>
            <a:ext cx="64293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071813" y="3286125"/>
            <a:ext cx="642937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643313" y="4143375"/>
            <a:ext cx="642937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14875" y="4929188"/>
            <a:ext cx="642938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000750" y="5715000"/>
            <a:ext cx="64293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00063" y="428625"/>
            <a:ext cx="814387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>
              <a:buFontTx/>
              <a:buAutoNum type="arabicParenR"/>
            </a:pPr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70 + 80 = 150 (м/мин) – </a:t>
            </a:r>
            <a:r>
              <a:rPr lang="en-US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 </a:t>
            </a:r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сближения Колобка и Лисы</a:t>
            </a:r>
            <a:endParaRPr lang="ru-RU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indent="-457200" eaLnBrk="0" hangingPunct="0">
              <a:buFontTx/>
              <a:buAutoNum type="arabicParenR" startAt="2"/>
            </a:pPr>
            <a:r>
              <a:rPr lang="en-US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900 – 150 </a:t>
            </a:r>
            <a:r>
              <a:rPr lang="en-US" sz="2800" b="1" baseline="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= 600 (м) – </a:t>
            </a:r>
            <a:r>
              <a:rPr lang="en-US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</a:t>
            </a:r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между ними через 2    минуты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0" hangingPunct="0"/>
            <a:r>
              <a:rPr lang="ru-RU" sz="2800" b="1">
                <a:latin typeface="Times New Roman" pitchFamily="18" charset="0"/>
              </a:rPr>
              <a:t>3)   900 : 150 = 6 (мин)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0" hangingPunct="0"/>
            <a:r>
              <a:rPr lang="ru-RU" sz="2800" b="1">
                <a:latin typeface="Times New Roman" pitchFamily="18" charset="0"/>
              </a:rPr>
              <a:t>   </a:t>
            </a:r>
          </a:p>
          <a:p>
            <a:pPr marL="457200" indent="-457200" eaLnBrk="0" hangingPunct="0"/>
            <a:r>
              <a:rPr lang="ru-RU" sz="2800" b="1">
                <a:latin typeface="Times New Roman" pitchFamily="18" charset="0"/>
              </a:rPr>
              <a:t> Ответ: 600 м – расстояние между ними через 2 минуты;  через 6 минут они встретятся.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-main-pic" descr="Картинка 118 из 93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35085"/>
          <a:stretch>
            <a:fillRect/>
          </a:stretch>
        </p:blipFill>
        <p:spPr bwMode="auto">
          <a:xfrm>
            <a:off x="928688" y="4143375"/>
            <a:ext cx="2357437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118 из 934">
            <a:hlinkClick r:id="rId2"/>
          </p:cNvPr>
          <p:cNvPicPr>
            <a:picLocks noChangeAspect="1" noChangeArrowheads="1"/>
          </p:cNvPicPr>
          <p:nvPr/>
        </p:nvPicPr>
        <p:blipFill>
          <a:blip r:embed="rId4"/>
          <a:srcRect l="64922" t="6601" b="31052"/>
          <a:stretch>
            <a:fillRect/>
          </a:stretch>
        </p:blipFill>
        <p:spPr bwMode="auto">
          <a:xfrm>
            <a:off x="6143625" y="4071938"/>
            <a:ext cx="2286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500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429000" y="214313"/>
            <a:ext cx="2555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Задача № 2.</a:t>
            </a:r>
            <a:endParaRPr lang="ru-RU" sz="4000">
              <a:latin typeface="Franklin Gothic Book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14313" y="1000125"/>
            <a:ext cx="87153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Два зайчишки-трусишки выскочили из куста, испугались друг друга и понеслись в разные стороны. Скорость первого зайчишки 580 м/мин, а скорость второго зайчишки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520 м/мин. На каком расстоянии друг от друга они будут через 1 час?</a:t>
            </a:r>
          </a:p>
        </p:txBody>
      </p:sp>
      <p:cxnSp>
        <p:nvCxnSpPr>
          <p:cNvPr id="8199" name="AutoShape 7"/>
          <p:cNvCxnSpPr>
            <a:cxnSpLocks noChangeShapeType="1"/>
          </p:cNvCxnSpPr>
          <p:nvPr/>
        </p:nvCxnSpPr>
        <p:spPr bwMode="auto">
          <a:xfrm flipV="1">
            <a:off x="1571625" y="4500563"/>
            <a:ext cx="6286500" cy="7143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8193" name="AutoShape 1"/>
          <p:cNvCxnSpPr>
            <a:cxnSpLocks noChangeShapeType="1"/>
          </p:cNvCxnSpPr>
          <p:nvPr/>
        </p:nvCxnSpPr>
        <p:spPr bwMode="auto">
          <a:xfrm flipV="1">
            <a:off x="4643438" y="3786188"/>
            <a:ext cx="0" cy="7429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3797" name="AutoShape 2"/>
          <p:cNvCxnSpPr>
            <a:cxnSpLocks noChangeShapeType="1"/>
          </p:cNvCxnSpPr>
          <p:nvPr/>
        </p:nvCxnSpPr>
        <p:spPr bwMode="auto">
          <a:xfrm>
            <a:off x="3422650" y="2087563"/>
            <a:ext cx="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8198" name="AutoShape 6"/>
          <p:cNvCxnSpPr>
            <a:cxnSpLocks noChangeShapeType="1"/>
          </p:cNvCxnSpPr>
          <p:nvPr/>
        </p:nvCxnSpPr>
        <p:spPr bwMode="auto">
          <a:xfrm flipV="1">
            <a:off x="4643438" y="3760788"/>
            <a:ext cx="1500187" cy="46037"/>
          </a:xfrm>
          <a:prstGeom prst="straightConnector1">
            <a:avLst/>
          </a:prstGeom>
          <a:noFill/>
          <a:ln w="38100">
            <a:solidFill>
              <a:srgbClr val="33994E"/>
            </a:solidFill>
            <a:round/>
            <a:headEnd/>
            <a:tailEnd type="triangle" w="med" len="med"/>
          </a:ln>
        </p:spPr>
      </p:cxnSp>
      <p:cxnSp>
        <p:nvCxnSpPr>
          <p:cNvPr id="8202" name="AutoShape 10"/>
          <p:cNvCxnSpPr>
            <a:cxnSpLocks noChangeShapeType="1"/>
          </p:cNvCxnSpPr>
          <p:nvPr/>
        </p:nvCxnSpPr>
        <p:spPr bwMode="auto">
          <a:xfrm flipH="1" flipV="1">
            <a:off x="2857500" y="3765550"/>
            <a:ext cx="1785938" cy="46038"/>
          </a:xfrm>
          <a:prstGeom prst="straightConnector1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</p:cxnSp>
      <p:sp>
        <p:nvSpPr>
          <p:cNvPr id="8203" name="AutoShape 11"/>
          <p:cNvSpPr>
            <a:spLocks/>
          </p:cNvSpPr>
          <p:nvPr/>
        </p:nvSpPr>
        <p:spPr bwMode="auto">
          <a:xfrm rot="16157208" flipH="1">
            <a:off x="4427537" y="1687513"/>
            <a:ext cx="581025" cy="6286500"/>
          </a:xfrm>
          <a:prstGeom prst="rightBracket">
            <a:avLst>
              <a:gd name="adj" fmla="val 290628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Franklin Gothic Book"/>
            </a:endParaRPr>
          </a:p>
        </p:txBody>
      </p:sp>
      <p:sp>
        <p:nvSpPr>
          <p:cNvPr id="33801" name="Rectangle 12"/>
          <p:cNvSpPr>
            <a:spLocks noChangeArrowheads="1"/>
          </p:cNvSpPr>
          <p:nvPr/>
        </p:nvSpPr>
        <p:spPr bwMode="auto">
          <a:xfrm>
            <a:off x="1785938" y="4143375"/>
            <a:ext cx="2000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Franklin Gothic Book"/>
            </a:endParaRP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4714875" y="3143250"/>
            <a:ext cx="242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520 м</a:t>
            </a:r>
            <a:r>
              <a:rPr lang="en-US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</a:t>
            </a:r>
            <a:endParaRPr lang="ru-RU" sz="2000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2357438" y="3143250"/>
            <a:ext cx="2357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580 м</a:t>
            </a:r>
            <a:r>
              <a:rPr lang="en-US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</a:t>
            </a:r>
            <a:endParaRPr lang="ru-RU" sz="2000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4143375" y="5214938"/>
            <a:ext cx="1285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endParaRPr lang="ru-RU" sz="2000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3805" name="Rectangle 12"/>
          <p:cNvSpPr>
            <a:spLocks noChangeArrowheads="1"/>
          </p:cNvSpPr>
          <p:nvPr/>
        </p:nvSpPr>
        <p:spPr bwMode="auto">
          <a:xfrm>
            <a:off x="0" y="0"/>
            <a:ext cx="2000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Franklin Gothic Book"/>
            </a:endParaRP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1857375" y="4071938"/>
            <a:ext cx="1947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через 1 час</a:t>
            </a:r>
            <a:endParaRPr lang="ru-RU" sz="2800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5643563" y="4000500"/>
            <a:ext cx="1947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через 1 час</a:t>
            </a:r>
            <a:endParaRPr lang="ru-RU" sz="2000" b="1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193" grpId="0" animBg="1"/>
      <p:bldP spid="8198" grpId="0" animBg="1"/>
      <p:bldP spid="8202" grpId="0" animBg="1"/>
      <p:bldP spid="8203" grpId="0" animBg="1"/>
      <p:bldP spid="8206" grpId="0"/>
      <p:bldP spid="8207" grpId="0"/>
      <p:bldP spid="8209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857250" y="357188"/>
            <a:ext cx="7643813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час = 60 мин</a:t>
            </a:r>
            <a:endParaRPr lang="ru-RU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 580 + 520 = 1 100 (м/мин) – </a:t>
            </a:r>
            <a:r>
              <a:rPr lang="en-US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 </a:t>
            </a:r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удаления</a:t>
            </a:r>
            <a:endParaRPr lang="ru-RU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1 100 </a:t>
            </a:r>
            <a:r>
              <a:rPr lang="ru-RU" sz="2800" b="1" baseline="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60 = 66 000 (м) </a:t>
            </a:r>
          </a:p>
          <a:p>
            <a:pPr eaLnBrk="0" hangingPunct="0"/>
            <a:endParaRPr lang="ru-RU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( 580 + 520) </a:t>
            </a:r>
            <a:r>
              <a:rPr lang="ru-RU" sz="2800" b="1" baseline="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60 = 66 000 (м)</a:t>
            </a:r>
            <a:endParaRPr lang="ru-RU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66 000 м = 66 км</a:t>
            </a:r>
          </a:p>
          <a:p>
            <a:pPr eaLnBrk="0" hangingPunct="0"/>
            <a:endParaRPr lang="ru-RU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Ответ: на расстоянии 66 км друг от друга   зайчишки будут через    1 час. </a:t>
            </a:r>
            <a:endParaRPr lang="ru-RU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Рисунок 2" descr="http://im0-tub.yandex.net/i?id=86914027&amp;tov=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4643438"/>
            <a:ext cx="2143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0-tub.yandex.net/i?id=86914027&amp;tov=0">
            <a:hlinkClick r:id="rId2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4714875"/>
            <a:ext cx="2214562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8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78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78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643313" y="0"/>
            <a:ext cx="2555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Задача № 3.</a:t>
            </a:r>
            <a:endParaRPr lang="ru-RU" sz="4000">
              <a:latin typeface="Franklin Gothic Book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28625" y="571500"/>
            <a:ext cx="83581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Старуха шапокляк забыла в автобусе авоську и заметила это, когда автобус отъехал от неё на расстояние 200 метров. Она срочно помчалась за автобусом со скоростью </a:t>
            </a:r>
          </a:p>
          <a:p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120 м/мин. Скорость автобуса 840 м/мин. Сможет ли Шапокляк догнать автобус? На каком расстоянии от автобуса она будет через 2 минуты бега?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4" name="AutoShape 7"/>
          <p:cNvCxnSpPr>
            <a:cxnSpLocks noChangeShapeType="1"/>
          </p:cNvCxnSpPr>
          <p:nvPr/>
        </p:nvCxnSpPr>
        <p:spPr bwMode="auto">
          <a:xfrm flipV="1">
            <a:off x="1428750" y="5072063"/>
            <a:ext cx="6286500" cy="7143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5" name="AutoShape 11"/>
          <p:cNvSpPr>
            <a:spLocks/>
          </p:cNvSpPr>
          <p:nvPr/>
        </p:nvSpPr>
        <p:spPr bwMode="auto">
          <a:xfrm rot="16157208" flipH="1">
            <a:off x="4284662" y="2259013"/>
            <a:ext cx="581025" cy="6286500"/>
          </a:xfrm>
          <a:prstGeom prst="rightBracket">
            <a:avLst>
              <a:gd name="adj" fmla="val 290628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Franklin Gothic Book"/>
            </a:endParaRPr>
          </a:p>
        </p:txBody>
      </p:sp>
      <p:sp>
        <p:nvSpPr>
          <p:cNvPr id="6" name="AutoShape 9"/>
          <p:cNvSpPr>
            <a:spLocks/>
          </p:cNvSpPr>
          <p:nvPr/>
        </p:nvSpPr>
        <p:spPr bwMode="auto">
          <a:xfrm rot="5314417">
            <a:off x="2452688" y="4094162"/>
            <a:ext cx="242888" cy="2284413"/>
          </a:xfrm>
          <a:prstGeom prst="rightBracket">
            <a:avLst>
              <a:gd name="adj" fmla="val 104415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Franklin Gothic Book"/>
            </a:endParaRPr>
          </a:p>
        </p:txBody>
      </p:sp>
      <p:sp>
        <p:nvSpPr>
          <p:cNvPr id="7" name="AutoShape 9"/>
          <p:cNvSpPr>
            <a:spLocks/>
          </p:cNvSpPr>
          <p:nvPr/>
        </p:nvSpPr>
        <p:spPr bwMode="auto">
          <a:xfrm rot="5314417" flipH="1">
            <a:off x="2441575" y="3876675"/>
            <a:ext cx="247650" cy="2266950"/>
          </a:xfrm>
          <a:prstGeom prst="rightBracket">
            <a:avLst>
              <a:gd name="adj" fmla="val 10493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Franklin Gothic Book"/>
            </a:endParaRPr>
          </a:p>
        </p:txBody>
      </p:sp>
      <p:cxnSp>
        <p:nvCxnSpPr>
          <p:cNvPr id="8" name="AutoShape 1"/>
          <p:cNvCxnSpPr>
            <a:cxnSpLocks noChangeShapeType="1"/>
          </p:cNvCxnSpPr>
          <p:nvPr/>
        </p:nvCxnSpPr>
        <p:spPr bwMode="auto">
          <a:xfrm flipH="1" flipV="1">
            <a:off x="3668713" y="4000500"/>
            <a:ext cx="46037" cy="11715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9" name="AutoShape 1"/>
          <p:cNvCxnSpPr>
            <a:cxnSpLocks noChangeShapeType="1"/>
          </p:cNvCxnSpPr>
          <p:nvPr/>
        </p:nvCxnSpPr>
        <p:spPr bwMode="auto">
          <a:xfrm flipH="1" flipV="1">
            <a:off x="1428750" y="4000500"/>
            <a:ext cx="46038" cy="11715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" name="AutoShape 17"/>
          <p:cNvCxnSpPr>
            <a:cxnSpLocks noChangeShapeType="1"/>
          </p:cNvCxnSpPr>
          <p:nvPr/>
        </p:nvCxnSpPr>
        <p:spPr bwMode="auto">
          <a:xfrm>
            <a:off x="1428750" y="4000500"/>
            <a:ext cx="1143000" cy="1588"/>
          </a:xfrm>
          <a:prstGeom prst="straightConnector1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</p:cxnSp>
      <p:cxnSp>
        <p:nvCxnSpPr>
          <p:cNvPr id="11" name="AutoShape 17"/>
          <p:cNvCxnSpPr>
            <a:cxnSpLocks noChangeShapeType="1"/>
          </p:cNvCxnSpPr>
          <p:nvPr/>
        </p:nvCxnSpPr>
        <p:spPr bwMode="auto">
          <a:xfrm>
            <a:off x="3643313" y="4000500"/>
            <a:ext cx="1857375" cy="1588"/>
          </a:xfrm>
          <a:prstGeom prst="straightConnector1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</p:cxn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00125" y="3429000"/>
            <a:ext cx="178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120 м</a:t>
            </a:r>
            <a:r>
              <a:rPr lang="en-US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</a:t>
            </a:r>
            <a:endParaRPr lang="ru-RU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643313" y="3429000"/>
            <a:ext cx="178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840 м</a:t>
            </a:r>
            <a:r>
              <a:rPr lang="en-US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</a:t>
            </a:r>
            <a:endParaRPr lang="ru-RU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928938" y="5786438"/>
            <a:ext cx="4143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ru-RU" sz="40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?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ru-RU" sz="4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через 2 минуты</a:t>
            </a:r>
            <a:endParaRPr lang="ru-RU" b="1"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7" name="AutoShape 20"/>
          <p:cNvCxnSpPr>
            <a:cxnSpLocks noChangeShapeType="1"/>
          </p:cNvCxnSpPr>
          <p:nvPr/>
        </p:nvCxnSpPr>
        <p:spPr bwMode="auto">
          <a:xfrm rot="5400000" flipH="1" flipV="1">
            <a:off x="5608638" y="5035550"/>
            <a:ext cx="357188" cy="1587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928813" y="4429125"/>
            <a:ext cx="1214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 м</a:t>
            </a:r>
            <a:endParaRPr lang="ru-RU" b="1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6145" grpId="0"/>
      <p:bldP spid="6146" grpId="0"/>
      <p:bldP spid="6147" grpId="0"/>
      <p:bldP spid="61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00063" y="428625"/>
            <a:ext cx="821531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200 + (840 – 120) </a:t>
            </a:r>
            <a:r>
              <a:rPr lang="ru-RU" sz="2800" b="1" baseline="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= 1 640 (м)</a:t>
            </a:r>
          </a:p>
          <a:p>
            <a:endParaRPr lang="ru-RU" sz="28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Ответ: Шапокляк не успеет догнать автобус; через 2 минуты она будет на расстоянии 1 640 м </a:t>
            </a:r>
          </a:p>
          <a:p>
            <a:pPr eaLnBrk="0" hangingPunct="0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автобуса.</a:t>
            </a:r>
          </a:p>
          <a:p>
            <a:pPr eaLnBrk="0" hangingPunct="0"/>
            <a:endParaRPr lang="ru-RU" sz="28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i-main-pic" descr="Картинка 1 из 42176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500438"/>
            <a:ext cx="35147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11 из 205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17241" t="2805" r="14655"/>
          <a:stretch>
            <a:fillRect/>
          </a:stretch>
        </p:blipFill>
        <p:spPr bwMode="auto">
          <a:xfrm>
            <a:off x="5715000" y="3643313"/>
            <a:ext cx="278606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00" name="Text Box 4"/>
          <p:cNvSpPr txBox="1">
            <a:spLocks noChangeArrowheads="1"/>
          </p:cNvSpPr>
          <p:nvPr/>
        </p:nvSpPr>
        <p:spPr bwMode="auto">
          <a:xfrm>
            <a:off x="3429000" y="214313"/>
            <a:ext cx="54292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FF0000"/>
                </a:solidFill>
                <a:latin typeface="Monotype Corsiva" pitchFamily="66" charset="0"/>
              </a:rPr>
              <a:t>Блиц – турнир.</a:t>
            </a:r>
          </a:p>
        </p:txBody>
      </p:sp>
      <p:sp>
        <p:nvSpPr>
          <p:cNvPr id="37890" name="Text Box 5"/>
          <p:cNvSpPr txBox="1">
            <a:spLocks noChangeArrowheads="1"/>
          </p:cNvSpPr>
          <p:nvPr/>
        </p:nvSpPr>
        <p:spPr bwMode="auto">
          <a:xfrm>
            <a:off x="303213" y="2363788"/>
            <a:ext cx="8445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/>
            </a:endParaRPr>
          </a:p>
        </p:txBody>
      </p:sp>
      <p:pic>
        <p:nvPicPr>
          <p:cNvPr id="336903" name="Picture 7" descr="BD09173_"/>
          <p:cNvPicPr>
            <a:picLocks noChangeAspect="1" noChangeArrowheads="1"/>
          </p:cNvPicPr>
          <p:nvPr/>
        </p:nvPicPr>
        <p:blipFill>
          <a:blip r:embed="rId2"/>
          <a:srcRect l="15096"/>
          <a:stretch>
            <a:fillRect/>
          </a:stretch>
        </p:blipFill>
        <p:spPr bwMode="auto">
          <a:xfrm>
            <a:off x="6143625" y="1428750"/>
            <a:ext cx="27146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85750" y="571500"/>
            <a:ext cx="6143625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latin typeface="Franklin Gothic Book"/>
              </a:rPr>
              <a:t>8 </a:t>
            </a:r>
            <a:r>
              <a:rPr lang="ru-RU" sz="4800" b="1" baseline="30000">
                <a:latin typeface="Franklin Gothic Book"/>
              </a:rPr>
              <a:t>. </a:t>
            </a:r>
            <a:r>
              <a:rPr lang="ru-RU" sz="4800" b="1">
                <a:latin typeface="Franklin Gothic Book"/>
              </a:rPr>
              <a:t>5</a:t>
            </a:r>
          </a:p>
          <a:p>
            <a:r>
              <a:rPr lang="ru-RU" sz="4800" b="1">
                <a:latin typeface="Franklin Gothic Book"/>
              </a:rPr>
              <a:t>420 : 6</a:t>
            </a:r>
          </a:p>
          <a:p>
            <a:r>
              <a:rPr lang="ru-RU" sz="4800" b="1">
                <a:latin typeface="Franklin Gothic Book"/>
              </a:rPr>
              <a:t>15 </a:t>
            </a:r>
            <a:r>
              <a:rPr lang="ru-RU" sz="4800" b="1" baseline="30000">
                <a:latin typeface="Franklin Gothic Book"/>
              </a:rPr>
              <a:t>. </a:t>
            </a:r>
            <a:r>
              <a:rPr lang="ru-RU" sz="4800" b="1">
                <a:latin typeface="Franklin Gothic Book"/>
              </a:rPr>
              <a:t>2 + 14 </a:t>
            </a:r>
            <a:r>
              <a:rPr lang="ru-RU" sz="4800" b="1" baseline="30000">
                <a:latin typeface="Franklin Gothic Book"/>
              </a:rPr>
              <a:t>.</a:t>
            </a:r>
            <a:r>
              <a:rPr lang="ru-RU" sz="4800" b="1">
                <a:latin typeface="Franklin Gothic Book"/>
              </a:rPr>
              <a:t> 3</a:t>
            </a:r>
          </a:p>
          <a:p>
            <a:r>
              <a:rPr lang="ru-RU" sz="4800" b="1">
                <a:latin typeface="Franklin Gothic Book"/>
              </a:rPr>
              <a:t>100 : ( 80 – 60 )</a:t>
            </a:r>
          </a:p>
          <a:p>
            <a:r>
              <a:rPr lang="ru-RU" sz="4800" b="1">
                <a:solidFill>
                  <a:srgbClr val="340DC3"/>
                </a:solidFill>
                <a:latin typeface="Franklin Gothic Book"/>
              </a:rPr>
              <a:t>120 : 2</a:t>
            </a:r>
          </a:p>
          <a:p>
            <a:r>
              <a:rPr lang="ru-RU" sz="4800" b="1">
                <a:solidFill>
                  <a:srgbClr val="340DC3"/>
                </a:solidFill>
                <a:latin typeface="Franklin Gothic Book"/>
              </a:rPr>
              <a:t>80 </a:t>
            </a:r>
            <a:r>
              <a:rPr lang="ru-RU" sz="4800" b="1" baseline="30000">
                <a:solidFill>
                  <a:srgbClr val="340DC3"/>
                </a:solidFill>
                <a:latin typeface="Franklin Gothic Book"/>
              </a:rPr>
              <a:t>. </a:t>
            </a:r>
            <a:r>
              <a:rPr lang="ru-RU" sz="4800" b="1">
                <a:solidFill>
                  <a:srgbClr val="340DC3"/>
                </a:solidFill>
                <a:latin typeface="Franklin Gothic Book"/>
              </a:rPr>
              <a:t>8</a:t>
            </a:r>
          </a:p>
          <a:p>
            <a:r>
              <a:rPr lang="ru-RU" sz="4800" b="1">
                <a:solidFill>
                  <a:srgbClr val="340DC3"/>
                </a:solidFill>
                <a:latin typeface="Franklin Gothic Book"/>
              </a:rPr>
              <a:t>( 9 + 7 ) </a:t>
            </a:r>
            <a:r>
              <a:rPr lang="ru-RU" sz="4800" b="1" baseline="30000">
                <a:solidFill>
                  <a:srgbClr val="340DC3"/>
                </a:solidFill>
                <a:latin typeface="Franklin Gothic Book"/>
              </a:rPr>
              <a:t>. </a:t>
            </a:r>
            <a:r>
              <a:rPr lang="ru-RU" sz="4800" b="1">
                <a:solidFill>
                  <a:srgbClr val="340DC3"/>
                </a:solidFill>
                <a:latin typeface="Franklin Gothic Book"/>
              </a:rPr>
              <a:t>2</a:t>
            </a:r>
          </a:p>
          <a:p>
            <a:r>
              <a:rPr lang="ru-RU" sz="4800" b="1">
                <a:solidFill>
                  <a:srgbClr val="340DC3"/>
                </a:solidFill>
                <a:latin typeface="Franklin Gothic Book"/>
              </a:rPr>
              <a:t>65 + ( 110 + 80 ) </a:t>
            </a:r>
            <a:r>
              <a:rPr lang="ru-RU" sz="4800" b="1" baseline="30000">
                <a:solidFill>
                  <a:srgbClr val="340DC3"/>
                </a:solidFill>
                <a:latin typeface="Franklin Gothic Book"/>
              </a:rPr>
              <a:t>.</a:t>
            </a:r>
            <a:r>
              <a:rPr lang="ru-RU" sz="4800" b="1">
                <a:solidFill>
                  <a:srgbClr val="340DC3"/>
                </a:solidFill>
                <a:latin typeface="Franklin Gothic Book"/>
              </a:rPr>
              <a:t> 3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00813" y="2571750"/>
            <a:ext cx="112077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6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Microsoft Himalaya" pitchFamily="2" charset="0"/>
              <a:cs typeface="Microsoft Himalaya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0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1397000"/>
          <a:ext cx="4876800" cy="406400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</a:tblGrid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640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400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310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635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225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56"/>
          <p:cNvSpPr>
            <a:spLocks noChangeArrowheads="1"/>
          </p:cNvSpPr>
          <p:nvPr/>
        </p:nvSpPr>
        <p:spPr bwMode="auto">
          <a:xfrm>
            <a:off x="2714625" y="1357313"/>
            <a:ext cx="1223963" cy="863600"/>
          </a:xfrm>
          <a:prstGeom prst="rect">
            <a:avLst/>
          </a:prstGeom>
          <a:solidFill>
            <a:srgbClr val="FF33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/>
            </a:endParaRPr>
          </a:p>
        </p:txBody>
      </p:sp>
      <p:sp>
        <p:nvSpPr>
          <p:cNvPr id="4" name="Rectangle 56"/>
          <p:cNvSpPr>
            <a:spLocks noChangeArrowheads="1"/>
          </p:cNvSpPr>
          <p:nvPr/>
        </p:nvSpPr>
        <p:spPr bwMode="auto">
          <a:xfrm>
            <a:off x="2714625" y="2214563"/>
            <a:ext cx="1223963" cy="863600"/>
          </a:xfrm>
          <a:prstGeom prst="rect">
            <a:avLst/>
          </a:prstGeom>
          <a:solidFill>
            <a:srgbClr val="FF33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/>
            </a:endParaRPr>
          </a:p>
        </p:txBody>
      </p:sp>
      <p:sp>
        <p:nvSpPr>
          <p:cNvPr id="5" name="Rectangle 56"/>
          <p:cNvSpPr>
            <a:spLocks noChangeArrowheads="1"/>
          </p:cNvSpPr>
          <p:nvPr/>
        </p:nvSpPr>
        <p:spPr bwMode="auto">
          <a:xfrm>
            <a:off x="3929063" y="3000375"/>
            <a:ext cx="1223962" cy="863600"/>
          </a:xfrm>
          <a:prstGeom prst="rect">
            <a:avLst/>
          </a:prstGeom>
          <a:solidFill>
            <a:srgbClr val="FF33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/>
            </a:endParaRPr>
          </a:p>
        </p:txBody>
      </p:sp>
      <p:sp>
        <p:nvSpPr>
          <p:cNvPr id="6" name="Rectangle 56"/>
          <p:cNvSpPr>
            <a:spLocks noChangeArrowheads="1"/>
          </p:cNvSpPr>
          <p:nvPr/>
        </p:nvSpPr>
        <p:spPr bwMode="auto">
          <a:xfrm>
            <a:off x="2714625" y="3071813"/>
            <a:ext cx="1223963" cy="863600"/>
          </a:xfrm>
          <a:prstGeom prst="rect">
            <a:avLst/>
          </a:prstGeom>
          <a:solidFill>
            <a:srgbClr val="FF33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/>
            </a:endParaRPr>
          </a:p>
        </p:txBody>
      </p:sp>
      <p:sp>
        <p:nvSpPr>
          <p:cNvPr id="7" name="Rectangle 56"/>
          <p:cNvSpPr>
            <a:spLocks noChangeArrowheads="1"/>
          </p:cNvSpPr>
          <p:nvPr/>
        </p:nvSpPr>
        <p:spPr bwMode="auto">
          <a:xfrm>
            <a:off x="2714625" y="4643438"/>
            <a:ext cx="1223963" cy="863600"/>
          </a:xfrm>
          <a:prstGeom prst="rect">
            <a:avLst/>
          </a:prstGeom>
          <a:solidFill>
            <a:srgbClr val="FF33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/>
            </a:endParaRPr>
          </a:p>
        </p:txBody>
      </p:sp>
      <p:sp>
        <p:nvSpPr>
          <p:cNvPr id="8" name="Rectangle 56"/>
          <p:cNvSpPr>
            <a:spLocks noChangeArrowheads="1"/>
          </p:cNvSpPr>
          <p:nvPr/>
        </p:nvSpPr>
        <p:spPr bwMode="auto">
          <a:xfrm>
            <a:off x="3929063" y="1357313"/>
            <a:ext cx="1223962" cy="863600"/>
          </a:xfrm>
          <a:prstGeom prst="rect">
            <a:avLst/>
          </a:prstGeom>
          <a:solidFill>
            <a:srgbClr val="FF33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/>
            </a:endParaRPr>
          </a:p>
        </p:txBody>
      </p:sp>
      <p:sp>
        <p:nvSpPr>
          <p:cNvPr id="9" name="Rectangle 56"/>
          <p:cNvSpPr>
            <a:spLocks noChangeArrowheads="1"/>
          </p:cNvSpPr>
          <p:nvPr/>
        </p:nvSpPr>
        <p:spPr bwMode="auto">
          <a:xfrm>
            <a:off x="3929063" y="4643438"/>
            <a:ext cx="1223962" cy="863600"/>
          </a:xfrm>
          <a:prstGeom prst="rect">
            <a:avLst/>
          </a:prstGeom>
          <a:solidFill>
            <a:srgbClr val="FF33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/>
            </a:endParaRPr>
          </a:p>
        </p:txBody>
      </p:sp>
      <p:sp>
        <p:nvSpPr>
          <p:cNvPr id="10" name="Rectangle 56"/>
          <p:cNvSpPr>
            <a:spLocks noChangeArrowheads="1"/>
          </p:cNvSpPr>
          <p:nvPr/>
        </p:nvSpPr>
        <p:spPr bwMode="auto">
          <a:xfrm>
            <a:off x="3929063" y="3857625"/>
            <a:ext cx="1223962" cy="863600"/>
          </a:xfrm>
          <a:prstGeom prst="rect">
            <a:avLst/>
          </a:prstGeom>
          <a:solidFill>
            <a:srgbClr val="FF33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Прямоугольник 1"/>
          <p:cNvSpPr>
            <a:spLocks noChangeArrowheads="1"/>
          </p:cNvSpPr>
          <p:nvPr/>
        </p:nvSpPr>
        <p:spPr bwMode="auto">
          <a:xfrm>
            <a:off x="1000125" y="1143000"/>
            <a:ext cx="76438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b="1">
                <a:solidFill>
                  <a:srgbClr val="FF0000"/>
                </a:solidFill>
                <a:latin typeface="Monotype Corsiva" pitchFamily="66" charset="0"/>
              </a:rPr>
              <a:t>Молодцы!</a:t>
            </a:r>
          </a:p>
          <a:p>
            <a:pPr algn="ctr"/>
            <a:r>
              <a:rPr lang="ru-RU" sz="7200" b="1">
                <a:solidFill>
                  <a:srgbClr val="FF0000"/>
                </a:solidFill>
                <a:latin typeface="Monotype Corsiva" pitchFamily="66" charset="0"/>
              </a:rPr>
              <a:t>Желаю  вам дальнейших  успехов!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357313" y="285750"/>
            <a:ext cx="57435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FF0000"/>
                </a:solidFill>
                <a:latin typeface="Monotype Corsiva" pitchFamily="66" charset="0"/>
              </a:rPr>
              <a:t>Крылатые слова: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14313" y="1643063"/>
            <a:ext cx="87868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«Не узнавай друга в </a:t>
            </a:r>
            <a:r>
              <a:rPr lang="ru-RU" sz="40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три</a:t>
            </a:r>
            <a:r>
              <a:rPr lang="ru-RU" sz="4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дня, </a:t>
            </a:r>
          </a:p>
          <a:p>
            <a:r>
              <a:rPr lang="ru-RU" sz="4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узнавай в </a:t>
            </a:r>
            <a:r>
              <a:rPr lang="ru-RU" sz="40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три</a:t>
            </a:r>
            <a:r>
              <a:rPr lang="ru-RU" sz="4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года»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143000" y="3286125"/>
            <a:ext cx="5064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«Слёзы в </a:t>
            </a:r>
            <a:r>
              <a:rPr lang="ru-RU" sz="40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три</a:t>
            </a:r>
            <a:r>
              <a:rPr lang="ru-RU" sz="4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ручья»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71500" y="4357688"/>
            <a:ext cx="6858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«Заблудиться в </a:t>
            </a:r>
            <a:r>
              <a:rPr lang="ru-RU" sz="40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трёх</a:t>
            </a:r>
            <a:r>
              <a:rPr lang="ru-RU" sz="4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соснах»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71500" y="2000250"/>
            <a:ext cx="485775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</a:p>
          <a:p>
            <a:r>
              <a:rPr lang="ru-RU" sz="8000">
                <a:latin typeface="Arial Black" pitchFamily="34" charset="0"/>
                <a:ea typeface="Calibri" pitchFamily="34" charset="0"/>
                <a:cs typeface="Times New Roman" pitchFamily="18" charset="0"/>
              </a:rPr>
              <a:t> С</a:t>
            </a:r>
            <a:r>
              <a:rPr lang="ru-RU" sz="1100">
                <a:latin typeface="Cambria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</a:t>
            </a:r>
            <a:r>
              <a:rPr lang="ru-RU" sz="8000" b="1">
                <a:latin typeface="Arial Black" pitchFamily="34" charset="0"/>
                <a:ea typeface="Calibri" pitchFamily="34" charset="0"/>
                <a:cs typeface="Times New Roman" pitchFamily="18" charset="0"/>
              </a:rPr>
              <a:t>,,,</a:t>
            </a:r>
            <a:r>
              <a:rPr lang="ru-RU" sz="9600" b="1">
                <a:latin typeface="Arial Black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lang="ru-RU" sz="96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i-main-pic" descr="Картинка 84 из 9211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8329" t="5338" r="14072" b="4774"/>
          <a:stretch>
            <a:fillRect/>
          </a:stretch>
        </p:blipFill>
        <p:spPr bwMode="auto">
          <a:xfrm>
            <a:off x="1785938" y="2357438"/>
            <a:ext cx="15398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214688" y="2286000"/>
            <a:ext cx="507206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/>
              </a:rPr>
              <a:t>                             </a:t>
            </a:r>
            <a:r>
              <a:rPr lang="ru-RU" sz="2800">
                <a:latin typeface="Arial Black" pitchFamily="34" charset="0"/>
              </a:rPr>
              <a:t>4     2     3     1</a:t>
            </a:r>
            <a:endParaRPr lang="ru-RU">
              <a:latin typeface="Arial Black" pitchFamily="34" charset="0"/>
            </a:endParaRPr>
          </a:p>
          <a:p>
            <a:r>
              <a:rPr lang="ru-RU" sz="4000">
                <a:latin typeface="Arial Black" pitchFamily="34" charset="0"/>
                <a:cs typeface="Arial" charset="0"/>
              </a:rPr>
              <a:t>          </a:t>
            </a:r>
            <a:r>
              <a:rPr lang="ru-RU" sz="6000">
                <a:latin typeface="Arial Black" pitchFamily="34" charset="0"/>
                <a:cs typeface="Arial" charset="0"/>
              </a:rPr>
              <a:t>Ь С Т О</a:t>
            </a: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28625" y="4429125"/>
            <a:ext cx="87153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9600" b="1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Скорость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2" name="Text Box 4"/>
          <p:cNvSpPr txBox="1">
            <a:spLocks noChangeArrowheads="1"/>
          </p:cNvSpPr>
          <p:nvPr/>
        </p:nvSpPr>
        <p:spPr bwMode="auto">
          <a:xfrm>
            <a:off x="2143125" y="357188"/>
            <a:ext cx="4843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7030A0"/>
                </a:solidFill>
                <a:latin typeface="Franklin Gothic Book"/>
              </a:rPr>
              <a:t>    Тема  урока:</a:t>
            </a:r>
          </a:p>
        </p:txBody>
      </p:sp>
      <p:sp>
        <p:nvSpPr>
          <p:cNvPr id="350213" name="Text Box 5"/>
          <p:cNvSpPr txBox="1">
            <a:spLocks noChangeArrowheads="1"/>
          </p:cNvSpPr>
          <p:nvPr/>
        </p:nvSpPr>
        <p:spPr bwMode="auto">
          <a:xfrm>
            <a:off x="142875" y="1000125"/>
            <a:ext cx="871378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solidFill>
                  <a:schemeClr val="hlink"/>
                </a:solidFill>
                <a:latin typeface="Monotype Corsiva" pitchFamily="66" charset="0"/>
              </a:rPr>
              <a:t>«Решение задач </a:t>
            </a:r>
          </a:p>
          <a:p>
            <a:pPr algn="ctr">
              <a:spcBef>
                <a:spcPct val="50000"/>
              </a:spcBef>
            </a:pPr>
            <a:r>
              <a:rPr lang="ru-RU" sz="6000" b="1">
                <a:solidFill>
                  <a:schemeClr val="hlink"/>
                </a:solidFill>
                <a:latin typeface="Monotype Corsiva" pitchFamily="66" charset="0"/>
              </a:rPr>
              <a:t>на одновременное движение </a:t>
            </a:r>
          </a:p>
          <a:p>
            <a:pPr algn="ctr">
              <a:spcBef>
                <a:spcPct val="50000"/>
              </a:spcBef>
            </a:pPr>
            <a:r>
              <a:rPr lang="ru-RU" sz="6000" b="1">
                <a:solidFill>
                  <a:schemeClr val="hlink"/>
                </a:solidFill>
                <a:latin typeface="Monotype Corsiva" pitchFamily="66" charset="0"/>
              </a:rPr>
              <a:t>всех  видов».</a:t>
            </a:r>
            <a:endParaRPr lang="ru-RU" sz="5400" b="1">
              <a:solidFill>
                <a:schemeClr val="hlink"/>
              </a:solidFill>
              <a:latin typeface="Monotype Corsiva" pitchFamily="66" charset="0"/>
            </a:endParaRPr>
          </a:p>
          <a:p>
            <a:pPr>
              <a:spcBef>
                <a:spcPct val="50000"/>
              </a:spcBef>
            </a:pPr>
            <a:endParaRPr lang="ru-RU" sz="4000">
              <a:solidFill>
                <a:schemeClr val="hlink"/>
              </a:solidFill>
              <a:latin typeface="Franklin Gothic Book"/>
            </a:endParaRPr>
          </a:p>
        </p:txBody>
      </p:sp>
      <p:pic>
        <p:nvPicPr>
          <p:cNvPr id="350214" name="Picture 6" descr="Моряк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63" y="4046538"/>
            <a:ext cx="2214562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215" name="Picture 7" descr="Рулевой"/>
          <p:cNvPicPr>
            <a:picLocks noChangeAspect="1" noChangeArrowheads="1"/>
          </p:cNvPicPr>
          <p:nvPr/>
        </p:nvPicPr>
        <p:blipFill>
          <a:blip r:embed="rId3"/>
          <a:srcRect r="25085" b="36449"/>
          <a:stretch>
            <a:fillRect/>
          </a:stretch>
        </p:blipFill>
        <p:spPr bwMode="auto">
          <a:xfrm>
            <a:off x="142875" y="4214813"/>
            <a:ext cx="24034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0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0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0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0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0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0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0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50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50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50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50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28625" y="285750"/>
            <a:ext cx="828675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FF0000"/>
                </a:solidFill>
                <a:latin typeface="Monotype Corsiva" pitchFamily="66" charset="0"/>
              </a:rPr>
              <a:t>Выбери  правильное утверждение:</a:t>
            </a:r>
          </a:p>
          <a:p>
            <a:pPr algn="ctr"/>
            <a:endParaRPr lang="ru-RU" sz="5400" b="1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3200">
                <a:latin typeface="Franklin Gothic Book"/>
              </a:rPr>
              <a:t>а) Скорость – это расстояние между двумя точками.</a:t>
            </a:r>
          </a:p>
          <a:p>
            <a:endParaRPr lang="ru-RU" sz="3200">
              <a:latin typeface="Franklin Gothic Book"/>
            </a:endParaRPr>
          </a:p>
          <a:p>
            <a:r>
              <a:rPr lang="ru-RU" sz="3200">
                <a:latin typeface="Franklin Gothic Book"/>
              </a:rPr>
              <a:t>б) Скорость – это расстояние, пройденное телом за единицу времени.</a:t>
            </a:r>
          </a:p>
          <a:p>
            <a:endParaRPr lang="ru-RU" sz="3200">
              <a:latin typeface="Franklin Gothic Book"/>
            </a:endParaRPr>
          </a:p>
          <a:p>
            <a:r>
              <a:rPr lang="ru-RU" sz="3200">
                <a:latin typeface="Franklin Gothic Book"/>
              </a:rPr>
              <a:t>в) Скорость – это быстрая езда.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6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6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8"/>
          <p:cNvSpPr>
            <a:spLocks noChangeArrowheads="1"/>
          </p:cNvSpPr>
          <p:nvPr/>
        </p:nvSpPr>
        <p:spPr bwMode="auto">
          <a:xfrm flipV="1">
            <a:off x="1571625" y="714375"/>
            <a:ext cx="6324600" cy="5791200"/>
          </a:xfrm>
          <a:prstGeom prst="triangle">
            <a:avLst>
              <a:gd name="adj" fmla="val 50000"/>
            </a:avLst>
          </a:prstGeom>
          <a:solidFill>
            <a:srgbClr val="28F6B6"/>
          </a:solidFill>
          <a:ln w="539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/>
            </a:endParaRPr>
          </a:p>
        </p:txBody>
      </p:sp>
      <p:sp>
        <p:nvSpPr>
          <p:cNvPr id="19458" name="Line 23"/>
          <p:cNvSpPr>
            <a:spLocks noChangeShapeType="1"/>
          </p:cNvSpPr>
          <p:nvPr/>
        </p:nvSpPr>
        <p:spPr bwMode="auto">
          <a:xfrm>
            <a:off x="4602163" y="714375"/>
            <a:ext cx="46037" cy="250031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59" name="Line 24"/>
          <p:cNvSpPr>
            <a:spLocks noChangeShapeType="1"/>
          </p:cNvSpPr>
          <p:nvPr/>
        </p:nvSpPr>
        <p:spPr bwMode="auto">
          <a:xfrm flipV="1">
            <a:off x="2928938" y="3235325"/>
            <a:ext cx="3571875" cy="50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AutoShape 2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57500" y="1000125"/>
            <a:ext cx="1447800" cy="1981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V</a:t>
            </a:r>
            <a:endParaRPr lang="ru-RU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AutoShape 2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00625" y="1000125"/>
            <a:ext cx="1447800" cy="1981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</a:t>
            </a:r>
            <a:endParaRPr lang="ru-RU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AutoShape 2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71938" y="3571875"/>
            <a:ext cx="1295400" cy="1676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</a:t>
            </a:r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715125" y="1071563"/>
            <a:ext cx="1285875" cy="9239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>
                <a:latin typeface="Times New Roman" pitchFamily="18" charset="0"/>
                <a:cs typeface="Times New Roman" pitchFamily="18" charset="0"/>
              </a:rPr>
              <a:t>V·t</a:t>
            </a:r>
            <a:endParaRPr lang="ru-RU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786563" y="2928938"/>
            <a:ext cx="1285875" cy="923925"/>
          </a:xfrm>
          <a:prstGeom prst="rect">
            <a:avLst/>
          </a:prstGeom>
          <a:solidFill>
            <a:srgbClr val="00B0F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5400" b="1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5400" b="1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858000" y="4714875"/>
            <a:ext cx="1300163" cy="923925"/>
          </a:xfrm>
          <a:prstGeom prst="rect">
            <a:avLst/>
          </a:pr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5400" b="1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5400" b="1">
                <a:latin typeface="Times New Roman" pitchFamily="18" charset="0"/>
                <a:cs typeface="Times New Roman" pitchFamily="18" charset="0"/>
              </a:rPr>
              <a:t>V</a:t>
            </a:r>
            <a:endParaRPr lang="ru-RU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071563" y="2714625"/>
            <a:ext cx="1538287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800" b="1">
                <a:solidFill>
                  <a:srgbClr val="660033"/>
                </a:solidFill>
                <a:latin typeface="Courier New" pitchFamily="49" charset="0"/>
              </a:rPr>
              <a:t>t</a:t>
            </a:r>
            <a:r>
              <a:rPr lang="ru-RU" sz="8800" b="1">
                <a:solidFill>
                  <a:srgbClr val="660033"/>
                </a:solidFill>
                <a:latin typeface="Courier New" pitchFamily="49" charset="0"/>
              </a:rPr>
              <a:t>=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071563" y="4643438"/>
            <a:ext cx="16621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660033"/>
                </a:solidFill>
                <a:latin typeface="Courier New" pitchFamily="49" charset="0"/>
              </a:rPr>
              <a:t>S</a:t>
            </a:r>
            <a:r>
              <a:rPr lang="ru-RU" sz="9600" b="1">
                <a:solidFill>
                  <a:srgbClr val="660033"/>
                </a:solidFill>
                <a:latin typeface="Courier New" pitchFamily="49" charset="0"/>
              </a:rPr>
              <a:t>=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143000" y="714375"/>
            <a:ext cx="16621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660033"/>
                </a:solidFill>
                <a:latin typeface="Courier New" pitchFamily="49" charset="0"/>
              </a:rPr>
              <a:t>V</a:t>
            </a:r>
            <a:r>
              <a:rPr lang="ru-RU" sz="9600" b="1">
                <a:solidFill>
                  <a:srgbClr val="660033"/>
                </a:solidFill>
                <a:latin typeface="Courier New" pitchFamily="49" charset="0"/>
              </a:rPr>
              <a:t>=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2 0.02104 L -0.43854 -0.2671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-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5677 -0.26226 " pathEditMode="relative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1736 0.54556 " pathEditMode="relative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85750" y="214313"/>
            <a:ext cx="8505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Monotype Corsiva" pitchFamily="66" charset="0"/>
              </a:rPr>
              <a:t>Объясни  смысл  высказываний: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14313" y="1428750"/>
            <a:ext cx="8929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Franklin Gothic Book"/>
              </a:rPr>
              <a:t>Самолет  летит  со  скоростью  800 км/ч.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14313" y="2357438"/>
            <a:ext cx="6342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Franklin Gothic Book"/>
              </a:rPr>
              <a:t>Скорость  теплохода  45  км/ч.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14313" y="3071813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Franklin Gothic Book"/>
              </a:rPr>
              <a:t>Человек  идёт  со  скоростью  4  км/ч.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85750" y="3929063"/>
            <a:ext cx="82867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Franklin Gothic Book"/>
              </a:rPr>
              <a:t>Земля движется по орбите со скоростью  30  км/с.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14313" y="5500688"/>
            <a:ext cx="7454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Franklin Gothic Book"/>
              </a:rPr>
              <a:t>Черепаха ползёт со скоростью  4 м/мин.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4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794</TotalTime>
  <Words>578</Words>
  <Application>Microsoft Office PowerPoint</Application>
  <PresentationFormat>Экран (4:3)</PresentationFormat>
  <Paragraphs>171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27</vt:i4>
      </vt:variant>
    </vt:vector>
  </HeadingPairs>
  <TitlesOfParts>
    <vt:vector size="49" baseType="lpstr">
      <vt:lpstr>Franklin Gothic Book</vt:lpstr>
      <vt:lpstr>Arial</vt:lpstr>
      <vt:lpstr>Franklin Gothic Medium</vt:lpstr>
      <vt:lpstr>Wingdings 2</vt:lpstr>
      <vt:lpstr>Calibri</vt:lpstr>
      <vt:lpstr>Monotype Corsiva</vt:lpstr>
      <vt:lpstr>Times New Roman</vt:lpstr>
      <vt:lpstr>Arial Black</vt:lpstr>
      <vt:lpstr>Cambria</vt:lpstr>
      <vt:lpstr>Arial Rounded MT Bold</vt:lpstr>
      <vt:lpstr>Courier New</vt:lpstr>
      <vt:lpstr>Wingdings</vt:lpstr>
      <vt:lpstr>Microsoft Himalaya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User</cp:lastModifiedBy>
  <cp:revision>83</cp:revision>
  <dcterms:created xsi:type="dcterms:W3CDTF">2010-01-27T07:12:10Z</dcterms:created>
  <dcterms:modified xsi:type="dcterms:W3CDTF">2011-03-16T13:54:26Z</dcterms:modified>
</cp:coreProperties>
</file>