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996633"/>
    <a:srgbClr val="0062C4"/>
    <a:srgbClr val="CC9900"/>
    <a:srgbClr val="CC3300"/>
    <a:srgbClr val="CC6600"/>
    <a:srgbClr val="993300"/>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4" d="100"/>
          <a:sy n="74" d="100"/>
        </p:scale>
        <p:origin x="-39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971F3B9-4D3C-4067-B1A1-FE7812802DA0}" type="datetimeFigureOut">
              <a:rPr lang="ru-RU"/>
              <a:pPr>
                <a:defRPr/>
              </a:pPr>
              <a:t>28.05.2009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9B18415-B53A-43DA-A233-EADBE0B8A205}"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F456146C-BA49-4343-A050-D7F3CE804CBB}" type="datetimeFigureOut">
              <a:rPr lang="ru-RU"/>
              <a:pPr>
                <a:defRPr/>
              </a:pPr>
              <a:t>28.05.2009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CD9B59B-D539-481F-9A37-223266A53BC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7AE4062-712C-4A24-A2C2-62EC005AD026}" type="datetimeFigureOut">
              <a:rPr lang="ru-RU"/>
              <a:pPr>
                <a:defRPr/>
              </a:pPr>
              <a:t>28.05.2009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D2BEC0D-36E1-41B8-900D-938F65CB153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3D4A82E-DFEA-4A27-A995-585D515E29E2}" type="datetimeFigureOut">
              <a:rPr lang="ru-RU"/>
              <a:pPr>
                <a:defRPr/>
              </a:pPr>
              <a:t>28.05.2009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C65ECD5-9087-4221-AF3E-C32275B30E1D}"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8FD1C8D-458E-4150-A24F-5983734093C7}" type="datetimeFigureOut">
              <a:rPr lang="ru-RU"/>
              <a:pPr>
                <a:defRPr/>
              </a:pPr>
              <a:t>28.05.2009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48813CA-F588-49AD-8192-4053B1359CE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27DDCA38-75B8-4F82-87B2-1D22B4F0E81B}" type="datetimeFigureOut">
              <a:rPr lang="ru-RU"/>
              <a:pPr>
                <a:defRPr/>
              </a:pPr>
              <a:t>28.05.2009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E810B90-3742-49E8-9C86-904015C8A868}"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BE4A602-14C1-46E2-9DD4-2665EDB52D6B}" type="datetimeFigureOut">
              <a:rPr lang="ru-RU"/>
              <a:pPr>
                <a:defRPr/>
              </a:pPr>
              <a:t>28.05.2009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9BC7A77-A52B-466E-9883-8B3FE7364E5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94B1F2A-1155-48D8-A76E-DC31D3309F75}" type="datetimeFigureOut">
              <a:rPr lang="ru-RU"/>
              <a:pPr>
                <a:defRPr/>
              </a:pPr>
              <a:t>28.05.2009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59EBC383-A5D1-4862-95CF-CBD48C47F34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CA17B0B3-7F0B-44B3-B6F1-DBF342BD4832}" type="datetimeFigureOut">
              <a:rPr lang="ru-RU"/>
              <a:pPr>
                <a:defRPr/>
              </a:pPr>
              <a:t>28.05.2009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B4EDF0AE-C09C-4487-9199-3F17BBD6D6D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B6193F6-9B31-487E-9DE5-86DE626C81EA}" type="datetimeFigureOut">
              <a:rPr lang="ru-RU"/>
              <a:pPr>
                <a:defRPr/>
              </a:pPr>
              <a:t>28.05.2009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0656A298-996F-49CA-8620-4005F268DCD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8ED24C4-81D0-465F-9A37-7A6F622EA169}" type="datetimeFigureOut">
              <a:rPr lang="ru-RU"/>
              <a:pPr>
                <a:defRPr/>
              </a:pPr>
              <a:t>28.05.2009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A8327A4-EFFA-4C56-86AA-09DBE9B22D1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18094DB-4E72-4328-BBE8-A98FD2CD2FC3}" type="datetimeFigureOut">
              <a:rPr lang="ru-RU"/>
              <a:pPr>
                <a:defRPr/>
              </a:pPr>
              <a:t>28.05.2009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CBDD6A3-7BD5-4395-8590-89434B6029D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C915B20-C1FE-4FAD-9669-32B94AE5FF8F}" type="datetimeFigureOut">
              <a:rPr lang="ru-RU"/>
              <a:pPr>
                <a:defRPr/>
              </a:pPr>
              <a:t>28.05.2009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AD2D284-68A0-47F8-8D6E-A6D0E473FE7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path path="rect">
            <a:fillToRect r="100000" b="10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427538" y="260350"/>
            <a:ext cx="4306887" cy="655638"/>
          </a:xfrm>
        </p:spPr>
        <p:txBody>
          <a:bodyPr rtlCol="0">
            <a:normAutofit fontScale="90000"/>
          </a:bodyPr>
          <a:lstStyle/>
          <a:p>
            <a:pPr fontAlgn="auto">
              <a:spcAft>
                <a:spcPts val="0"/>
              </a:spcAft>
              <a:defRPr/>
            </a:pPr>
            <a:r>
              <a:rPr lang="ru-RU" b="1" dirty="0" smtClean="0"/>
              <a:t>Арбат</a:t>
            </a:r>
            <a:endParaRPr lang="ru-RU" b="1" dirty="0"/>
          </a:p>
        </p:txBody>
      </p:sp>
      <p:sp>
        <p:nvSpPr>
          <p:cNvPr id="14338" name="Подзаголовок 2"/>
          <p:cNvSpPr>
            <a:spLocks noGrp="1"/>
          </p:cNvSpPr>
          <p:nvPr>
            <p:ph type="subTitle" idx="1"/>
          </p:nvPr>
        </p:nvSpPr>
        <p:spPr>
          <a:xfrm>
            <a:off x="4572000" y="1052513"/>
            <a:ext cx="4071938" cy="5040312"/>
          </a:xfrm>
        </p:spPr>
        <p:txBody>
          <a:bodyPr/>
          <a:lstStyle/>
          <a:p>
            <a:pPr algn="just">
              <a:lnSpc>
                <a:spcPct val="90000"/>
              </a:lnSpc>
            </a:pPr>
            <a:r>
              <a:rPr lang="ru-RU" sz="2800" b="1" smtClean="0">
                <a:solidFill>
                  <a:schemeClr val="tx1"/>
                </a:solidFill>
              </a:rPr>
              <a:t>Арбат – одно из самых загадочных и даже таинственных названий на карте столицы. Российский бард Булат Окуджава назвал его в одной из своих песен «странным» и в то же время признался в своей неизбывной любви к этому старинному уголку Москвы</a:t>
            </a:r>
          </a:p>
        </p:txBody>
      </p:sp>
      <p:pic>
        <p:nvPicPr>
          <p:cNvPr id="14339" name="Picture 2" descr="C:\Users\Никита\553Staryj_Arbat_Moskva_Rossyja11.jpg"/>
          <p:cNvPicPr>
            <a:picLocks noChangeAspect="1" noChangeArrowheads="1"/>
          </p:cNvPicPr>
          <p:nvPr/>
        </p:nvPicPr>
        <p:blipFill>
          <a:blip r:embed="rId2"/>
          <a:srcRect/>
          <a:stretch>
            <a:fillRect/>
          </a:stretch>
        </p:blipFill>
        <p:spPr bwMode="auto">
          <a:xfrm>
            <a:off x="179388" y="260350"/>
            <a:ext cx="4171950" cy="626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70000"/>
          </a:schemeClr>
        </a:solidFill>
        <a:effectLst/>
      </p:bgPr>
    </p:bg>
    <p:spTree>
      <p:nvGrpSpPr>
        <p:cNvPr id="1" name=""/>
        <p:cNvGrpSpPr/>
        <p:nvPr/>
      </p:nvGrpSpPr>
      <p:grpSpPr>
        <a:xfrm>
          <a:off x="0" y="0"/>
          <a:ext cx="0" cy="0"/>
          <a:chOff x="0" y="0"/>
          <a:chExt cx="0" cy="0"/>
        </a:xfrm>
      </p:grpSpPr>
      <p:pic>
        <p:nvPicPr>
          <p:cNvPr id="23554" name="Picture 3" descr="K:\Сайт 2\images\38-38.jpg"/>
          <p:cNvPicPr>
            <a:picLocks noChangeAspect="1" noChangeArrowheads="1"/>
          </p:cNvPicPr>
          <p:nvPr/>
        </p:nvPicPr>
        <p:blipFill>
          <a:blip r:embed="rId2"/>
          <a:srcRect/>
          <a:stretch>
            <a:fillRect/>
          </a:stretch>
        </p:blipFill>
        <p:spPr bwMode="auto">
          <a:xfrm>
            <a:off x="0" y="762000"/>
            <a:ext cx="9144000" cy="6096000"/>
          </a:xfrm>
          <a:prstGeom prst="rect">
            <a:avLst/>
          </a:prstGeom>
          <a:noFill/>
          <a:ln w="9525">
            <a:noFill/>
            <a:miter lim="800000"/>
            <a:headEnd/>
            <a:tailEnd/>
          </a:ln>
        </p:spPr>
      </p:pic>
      <p:sp>
        <p:nvSpPr>
          <p:cNvPr id="2" name="Заголовок 1"/>
          <p:cNvSpPr>
            <a:spLocks noGrp="1"/>
          </p:cNvSpPr>
          <p:nvPr>
            <p:ph type="title"/>
          </p:nvPr>
        </p:nvSpPr>
        <p:spPr>
          <a:xfrm>
            <a:off x="500063" y="0"/>
            <a:ext cx="8229600" cy="642938"/>
          </a:xfrm>
        </p:spPr>
        <p:txBody>
          <a:bodyPr rtlCol="0">
            <a:normAutofit fontScale="90000"/>
          </a:bodyPr>
          <a:lstStyle/>
          <a:p>
            <a:pPr fontAlgn="auto">
              <a:spcAft>
                <a:spcPts val="0"/>
              </a:spcAft>
              <a:defRPr/>
            </a:pPr>
            <a:r>
              <a:rPr lang="ru-RU" b="1" dirty="0" smtClean="0">
                <a:solidFill>
                  <a:srgbClr val="0062C4"/>
                </a:solidFill>
              </a:rPr>
              <a:t>Современная жизнь Арбата</a:t>
            </a:r>
            <a:endParaRPr lang="ru-RU" b="1" dirty="0">
              <a:solidFill>
                <a:srgbClr val="0062C4"/>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15362" name="Picture 2" descr="C:\Users\Никита\77439_2.jpg"/>
          <p:cNvPicPr>
            <a:picLocks noChangeAspect="1" noChangeArrowheads="1"/>
          </p:cNvPicPr>
          <p:nvPr/>
        </p:nvPicPr>
        <p:blipFill>
          <a:blip r:embed="rId2"/>
          <a:srcRect/>
          <a:stretch>
            <a:fillRect/>
          </a:stretch>
        </p:blipFill>
        <p:spPr bwMode="auto">
          <a:xfrm>
            <a:off x="-142875" y="0"/>
            <a:ext cx="5178425" cy="6865938"/>
          </a:xfrm>
          <a:prstGeom prst="rect">
            <a:avLst/>
          </a:prstGeom>
          <a:noFill/>
          <a:ln w="9525">
            <a:noFill/>
            <a:miter lim="800000"/>
            <a:headEnd/>
            <a:tailEnd/>
          </a:ln>
        </p:spPr>
      </p:pic>
      <p:sp>
        <p:nvSpPr>
          <p:cNvPr id="15363" name="Заголовок 1"/>
          <p:cNvSpPr>
            <a:spLocks noGrp="1"/>
          </p:cNvSpPr>
          <p:nvPr>
            <p:ph type="title"/>
          </p:nvPr>
        </p:nvSpPr>
        <p:spPr>
          <a:xfrm>
            <a:off x="571500" y="500063"/>
            <a:ext cx="3279775" cy="1143000"/>
          </a:xfrm>
        </p:spPr>
        <p:txBody>
          <a:bodyPr/>
          <a:lstStyle/>
          <a:p>
            <a:pPr algn="l"/>
            <a:r>
              <a:rPr lang="ru-RU" sz="4800" b="1" smtClean="0"/>
              <a:t>	Арбат</a:t>
            </a:r>
          </a:p>
        </p:txBody>
      </p:sp>
      <p:sp>
        <p:nvSpPr>
          <p:cNvPr id="3" name="Содержимое 2"/>
          <p:cNvSpPr>
            <a:spLocks noGrp="1"/>
          </p:cNvSpPr>
          <p:nvPr>
            <p:ph idx="1"/>
          </p:nvPr>
        </p:nvSpPr>
        <p:spPr>
          <a:xfrm>
            <a:off x="5148263" y="647700"/>
            <a:ext cx="3744912" cy="5518150"/>
          </a:xfrm>
        </p:spPr>
        <p:txBody>
          <a:bodyPr rtlCol="0">
            <a:normAutofit fontScale="77500" lnSpcReduction="20000"/>
          </a:bodyPr>
          <a:lstStyle/>
          <a:p>
            <a:pPr fontAlgn="auto">
              <a:spcAft>
                <a:spcPts val="0"/>
              </a:spcAft>
              <a:buFont typeface="Arial" pitchFamily="34" charset="0"/>
              <a:buChar char="•"/>
              <a:defRPr/>
            </a:pPr>
            <a:r>
              <a:rPr lang="ru-RU" b="1" dirty="0" smtClean="0"/>
              <a:t>Ты течешь, как река. Странное название!</a:t>
            </a:r>
          </a:p>
          <a:p>
            <a:pPr fontAlgn="auto">
              <a:spcAft>
                <a:spcPts val="0"/>
              </a:spcAft>
              <a:buFont typeface="Arial" pitchFamily="34" charset="0"/>
              <a:buChar char="•"/>
              <a:defRPr/>
            </a:pPr>
            <a:r>
              <a:rPr lang="ru-RU" b="1" dirty="0" smtClean="0"/>
              <a:t>И прозрачен асфальт, как в реке вода.</a:t>
            </a:r>
          </a:p>
          <a:p>
            <a:pPr fontAlgn="auto">
              <a:spcAft>
                <a:spcPts val="0"/>
              </a:spcAft>
              <a:buFont typeface="Arial" pitchFamily="34" charset="0"/>
              <a:buChar char="•"/>
              <a:defRPr/>
            </a:pPr>
            <a:r>
              <a:rPr lang="ru-RU" b="1" dirty="0" smtClean="0"/>
              <a:t>Ах, Арбат, мой Арбат, ты  - мое призвание,</a:t>
            </a:r>
          </a:p>
          <a:p>
            <a:pPr fontAlgn="auto">
              <a:spcAft>
                <a:spcPts val="0"/>
              </a:spcAft>
              <a:buFont typeface="Arial" pitchFamily="34" charset="0"/>
              <a:buChar char="•"/>
              <a:defRPr/>
            </a:pPr>
            <a:r>
              <a:rPr lang="ru-RU" b="1" dirty="0" smtClean="0"/>
              <a:t>Ты – и радость моя, и моя беда…</a:t>
            </a:r>
          </a:p>
          <a:p>
            <a:pPr fontAlgn="auto">
              <a:spcAft>
                <a:spcPts val="0"/>
              </a:spcAft>
              <a:buFont typeface="Arial" pitchFamily="34" charset="0"/>
              <a:buChar char="•"/>
              <a:defRPr/>
            </a:pPr>
            <a:endParaRPr lang="ru-RU" b="1" dirty="0"/>
          </a:p>
          <a:p>
            <a:pPr fontAlgn="auto">
              <a:spcAft>
                <a:spcPts val="0"/>
              </a:spcAft>
              <a:buFont typeface="Arial" pitchFamily="34" charset="0"/>
              <a:buChar char="•"/>
              <a:defRPr/>
            </a:pPr>
            <a:endParaRPr lang="ru-RU" b="1" dirty="0" smtClean="0"/>
          </a:p>
          <a:p>
            <a:pPr fontAlgn="auto">
              <a:spcAft>
                <a:spcPts val="0"/>
              </a:spcAft>
              <a:buFont typeface="Arial" pitchFamily="34" charset="0"/>
              <a:buChar char="•"/>
              <a:defRPr/>
            </a:pPr>
            <a:r>
              <a:rPr lang="ru-RU" b="1" dirty="0" smtClean="0"/>
              <a:t>Справедливо считается, что из стихов и песен об Арбате могла бы быть составлена целая антология</a:t>
            </a:r>
            <a:endParaRPr lang="ru-RU"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C:\Users\Никита\347.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6386" name="Заголовок 1"/>
          <p:cNvSpPr>
            <a:spLocks noGrp="1"/>
          </p:cNvSpPr>
          <p:nvPr>
            <p:ph type="title"/>
          </p:nvPr>
        </p:nvSpPr>
        <p:spPr>
          <a:xfrm>
            <a:off x="395288" y="0"/>
            <a:ext cx="8229600" cy="1143000"/>
          </a:xfrm>
        </p:spPr>
        <p:txBody>
          <a:bodyPr/>
          <a:lstStyle/>
          <a:p>
            <a:r>
              <a:rPr lang="ru-RU" sz="4800" b="1" smtClean="0"/>
              <a:t>История Арбата</a:t>
            </a:r>
          </a:p>
        </p:txBody>
      </p:sp>
      <p:sp>
        <p:nvSpPr>
          <p:cNvPr id="16387" name="Содержимое 2"/>
          <p:cNvSpPr>
            <a:spLocks noGrp="1"/>
          </p:cNvSpPr>
          <p:nvPr>
            <p:ph idx="1"/>
          </p:nvPr>
        </p:nvSpPr>
        <p:spPr>
          <a:xfrm>
            <a:off x="0" y="1125538"/>
            <a:ext cx="9144000" cy="4525962"/>
          </a:xfrm>
        </p:spPr>
        <p:txBody>
          <a:bodyPr/>
          <a:lstStyle/>
          <a:p>
            <a:r>
              <a:rPr lang="ru-RU" sz="4000" b="1" smtClean="0"/>
              <a:t>Эта часть территории Москвы была застроена еще в </a:t>
            </a:r>
            <a:r>
              <a:rPr lang="en-US" sz="4000" b="1" smtClean="0"/>
              <a:t>XIV</a:t>
            </a:r>
            <a:r>
              <a:rPr lang="ru-RU" sz="4000" b="1" smtClean="0"/>
              <a:t> веке: пятьсот лет назад здесь прошла дорога на Смоленск. Тут в 1493 году потерпели поражение и были обращены в бегство войска казанского хана Аулу Мухаммеда. В 1612 году вблизи Арбатских ворот Белого города были разбиты войска гетмана Ходкевича.</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FF99">
            <a:alpha val="25098"/>
          </a:srgbClr>
        </a:solidFill>
        <a:effectLst/>
      </p:bgPr>
    </p:bg>
    <p:spTree>
      <p:nvGrpSpPr>
        <p:cNvPr id="1" name=""/>
        <p:cNvGrpSpPr/>
        <p:nvPr/>
      </p:nvGrpSpPr>
      <p:grpSpPr>
        <a:xfrm>
          <a:off x="0" y="0"/>
          <a:ext cx="0" cy="0"/>
          <a:chOff x="0" y="0"/>
          <a:chExt cx="0" cy="0"/>
        </a:xfrm>
      </p:grpSpPr>
      <p:pic>
        <p:nvPicPr>
          <p:cNvPr id="17413" name="Picture 2" descr="C:\Users\Никита\347.jpg"/>
          <p:cNvPicPr>
            <a:picLocks noChangeAspect="1" noChangeArrowheads="1"/>
          </p:cNvPicPr>
          <p:nvPr/>
        </p:nvPicPr>
        <p:blipFill>
          <a:blip r:embed="rId2">
            <a:lum bright="24000"/>
          </a:blip>
          <a:srcRect/>
          <a:stretch>
            <a:fillRect/>
          </a:stretch>
        </p:blipFill>
        <p:spPr bwMode="auto">
          <a:xfrm>
            <a:off x="0" y="0"/>
            <a:ext cx="9144000" cy="6858000"/>
          </a:xfrm>
          <a:prstGeom prst="rect">
            <a:avLst/>
          </a:prstGeom>
          <a:gradFill rotWithShape="1">
            <a:gsLst>
              <a:gs pos="0">
                <a:schemeClr val="accent1">
                  <a:alpha val="20000"/>
                </a:schemeClr>
              </a:gs>
              <a:gs pos="100000">
                <a:schemeClr val="accent1">
                  <a:gamma/>
                  <a:shade val="46275"/>
                  <a:invGamma/>
                  <a:alpha val="20000"/>
                </a:schemeClr>
              </a:gs>
            </a:gsLst>
            <a:lin ang="5400000" scaled="1"/>
          </a:gradFill>
          <a:ln w="9525">
            <a:noFill/>
            <a:miter lim="800000"/>
            <a:headEnd/>
            <a:tailEnd/>
          </a:ln>
        </p:spPr>
      </p:pic>
      <p:sp>
        <p:nvSpPr>
          <p:cNvPr id="17410" name="Заголовок 1"/>
          <p:cNvSpPr>
            <a:spLocks noGrp="1"/>
          </p:cNvSpPr>
          <p:nvPr>
            <p:ph type="title"/>
          </p:nvPr>
        </p:nvSpPr>
        <p:spPr>
          <a:xfrm>
            <a:off x="468313" y="0"/>
            <a:ext cx="8229600" cy="1143000"/>
          </a:xfrm>
        </p:spPr>
        <p:txBody>
          <a:bodyPr/>
          <a:lstStyle/>
          <a:p>
            <a:r>
              <a:rPr lang="ru-RU" sz="5400" b="1" smtClean="0"/>
              <a:t>История Арбата</a:t>
            </a:r>
          </a:p>
        </p:txBody>
      </p:sp>
      <p:sp>
        <p:nvSpPr>
          <p:cNvPr id="3" name="Содержимое 2"/>
          <p:cNvSpPr>
            <a:spLocks noGrp="1"/>
          </p:cNvSpPr>
          <p:nvPr>
            <p:ph idx="1"/>
          </p:nvPr>
        </p:nvSpPr>
        <p:spPr/>
        <p:txBody>
          <a:bodyPr>
            <a:normAutofit/>
          </a:bodyPr>
          <a:lstStyle/>
          <a:p>
            <a:r>
              <a:rPr lang="ru-RU" sz="3600" b="1" smtClean="0"/>
              <a:t>Ко второй половине</a:t>
            </a:r>
            <a:r>
              <a:rPr lang="en-US" sz="3600" b="1" smtClean="0"/>
              <a:t> XVIII</a:t>
            </a:r>
            <a:r>
              <a:rPr lang="ru-RU" sz="3600" b="1" smtClean="0"/>
              <a:t> века московские ремесленники и купцы, обжившие Арбат, были вытеснены дворянством. Улица стала аристократической. В </a:t>
            </a:r>
            <a:r>
              <a:rPr lang="en-US" sz="3600" b="1" smtClean="0"/>
              <a:t>XVI XVII</a:t>
            </a:r>
            <a:r>
              <a:rPr lang="ru-RU" sz="3600" b="1" smtClean="0"/>
              <a:t> веках под Арбатом наши предки понимали не просто улицу, а обширную местность между улицей Знаменкой и Большой Никитской улицей.</a:t>
            </a:r>
          </a:p>
          <a:p>
            <a:r>
              <a:rPr lang="ru-RU" sz="3600" b="1" smtClean="0"/>
              <a:t>При этом серединной улицей данной местности была Воздвиженка.</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9CCFF">
            <a:alpha val="25098"/>
          </a:srgbClr>
        </a:solidFill>
        <a:effectLst/>
      </p:bgPr>
    </p:bg>
    <p:spTree>
      <p:nvGrpSpPr>
        <p:cNvPr id="1" name=""/>
        <p:cNvGrpSpPr/>
        <p:nvPr/>
      </p:nvGrpSpPr>
      <p:grpSpPr>
        <a:xfrm>
          <a:off x="0" y="0"/>
          <a:ext cx="0" cy="0"/>
          <a:chOff x="0" y="0"/>
          <a:chExt cx="0" cy="0"/>
        </a:xfrm>
      </p:grpSpPr>
      <p:pic>
        <p:nvPicPr>
          <p:cNvPr id="18434" name="Picture 3" descr="C:\Users\Никита\sm_f_498855c90b2b9.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rtlCol="0">
            <a:normAutofit fontScale="90000"/>
          </a:bodyPr>
          <a:lstStyle/>
          <a:p>
            <a:pPr fontAlgn="auto">
              <a:spcAft>
                <a:spcPts val="0"/>
              </a:spcAft>
              <a:defRPr/>
            </a:pPr>
            <a:r>
              <a:rPr lang="ru-RU" b="1" dirty="0" smtClean="0">
                <a:solidFill>
                  <a:schemeClr val="bg1"/>
                </a:solidFill>
              </a:rPr>
              <a:t>Происхождение топонима </a:t>
            </a:r>
            <a:r>
              <a:rPr lang="ru-RU" b="1" i="1" dirty="0" smtClean="0">
                <a:solidFill>
                  <a:schemeClr val="bg1"/>
                </a:solidFill>
              </a:rPr>
              <a:t>Арбат</a:t>
            </a:r>
            <a:endParaRPr lang="ru-RU" b="1" dirty="0">
              <a:solidFill>
                <a:schemeClr val="bg1"/>
              </a:solidFill>
            </a:endParaRPr>
          </a:p>
        </p:txBody>
      </p:sp>
      <p:sp>
        <p:nvSpPr>
          <p:cNvPr id="3" name="Содержимое 2"/>
          <p:cNvSpPr>
            <a:spLocks noGrp="1"/>
          </p:cNvSpPr>
          <p:nvPr>
            <p:ph idx="1"/>
          </p:nvPr>
        </p:nvSpPr>
        <p:spPr>
          <a:xfrm>
            <a:off x="1214438" y="1428750"/>
            <a:ext cx="6572250" cy="4143375"/>
          </a:xfrm>
        </p:spPr>
        <p:txBody>
          <a:bodyPr rtlCol="0">
            <a:normAutofit fontScale="85000" lnSpcReduction="20000"/>
          </a:bodyPr>
          <a:lstStyle/>
          <a:p>
            <a:pPr fontAlgn="auto">
              <a:spcAft>
                <a:spcPts val="0"/>
              </a:spcAft>
              <a:buFont typeface="Arial" pitchFamily="34" charset="0"/>
              <a:buNone/>
              <a:defRPr/>
            </a:pPr>
            <a:r>
              <a:rPr lang="ru-RU" dirty="0" smtClean="0"/>
              <a:t>	</a:t>
            </a:r>
            <a:r>
              <a:rPr lang="ru-RU" b="1" dirty="0" smtClean="0">
                <a:solidFill>
                  <a:srgbClr val="663300"/>
                </a:solidFill>
              </a:rPr>
              <a:t>Принято считать, </a:t>
            </a:r>
            <a:r>
              <a:rPr lang="ru-RU" b="1" dirty="0">
                <a:solidFill>
                  <a:srgbClr val="663300"/>
                </a:solidFill>
              </a:rPr>
              <a:t>ч</a:t>
            </a:r>
            <a:r>
              <a:rPr lang="ru-RU" b="1" dirty="0" smtClean="0">
                <a:solidFill>
                  <a:srgbClr val="663300"/>
                </a:solidFill>
              </a:rPr>
              <a:t>то в основе этого необычного названия лежит слово не русское  и не славянское, </a:t>
            </a:r>
            <a:r>
              <a:rPr lang="ru-RU" b="1" dirty="0">
                <a:solidFill>
                  <a:srgbClr val="663300"/>
                </a:solidFill>
              </a:rPr>
              <a:t>а</a:t>
            </a:r>
            <a:r>
              <a:rPr lang="ru-RU" b="1" dirty="0" smtClean="0">
                <a:solidFill>
                  <a:srgbClr val="663300"/>
                </a:solidFill>
              </a:rPr>
              <a:t> принадлежащее одному из восточных языков.</a:t>
            </a:r>
          </a:p>
          <a:p>
            <a:pPr fontAlgn="auto">
              <a:spcAft>
                <a:spcPts val="0"/>
              </a:spcAft>
              <a:buFont typeface="Arial" pitchFamily="34" charset="0"/>
              <a:buNone/>
              <a:defRPr/>
            </a:pPr>
            <a:r>
              <a:rPr lang="ru-RU" b="1" dirty="0" smtClean="0">
                <a:solidFill>
                  <a:srgbClr val="663300"/>
                </a:solidFill>
              </a:rPr>
              <a:t>	Известны попытки объяснить  этот топоним и как собственно русский. Известный историк Москвы И.Е. Забелин выдвинул версию о существовании более старой формы топонима, которую ученый восстановил как </a:t>
            </a:r>
            <a:r>
              <a:rPr lang="ru-RU" b="1" i="1" dirty="0" smtClean="0">
                <a:solidFill>
                  <a:srgbClr val="663300"/>
                </a:solidFill>
              </a:rPr>
              <a:t>Горбат</a:t>
            </a:r>
            <a:endParaRPr lang="ru-RU" b="1" dirty="0">
              <a:solidFill>
                <a:srgbClr val="6633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C:\Users\Никита\sm_f_498855c90b2b9.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rtlCol="0">
            <a:normAutofit fontScale="90000"/>
          </a:bodyPr>
          <a:lstStyle/>
          <a:p>
            <a:pPr fontAlgn="auto">
              <a:spcAft>
                <a:spcPts val="0"/>
              </a:spcAft>
              <a:defRPr/>
            </a:pPr>
            <a:r>
              <a:rPr lang="ru-RU" b="1" dirty="0" smtClean="0">
                <a:solidFill>
                  <a:schemeClr val="bg1"/>
                </a:solidFill>
              </a:rPr>
              <a:t>Происхождение топонима </a:t>
            </a:r>
            <a:r>
              <a:rPr lang="ru-RU" b="1" i="1" dirty="0" smtClean="0">
                <a:solidFill>
                  <a:schemeClr val="bg1"/>
                </a:solidFill>
              </a:rPr>
              <a:t>Арбат</a:t>
            </a:r>
            <a:endParaRPr lang="ru-RU" b="1" dirty="0">
              <a:solidFill>
                <a:schemeClr val="bg1"/>
              </a:solidFill>
            </a:endParaRPr>
          </a:p>
        </p:txBody>
      </p:sp>
      <p:sp>
        <p:nvSpPr>
          <p:cNvPr id="3" name="Содержимое 2"/>
          <p:cNvSpPr>
            <a:spLocks noGrp="1"/>
          </p:cNvSpPr>
          <p:nvPr>
            <p:ph idx="1"/>
          </p:nvPr>
        </p:nvSpPr>
        <p:spPr>
          <a:xfrm>
            <a:off x="1500188" y="1428750"/>
            <a:ext cx="6500812" cy="4286250"/>
          </a:xfrm>
        </p:spPr>
        <p:txBody>
          <a:bodyPr rtlCol="0">
            <a:normAutofit fontScale="92500" lnSpcReduction="20000"/>
          </a:bodyPr>
          <a:lstStyle/>
          <a:p>
            <a:pPr fontAlgn="auto">
              <a:spcAft>
                <a:spcPts val="0"/>
              </a:spcAft>
              <a:buFont typeface="Arial" pitchFamily="34" charset="0"/>
              <a:buNone/>
              <a:defRPr/>
            </a:pPr>
            <a:r>
              <a:rPr lang="ru-RU" dirty="0" smtClean="0"/>
              <a:t>	</a:t>
            </a:r>
            <a:r>
              <a:rPr lang="ru-RU" dirty="0" smtClean="0">
                <a:solidFill>
                  <a:srgbClr val="663300"/>
                </a:solidFill>
              </a:rPr>
              <a:t>Работая со старинными планами Москвы, И.Е. Забелин установил, что «местность» Арбата, изображая кривую линию, уходила внутрь города на 150 сажен».Но кривизна московских улиц известна, таких улиц много. Сомнительность этой версии подтверждается тем, что форма </a:t>
            </a:r>
            <a:r>
              <a:rPr lang="ru-RU" b="1" i="1" dirty="0" smtClean="0">
                <a:solidFill>
                  <a:srgbClr val="663300"/>
                </a:solidFill>
              </a:rPr>
              <a:t>Горбат не зафиксирована ни в одном известном нам письменном источнике.</a:t>
            </a:r>
            <a:endParaRPr lang="ru-RU" b="1" i="1" dirty="0">
              <a:solidFill>
                <a:srgbClr val="6633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96633">
            <a:alpha val="34901"/>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b="1" dirty="0" smtClean="0"/>
              <a:t>Гипотеза происхождения слова </a:t>
            </a:r>
            <a:r>
              <a:rPr lang="ru-RU" b="1" i="1" dirty="0" smtClean="0"/>
              <a:t>Арбат</a:t>
            </a:r>
            <a:endParaRPr lang="ru-RU" b="1" dirty="0"/>
          </a:p>
        </p:txBody>
      </p:sp>
      <p:sp>
        <p:nvSpPr>
          <p:cNvPr id="3" name="Содержимое 2"/>
          <p:cNvSpPr>
            <a:spLocks noGrp="1"/>
          </p:cNvSpPr>
          <p:nvPr>
            <p:ph idx="1"/>
          </p:nvPr>
        </p:nvSpPr>
        <p:spPr>
          <a:xfrm>
            <a:off x="3814763" y="1643063"/>
            <a:ext cx="5329237" cy="4714875"/>
          </a:xfrm>
        </p:spPr>
        <p:txBody>
          <a:bodyPr rtlCol="0">
            <a:normAutofit fontScale="85000" lnSpcReduction="10000"/>
          </a:bodyPr>
          <a:lstStyle/>
          <a:p>
            <a:pPr fontAlgn="auto">
              <a:spcAft>
                <a:spcPts val="0"/>
              </a:spcAft>
              <a:buFont typeface="Arial" pitchFamily="34" charset="0"/>
              <a:buNone/>
              <a:defRPr/>
            </a:pPr>
            <a:r>
              <a:rPr lang="ru-RU" dirty="0" smtClean="0"/>
              <a:t>	Название </a:t>
            </a:r>
            <a:r>
              <a:rPr lang="ru-RU" i="1" dirty="0" smtClean="0"/>
              <a:t>Арбат </a:t>
            </a:r>
            <a:r>
              <a:rPr lang="ru-RU" dirty="0" smtClean="0"/>
              <a:t>имеет в своей основе татарское слово</a:t>
            </a:r>
            <a:r>
              <a:rPr lang="ru-RU" i="1" dirty="0" smtClean="0"/>
              <a:t> </a:t>
            </a:r>
            <a:r>
              <a:rPr lang="ru-RU" b="1" i="1" dirty="0" smtClean="0"/>
              <a:t>арба</a:t>
            </a:r>
            <a:r>
              <a:rPr lang="ru-RU" dirty="0" smtClean="0"/>
              <a:t>. Действительно, поблизости от Арбата располагалась слобода мастеровых Колымажного двора. Но слово </a:t>
            </a:r>
            <a:r>
              <a:rPr lang="ru-RU" b="1" i="1" dirty="0" smtClean="0"/>
              <a:t>арба </a:t>
            </a:r>
            <a:r>
              <a:rPr lang="ru-RU" dirty="0" smtClean="0"/>
              <a:t>и сам тип повозки не привились в столице Московского государства и сохранились лишь на юге, где контакты с </a:t>
            </a:r>
            <a:r>
              <a:rPr lang="ru-RU" dirty="0" err="1" smtClean="0"/>
              <a:t>тюркоязычным</a:t>
            </a:r>
            <a:r>
              <a:rPr lang="ru-RU" dirty="0" smtClean="0"/>
              <a:t> населением были теснее, чем в Подмосковье.</a:t>
            </a:r>
            <a:endParaRPr lang="ru-RU" dirty="0"/>
          </a:p>
        </p:txBody>
      </p:sp>
      <p:pic>
        <p:nvPicPr>
          <p:cNvPr id="20484" name="Picture 2" descr="C:\Users\Никита\dsc06351-arba.jpg"/>
          <p:cNvPicPr>
            <a:picLocks noChangeAspect="1" noChangeArrowheads="1"/>
          </p:cNvPicPr>
          <p:nvPr/>
        </p:nvPicPr>
        <p:blipFill>
          <a:blip r:embed="rId2"/>
          <a:srcRect/>
          <a:stretch>
            <a:fillRect/>
          </a:stretch>
        </p:blipFill>
        <p:spPr bwMode="auto">
          <a:xfrm>
            <a:off x="214313" y="2214563"/>
            <a:ext cx="3943350" cy="2928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C:\Users\Никита\105617_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1506" name="Заголовок 1"/>
          <p:cNvSpPr>
            <a:spLocks noGrp="1"/>
          </p:cNvSpPr>
          <p:nvPr>
            <p:ph type="title"/>
          </p:nvPr>
        </p:nvSpPr>
        <p:spPr/>
        <p:txBody>
          <a:bodyPr/>
          <a:lstStyle/>
          <a:p>
            <a:r>
              <a:rPr lang="ru-RU" b="1" smtClean="0"/>
              <a:t>Мнение большинства ученых</a:t>
            </a:r>
          </a:p>
        </p:txBody>
      </p:sp>
      <p:sp>
        <p:nvSpPr>
          <p:cNvPr id="3" name="Содержимое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ru-RU" dirty="0" smtClean="0"/>
              <a:t>Большинство ученых склоняется к тому, что в основе топонима </a:t>
            </a:r>
            <a:r>
              <a:rPr lang="ru-RU" b="1" i="1" dirty="0" smtClean="0"/>
              <a:t>Арбат</a:t>
            </a:r>
            <a:r>
              <a:rPr lang="ru-RU" dirty="0" smtClean="0"/>
              <a:t> лежит арабское слово </a:t>
            </a:r>
            <a:r>
              <a:rPr lang="ru-RU" b="1" i="1" dirty="0" err="1" smtClean="0"/>
              <a:t>арбад</a:t>
            </a:r>
            <a:r>
              <a:rPr lang="ru-RU" dirty="0" smtClean="0"/>
              <a:t>  - форма множественного числа от слова</a:t>
            </a:r>
            <a:r>
              <a:rPr lang="ru-RU" b="1" i="1" dirty="0" smtClean="0"/>
              <a:t> </a:t>
            </a:r>
            <a:r>
              <a:rPr lang="ru-RU" b="1" i="1" dirty="0" err="1" smtClean="0"/>
              <a:t>рабад</a:t>
            </a:r>
            <a:r>
              <a:rPr lang="ru-RU" dirty="0" smtClean="0"/>
              <a:t>, которое имело и имеет доныне значение «пригород, предместье».</a:t>
            </a:r>
          </a:p>
          <a:p>
            <a:pPr fontAlgn="auto">
              <a:spcAft>
                <a:spcPts val="0"/>
              </a:spcAft>
              <a:buFont typeface="Arial" pitchFamily="34" charset="0"/>
              <a:buChar char="•"/>
              <a:defRPr/>
            </a:pPr>
            <a:r>
              <a:rPr lang="ru-RU" dirty="0" smtClean="0"/>
              <a:t>В Москву же оно могло попасть либо через татарское посредничество, либо непосредственно от торговцев с Востока.  У самих арабов слово </a:t>
            </a:r>
            <a:r>
              <a:rPr lang="ru-RU" b="1" i="1" dirty="0" err="1" smtClean="0"/>
              <a:t>рабад</a:t>
            </a:r>
            <a:r>
              <a:rPr lang="ru-RU" dirty="0" smtClean="0"/>
              <a:t> имело значение «пригород» уже в </a:t>
            </a:r>
            <a:r>
              <a:rPr lang="en-US" dirty="0" smtClean="0"/>
              <a:t>X </a:t>
            </a:r>
            <a:r>
              <a:rPr lang="ru-RU" dirty="0" smtClean="0"/>
              <a:t>веке.</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96633">
            <a:alpha val="45097"/>
          </a:srgbClr>
        </a:solidFill>
        <a:effectLst/>
      </p:bgPr>
    </p:bg>
    <p:spTree>
      <p:nvGrpSpPr>
        <p:cNvPr id="1" name=""/>
        <p:cNvGrpSpPr/>
        <p:nvPr/>
      </p:nvGrpSpPr>
      <p:grpSpPr>
        <a:xfrm>
          <a:off x="0" y="0"/>
          <a:ext cx="0" cy="0"/>
          <a:chOff x="0" y="0"/>
          <a:chExt cx="0" cy="0"/>
        </a:xfrm>
      </p:grpSpPr>
      <p:pic>
        <p:nvPicPr>
          <p:cNvPr id="22530" name="Picture 2" descr="C:\Users\Никита\041moscow02v.jpg"/>
          <p:cNvPicPr>
            <a:picLocks noChangeAspect="1" noChangeArrowheads="1"/>
          </p:cNvPicPr>
          <p:nvPr/>
        </p:nvPicPr>
        <p:blipFill>
          <a:blip r:embed="rId2"/>
          <a:srcRect/>
          <a:stretch>
            <a:fillRect/>
          </a:stretch>
        </p:blipFill>
        <p:spPr bwMode="auto">
          <a:xfrm>
            <a:off x="0" y="0"/>
            <a:ext cx="4572000" cy="6867525"/>
          </a:xfrm>
          <a:prstGeom prst="rect">
            <a:avLst/>
          </a:prstGeom>
          <a:noFill/>
          <a:ln w="9525">
            <a:noFill/>
            <a:miter lim="800000"/>
            <a:headEnd/>
            <a:tailEnd/>
          </a:ln>
        </p:spPr>
      </p:pic>
      <p:sp>
        <p:nvSpPr>
          <p:cNvPr id="22531" name="Заголовок 1"/>
          <p:cNvSpPr>
            <a:spLocks noGrp="1"/>
          </p:cNvSpPr>
          <p:nvPr>
            <p:ph type="title"/>
          </p:nvPr>
        </p:nvSpPr>
        <p:spPr/>
        <p:txBody>
          <a:bodyPr/>
          <a:lstStyle/>
          <a:p>
            <a:r>
              <a:rPr lang="ru-RU" b="1" smtClean="0"/>
              <a:t>«Москва в Москве»</a:t>
            </a:r>
          </a:p>
        </p:txBody>
      </p:sp>
      <p:sp>
        <p:nvSpPr>
          <p:cNvPr id="3" name="Содержимое 2"/>
          <p:cNvSpPr>
            <a:spLocks noGrp="1"/>
          </p:cNvSpPr>
          <p:nvPr>
            <p:ph idx="1"/>
          </p:nvPr>
        </p:nvSpPr>
        <p:spPr>
          <a:xfrm>
            <a:off x="4643438" y="1143000"/>
            <a:ext cx="4500562" cy="5715000"/>
          </a:xfrm>
        </p:spPr>
        <p:txBody>
          <a:bodyPr rtlCol="0">
            <a:normAutofit fontScale="85000" lnSpcReduction="10000"/>
          </a:bodyPr>
          <a:lstStyle/>
          <a:p>
            <a:pPr fontAlgn="auto">
              <a:spcAft>
                <a:spcPts val="0"/>
              </a:spcAft>
              <a:buFont typeface="Arial" pitchFamily="34" charset="0"/>
              <a:buNone/>
              <a:defRPr/>
            </a:pPr>
            <a:r>
              <a:rPr lang="ru-RU" b="1" dirty="0" smtClean="0"/>
              <a:t>	Арбат для москвичей  - не  просто улица, это особый «кусочек» столицы, своеобразная «Москва в Москве» с ее собственной историей, самобытностью, традициями, со своим топонимическим ландшафтом. Многое нам могут рассказать фонари, дома, музеи, памятники, стены, старые арбатские переулки.</a:t>
            </a:r>
            <a:endParaRPr lang="ru-RU"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431</Words>
  <Application>Microsoft Office PowerPoint</Application>
  <PresentationFormat>Экран (4:3)</PresentationFormat>
  <Paragraphs>28</Paragraphs>
  <Slides>10</Slides>
  <Notes>0</Notes>
  <HiddenSlides>0</HiddenSlides>
  <MMClips>0</MMClips>
  <ScaleCrop>false</ScaleCrop>
  <HeadingPairs>
    <vt:vector size="6" baseType="variant">
      <vt:variant>
        <vt:lpstr>Использованные шрифты</vt:lpstr>
      </vt:variant>
      <vt:variant>
        <vt:i4>2</vt:i4>
      </vt:variant>
      <vt:variant>
        <vt:lpstr>Шаблон оформления</vt:lpstr>
      </vt:variant>
      <vt:variant>
        <vt:i4>1</vt:i4>
      </vt:variant>
      <vt:variant>
        <vt:lpstr>Заголовки слайдов</vt:lpstr>
      </vt:variant>
      <vt:variant>
        <vt:i4>10</vt:i4>
      </vt:variant>
    </vt:vector>
  </HeadingPairs>
  <TitlesOfParts>
    <vt:vector size="13" baseType="lpstr">
      <vt:lpstr>Calibri</vt:lpstr>
      <vt:lpstr>Arial</vt:lpstr>
      <vt:lpstr>Тема Office</vt:lpstr>
      <vt:lpstr>Арбат</vt:lpstr>
      <vt:lpstr> Арбат</vt:lpstr>
      <vt:lpstr>История Арбата</vt:lpstr>
      <vt:lpstr>История Арбата</vt:lpstr>
      <vt:lpstr>Происхождение топонима Арбат</vt:lpstr>
      <vt:lpstr>Происхождение топонима Арбат</vt:lpstr>
      <vt:lpstr>Гипотеза происхождения слова Арбат</vt:lpstr>
      <vt:lpstr>Мнение большинства ученых</vt:lpstr>
      <vt:lpstr>«Москва в Москве»</vt:lpstr>
      <vt:lpstr>Современная жизнь Арбата</vt:lpstr>
    </vt:vector>
  </TitlesOfParts>
  <Company>Левандовские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Арбат</dc:title>
  <dc:creator>Левандовская Ольга</dc:creator>
  <cp:lastModifiedBy>Kabanova</cp:lastModifiedBy>
  <cp:revision>26</cp:revision>
  <dcterms:created xsi:type="dcterms:W3CDTF">2009-05-24T17:34:27Z</dcterms:created>
  <dcterms:modified xsi:type="dcterms:W3CDTF">2009-05-28T09:09:34Z</dcterms:modified>
</cp:coreProperties>
</file>