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0" r:id="rId2"/>
  </p:sldMasterIdLst>
  <p:notesMasterIdLst>
    <p:notesMasterId r:id="rId45"/>
  </p:notesMasterIdLst>
  <p:sldIdLst>
    <p:sldId id="259" r:id="rId3"/>
    <p:sldId id="299" r:id="rId4"/>
    <p:sldId id="261" r:id="rId5"/>
    <p:sldId id="263" r:id="rId6"/>
    <p:sldId id="264" r:id="rId7"/>
    <p:sldId id="302" r:id="rId8"/>
    <p:sldId id="307" r:id="rId9"/>
    <p:sldId id="308" r:id="rId10"/>
    <p:sldId id="309" r:id="rId11"/>
    <p:sldId id="266" r:id="rId12"/>
    <p:sldId id="267" r:id="rId13"/>
    <p:sldId id="293" r:id="rId14"/>
    <p:sldId id="294" r:id="rId15"/>
    <p:sldId id="270" r:id="rId16"/>
    <p:sldId id="295" r:id="rId17"/>
    <p:sldId id="272" r:id="rId18"/>
    <p:sldId id="303" r:id="rId19"/>
    <p:sldId id="296" r:id="rId20"/>
    <p:sldId id="298" r:id="rId21"/>
    <p:sldId id="297" r:id="rId22"/>
    <p:sldId id="273" r:id="rId23"/>
    <p:sldId id="274" r:id="rId24"/>
    <p:sldId id="304" r:id="rId25"/>
    <p:sldId id="305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1" r:id="rId42"/>
    <p:sldId id="310" r:id="rId43"/>
    <p:sldId id="29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5CD1C-991A-499F-8FFE-9B8229F17505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DF1B8-89BF-4AD2-AEFC-CEBCAFF37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F1B8-89BF-4AD2-AEFC-CEBCAFF370C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147C-ACEB-482D-A196-7CE04A455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D774-B8EF-4709-B609-03A2239A4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09CB-CD6B-4643-8D73-2B7625C88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147C-ACEB-482D-A196-7CE04A455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2C807-0DD2-4C07-A5F2-732E956F0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FB5AB-5856-434B-B1FC-D2EF5BCD6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894F2-C85F-42A1-9CEE-9D491EDAD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816E-384A-4413-8D44-FD6A6F69E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673A02-851D-4FBB-BBFE-87C1F5D1E28D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0E41AA8-66E6-4F2B-B653-7677DD0E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63688" y="476672"/>
            <a:ext cx="6264696" cy="3240360"/>
          </a:xfrm>
        </p:spPr>
        <p:txBody>
          <a:bodyPr>
            <a:normAutofit fontScale="90000"/>
          </a:bodyPr>
          <a:lstStyle/>
          <a:p>
            <a:pPr indent="0" algn="l" fontAlgn="auto">
              <a:spcAft>
                <a:spcPts val="0"/>
              </a:spcAft>
              <a:defRPr/>
            </a:pPr>
            <a:r>
              <a:rPr lang="ru-RU" sz="6000" i="1" dirty="0" smtClean="0">
                <a:solidFill>
                  <a:srgbClr val="FF9933"/>
                </a:solidFill>
              </a:rPr>
              <a:t/>
            </a:r>
            <a:br>
              <a:rPr lang="ru-RU" sz="6000" i="1" dirty="0" smtClean="0">
                <a:solidFill>
                  <a:srgbClr val="FF9933"/>
                </a:solidFill>
              </a:rPr>
            </a:br>
            <a:r>
              <a:rPr lang="ru-RU" sz="6000" i="1" dirty="0" smtClean="0">
                <a:solidFill>
                  <a:srgbClr val="FF9933"/>
                </a:solidFill>
              </a:rPr>
              <a:t/>
            </a:r>
            <a:br>
              <a:rPr lang="ru-RU" sz="6000" i="1" dirty="0" smtClean="0">
                <a:solidFill>
                  <a:srgbClr val="FF9933"/>
                </a:solidFill>
              </a:rPr>
            </a:br>
            <a:r>
              <a:rPr lang="ru-RU" sz="6000" i="1" dirty="0" smtClean="0">
                <a:solidFill>
                  <a:srgbClr val="FF9933"/>
                </a:solidFill>
              </a:rPr>
              <a:t>  </a:t>
            </a:r>
            <a:br>
              <a:rPr lang="ru-RU" sz="6000" i="1" dirty="0" smtClean="0">
                <a:solidFill>
                  <a:srgbClr val="FF9933"/>
                </a:solidFill>
              </a:rPr>
            </a:br>
            <a:r>
              <a:rPr lang="ru-RU" sz="6000" i="1" dirty="0" smtClean="0">
                <a:solidFill>
                  <a:srgbClr val="FF9933"/>
                </a:solidFill>
              </a:rPr>
              <a:t/>
            </a:r>
            <a:br>
              <a:rPr lang="ru-RU" sz="6000" i="1" dirty="0" smtClean="0">
                <a:solidFill>
                  <a:srgbClr val="FF9933"/>
                </a:solidFill>
              </a:rPr>
            </a:br>
            <a:r>
              <a:rPr lang="ru-RU" sz="6000" i="1" dirty="0" smtClean="0">
                <a:solidFill>
                  <a:srgbClr val="FF9933"/>
                </a:solidFill>
              </a:rPr>
              <a:t/>
            </a:r>
            <a:br>
              <a:rPr lang="ru-RU" sz="6000" i="1" dirty="0" smtClean="0">
                <a:solidFill>
                  <a:srgbClr val="FF9933"/>
                </a:solidFill>
              </a:rPr>
            </a:br>
            <a:r>
              <a:rPr lang="ru-RU" sz="6000" i="1" dirty="0" smtClean="0">
                <a:solidFill>
                  <a:srgbClr val="FF9933"/>
                </a:solidFill>
              </a:rPr>
              <a:t/>
            </a:r>
            <a:br>
              <a:rPr lang="ru-RU" sz="6000" i="1" dirty="0" smtClean="0">
                <a:solidFill>
                  <a:srgbClr val="FF9933"/>
                </a:solidFill>
              </a:rPr>
            </a:br>
            <a:r>
              <a:rPr lang="ru-RU" sz="6000" i="1" dirty="0" smtClean="0">
                <a:solidFill>
                  <a:srgbClr val="FF9933"/>
                </a:solidFill>
              </a:rPr>
              <a:t/>
            </a:r>
            <a:br>
              <a:rPr lang="ru-RU" sz="6000" i="1" dirty="0" smtClean="0">
                <a:solidFill>
                  <a:srgbClr val="FF9933"/>
                </a:solidFill>
              </a:rPr>
            </a:br>
            <a:r>
              <a:rPr lang="ru-RU" sz="6000" i="1" dirty="0" smtClean="0">
                <a:solidFill>
                  <a:srgbClr val="FF9933"/>
                </a:solidFill>
              </a:rPr>
              <a:t>     </a:t>
            </a:r>
            <a:br>
              <a:rPr lang="ru-RU" sz="6000" i="1" dirty="0" smtClean="0">
                <a:solidFill>
                  <a:srgbClr val="FF9933"/>
                </a:solidFill>
              </a:rPr>
            </a:br>
            <a:r>
              <a:rPr lang="ru-RU" sz="6000" i="1" dirty="0" smtClean="0">
                <a:solidFill>
                  <a:srgbClr val="FF9933"/>
                </a:solidFill>
              </a:rPr>
              <a:t/>
            </a:r>
            <a:br>
              <a:rPr lang="ru-RU" sz="6000" i="1" dirty="0" smtClean="0">
                <a:solidFill>
                  <a:srgbClr val="FF9933"/>
                </a:solidFill>
              </a:rPr>
            </a:br>
            <a:r>
              <a:rPr lang="ru-RU" sz="6000" i="1" dirty="0" smtClean="0">
                <a:solidFill>
                  <a:srgbClr val="FF9933"/>
                </a:solidFill>
              </a:rPr>
              <a:t/>
            </a:r>
            <a:br>
              <a:rPr lang="ru-RU" sz="6000" i="1" dirty="0" smtClean="0">
                <a:solidFill>
                  <a:srgbClr val="FF9933"/>
                </a:solidFill>
              </a:rPr>
            </a:br>
            <a:r>
              <a:rPr lang="ru-RU" sz="6000" i="1" dirty="0" smtClean="0">
                <a:solidFill>
                  <a:srgbClr val="FF9933"/>
                </a:solidFill>
              </a:rPr>
              <a:t/>
            </a:r>
            <a:br>
              <a:rPr lang="ru-RU" sz="6000" i="1" dirty="0" smtClean="0">
                <a:solidFill>
                  <a:srgbClr val="FF9933"/>
                </a:solidFill>
              </a:rPr>
            </a:br>
            <a:r>
              <a:rPr lang="ru-RU" sz="6000" i="1" dirty="0" smtClean="0">
                <a:solidFill>
                  <a:srgbClr val="FF9933"/>
                </a:solidFill>
              </a:rPr>
              <a:t/>
            </a:r>
            <a:br>
              <a:rPr lang="ru-RU" sz="6000" i="1" dirty="0" smtClean="0">
                <a:solidFill>
                  <a:srgbClr val="FF9933"/>
                </a:solidFill>
              </a:rPr>
            </a:br>
            <a:r>
              <a:rPr lang="ru-RU" sz="6000" dirty="0" smtClean="0">
                <a:solidFill>
                  <a:srgbClr val="FF9933"/>
                </a:solidFill>
              </a:rPr>
              <a:t>Природный</a:t>
            </a:r>
            <a:br>
              <a:rPr lang="ru-RU" sz="6000" dirty="0" smtClean="0">
                <a:solidFill>
                  <a:srgbClr val="FF9933"/>
                </a:solidFill>
              </a:rPr>
            </a:br>
            <a:r>
              <a:rPr lang="ru-RU" sz="6000" dirty="0" smtClean="0">
                <a:solidFill>
                  <a:srgbClr val="FF9933"/>
                </a:solidFill>
              </a:rPr>
              <a:t>экологический</a:t>
            </a:r>
            <a:br>
              <a:rPr lang="ru-RU" sz="6000" dirty="0" smtClean="0">
                <a:solidFill>
                  <a:srgbClr val="FF9933"/>
                </a:solidFill>
              </a:rPr>
            </a:br>
            <a:r>
              <a:rPr lang="ru-RU" sz="6000" dirty="0" smtClean="0">
                <a:solidFill>
                  <a:srgbClr val="FF9933"/>
                </a:solidFill>
              </a:rPr>
              <a:t>сад</a:t>
            </a:r>
            <a:r>
              <a:rPr lang="ru-RU" sz="6000" i="1" dirty="0" smtClean="0">
                <a:solidFill>
                  <a:srgbClr val="FF9933"/>
                </a:solidFill>
              </a:rPr>
              <a:t/>
            </a:r>
            <a:br>
              <a:rPr lang="ru-RU" sz="6000" i="1" dirty="0" smtClean="0">
                <a:solidFill>
                  <a:srgbClr val="FF9933"/>
                </a:solidFill>
              </a:rPr>
            </a:br>
            <a:endParaRPr lang="ru-RU" sz="6000" b="1" dirty="0" smtClean="0">
              <a:solidFill>
                <a:schemeClr val="accent1"/>
              </a:solidFill>
            </a:endParaRPr>
          </a:p>
        </p:txBody>
      </p:sp>
      <p:pic>
        <p:nvPicPr>
          <p:cNvPr id="47107" name="Picture 6" descr="j04373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2060848"/>
            <a:ext cx="3732415" cy="447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3501008"/>
            <a:ext cx="3240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Презентация к занятию в объединении </a:t>
            </a:r>
          </a:p>
          <a:p>
            <a:pPr algn="ctr"/>
            <a:r>
              <a:rPr lang="ru-RU" b="1" dirty="0" smtClean="0"/>
              <a:t>«Ландшафтный дизайн»</a:t>
            </a:r>
          </a:p>
          <a:p>
            <a:pPr algn="ctr"/>
            <a:r>
              <a:rPr lang="ru-RU" b="1" dirty="0" smtClean="0"/>
              <a:t>МОУ ДОД «Станция юных натуралистов»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Педагог </a:t>
            </a:r>
          </a:p>
          <a:p>
            <a:pPr algn="ctr"/>
            <a:r>
              <a:rPr lang="ru-RU" b="1" dirty="0" smtClean="0"/>
              <a:t>Мызникова </a:t>
            </a:r>
          </a:p>
          <a:p>
            <a:pPr algn="ctr"/>
            <a:r>
              <a:rPr lang="ru-RU" b="1" dirty="0" smtClean="0"/>
              <a:t>Ирина Олеговна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61653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Мичуринск. 2011г.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ru-RU" sz="4000" b="0" dirty="0" smtClean="0">
                <a:solidFill>
                  <a:srgbClr val="FF0000"/>
                </a:solidFill>
              </a:rPr>
              <a:t>Повышение иммунитета растений</a:t>
            </a:r>
          </a:p>
        </p:txBody>
      </p:sp>
      <p:pic>
        <p:nvPicPr>
          <p:cNvPr id="52227" name="Picture 6" descr="j04062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3528" y="1844824"/>
            <a:ext cx="4500563" cy="4349750"/>
          </a:xfrm>
          <a:noFill/>
        </p:spPr>
      </p:pic>
      <p:sp>
        <p:nvSpPr>
          <p:cNvPr id="5222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980728"/>
            <a:ext cx="4176464" cy="55446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i="1" dirty="0" smtClean="0"/>
              <a:t>Залог будущего благополучия сада: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1.Покупка качественного и здорового посадочного материала 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2. </a:t>
            </a:r>
            <a:r>
              <a:rPr lang="ru-RU" sz="2400" dirty="0"/>
              <a:t>В</a:t>
            </a:r>
            <a:r>
              <a:rPr lang="ru-RU" sz="2400" dirty="0" smtClean="0"/>
              <a:t>ажно, чтобы растения были достаточно зимостойкими и были выращены в приближенных к климату сада условиях.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3.Необходима грамотная посадка растений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10212"/>
          </a:xfrm>
        </p:spPr>
        <p:txBody>
          <a:bodyPr>
            <a:normAutofit/>
          </a:bodyPr>
          <a:lstStyle/>
          <a:p>
            <a:r>
              <a:rPr lang="ru-RU" dirty="0" smtClean="0"/>
              <a:t>Повысить иммунитет растений  сада можно и с помощью регуляторов роста, т. е. растительных гормонов. </a:t>
            </a:r>
          </a:p>
          <a:p>
            <a:r>
              <a:rPr lang="ru-RU" dirty="0" smtClean="0"/>
              <a:t>Они повышают сопротивляемость растений заболеваниям, уменьшают ущерб от вредных насекомых, участвуют в управлении обмена веществ. </a:t>
            </a:r>
          </a:p>
          <a:p>
            <a:r>
              <a:rPr lang="ru-RU" dirty="0" smtClean="0"/>
              <a:t> Грамотное применение регуляторов роста, т. е. в микроскопических дозах, совершенно безвредно для человека и животных.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533400"/>
            <a:ext cx="3146496" cy="4839816"/>
          </a:xfrm>
        </p:spPr>
        <p:txBody>
          <a:bodyPr>
            <a:normAutofit/>
          </a:bodyPr>
          <a:lstStyle/>
          <a:p>
            <a:r>
              <a:rPr lang="ru-RU" dirty="0" smtClean="0"/>
              <a:t>Высокий иммунитет растений, поддержанный регуляторами роста значительно уменьшает применение других мер борьбы.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7" descr="j04384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99592" y="764704"/>
            <a:ext cx="4098979" cy="4724400"/>
          </a:xfrm>
          <a:noFill/>
          <a:ln>
            <a:solidFill>
              <a:srgbClr val="FF9933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FF0000"/>
                </a:solidFill>
              </a:rPr>
              <a:t>Ручной труд на благо сада</a:t>
            </a:r>
            <a:endParaRPr lang="ru-RU" b="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j0408026.wmf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44008" y="2348880"/>
            <a:ext cx="4150523" cy="34563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4968552" cy="55446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главный метод борьбы с вредителями и болезнями остается прежним – механический, т.е.ручной.</a:t>
            </a:r>
          </a:p>
          <a:p>
            <a:r>
              <a:rPr lang="ru-RU" sz="2400" dirty="0" smtClean="0"/>
              <a:t>многие  защитные работы на больших площадях сегодня проводятся с помощью механизмов</a:t>
            </a:r>
          </a:p>
          <a:p>
            <a:r>
              <a:rPr lang="ru-RU" sz="2400" dirty="0" smtClean="0"/>
              <a:t>Но в приусадебном саду, самый надежный, экологически чистый и оправданный механизм – руки профессионального садовника.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14352" y="1052736"/>
            <a:ext cx="4345680" cy="446449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800" dirty="0"/>
              <a:t> </a:t>
            </a:r>
            <a:r>
              <a:rPr lang="ru-RU" sz="2800" dirty="0" smtClean="0"/>
              <a:t>   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Кроме системы в уходе за садом важно знать и сроки появления тех или иных вредителей, распространения болезней, а значит и сроки профилактических и защитных работ.</a:t>
            </a:r>
          </a:p>
        </p:txBody>
      </p:sp>
      <p:pic>
        <p:nvPicPr>
          <p:cNvPr id="4" name="Picture 7" descr="j039649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644008" y="1052736"/>
            <a:ext cx="3889375" cy="360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5670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rgbClr val="FF0000"/>
                </a:solidFill>
              </a:rPr>
              <a:t>Очень важно в саду своевременно заметить очаги вирусных заболеваний.</a:t>
            </a: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44824"/>
            <a:ext cx="4038600" cy="44644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Т.к. вирусы не лечатся, то вариант только один: без промедления растение выкапывать и сжигать.</a:t>
            </a:r>
          </a:p>
          <a:p>
            <a:endParaRPr lang="ru-RU" dirty="0" smtClean="0"/>
          </a:p>
          <a:p>
            <a:r>
              <a:rPr lang="ru-RU" dirty="0" smtClean="0"/>
              <a:t>При этом важно соблюдать гигиенические меры: больные растения срезают и выкапывают инструментом, который затем обязательно дезинфицируется.</a:t>
            </a:r>
            <a:endParaRPr lang="ru-RU" dirty="0"/>
          </a:p>
        </p:txBody>
      </p:sp>
      <p:pic>
        <p:nvPicPr>
          <p:cNvPr id="5" name="Picture 6" descr="j04359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1622145"/>
            <a:ext cx="4013791" cy="4327135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ru-RU" b="0" dirty="0" smtClean="0">
                <a:solidFill>
                  <a:srgbClr val="FF0000"/>
                </a:solidFill>
              </a:rPr>
              <a:t>Живой щит природы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44823"/>
            <a:ext cx="8785225" cy="4679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В природе давно оформилось равновесие: ни один вид не доминирует над другим, а исчезновение какого-либо вида невозможно. И только вмешательство человека разрушает это равновесие.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 </a:t>
            </a:r>
            <a:r>
              <a:rPr lang="ru-RU" sz="2400" dirty="0"/>
              <a:t>Ч</a:t>
            </a:r>
            <a:r>
              <a:rPr lang="ru-RU" sz="2400" dirty="0" smtClean="0"/>
              <a:t>еловек не хочет замечать, что, защищая свой урожай, свое представление о красоте природы, он уничтожает природных врагов вредителей своих растений.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692696"/>
            <a:ext cx="8183880" cy="51845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Самые опасные враги насекомых-вредителей – насекомые, которые называются энтомофагами. Одни из них являются хищниками, другие – паразитами. И объект их охоты – насекомые-вредители. 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Человек, используя ядохимикаты, не учитывает, что они в большей степени вредны энтомофагам, нежели вредителям растений.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19" y="476673"/>
            <a:ext cx="5112569" cy="554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937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Насекомые-энтомофаги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0" dirty="0" smtClean="0"/>
              <a:t>Жужелица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0" dirty="0" smtClean="0"/>
              <a:t>Мухи-сирфиды</a:t>
            </a:r>
            <a:endParaRPr lang="ru-RU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013" y="1476320"/>
            <a:ext cx="3930650" cy="343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556792"/>
            <a:ext cx="3930650" cy="206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rgbClr val="FF0000"/>
                </a:solidFill>
              </a:rPr>
              <a:t>Здоровый и красивый сад – тот, где соблюдаются правила агротехники</a:t>
            </a:r>
            <a:endParaRPr lang="ru-RU" dirty="0"/>
          </a:p>
        </p:txBody>
      </p:sp>
      <p:pic>
        <p:nvPicPr>
          <p:cNvPr id="1026" name="Picture 2" descr="D:\МОИ ДОКУМЕНТЫ\Мои рисуночки\Коллекция картинок (Microsoft)\j0423876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755576" y="764704"/>
            <a:ext cx="3743860" cy="4139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52169" y="908720"/>
            <a:ext cx="3931920" cy="475252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Стремление к здоровому образу жизни во всех проявлениях диктует свои правила создания сада и ухода за ним.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548680"/>
            <a:ext cx="4178456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476672"/>
            <a:ext cx="4243896" cy="281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3068960"/>
            <a:ext cx="2787799" cy="2295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5085184"/>
            <a:ext cx="7848872" cy="98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619254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 </a:t>
            </a:r>
            <a:r>
              <a:rPr lang="ru-RU" sz="2800" dirty="0"/>
              <a:t>П</a:t>
            </a:r>
            <a:r>
              <a:rPr lang="ru-RU" sz="2800" dirty="0" smtClean="0"/>
              <a:t>режде чем, взяться за пестициды, надо внимательно осмотреть сад, определит степень зараженности теми или иными вредителями. Если заражение не велико, то лучше дать шанс размножиться энтомофагам. А затем, они сами отрегулируют численность друг друга в саду.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 Если же применение пестицидов необходимо, то лучше использовать препараты системного действия и желательно биологического происхождения.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 В отличие от контактных препаратов системные проникают в сок растений и отравляют только сосущих насекомых-вредителей, не наносят вреда энтомофагам.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14352" y="530352"/>
            <a:ext cx="3931920" cy="52749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Надежным щитом для сада являются живые изгороди. Важно иметь в саду такие растения, как ель, сосна, береза, ива, липа, калина, бузина, клен, вяз. Такие породы деревьев становятся пристанищем насекомоядных птиц, насекомых-энтомофагов.</a:t>
            </a:r>
          </a:p>
        </p:txBody>
      </p:sp>
      <p:pic>
        <p:nvPicPr>
          <p:cNvPr id="6146" name="Picture 2" descr="D:\МОИ ДОКУМЕНТЫ\МОИ ДОКУМЕНТЫ\Деревья\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620687"/>
            <a:ext cx="3960440" cy="4782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908720"/>
            <a:ext cx="3931920" cy="4464496"/>
          </a:xfrm>
        </p:spPr>
        <p:txBody>
          <a:bodyPr>
            <a:normAutofit/>
          </a:bodyPr>
          <a:lstStyle/>
          <a:p>
            <a:r>
              <a:rPr lang="ru-RU" dirty="0" smtClean="0"/>
              <a:t>А развешивание в саду скворечников, синичников и кормушек не только полезно, но и может стать очень важным элементом садового декора.</a:t>
            </a:r>
            <a:endParaRPr lang="ru-RU" dirty="0"/>
          </a:p>
        </p:txBody>
      </p:sp>
      <p:pic>
        <p:nvPicPr>
          <p:cNvPr id="5122" name="Picture 2" descr="D:\МОИ ДОКУМЕНТЫ\МОИ ДОКУМЕНТЫ\Кормушки и купальни\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1124744"/>
            <a:ext cx="417646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201664" cy="5058888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Привлечь в сад полезных насекомых можно, используя посадку в приствольных кругах деревьев, на лужайках и опушках таких растений, как фацелия, горчица, гречиха, полынь, укроп и петрушка. Причем, высевают эти культуры в течение всего лета 3–4 раза, чтобы цветение было постоянным.</a:t>
            </a:r>
          </a:p>
          <a:p>
            <a:endParaRPr lang="ru-RU" dirty="0"/>
          </a:p>
        </p:txBody>
      </p:sp>
      <p:pic>
        <p:nvPicPr>
          <p:cNvPr id="7171" name="Picture 3" descr="D:\МОИ ДОКУМЕНТЫ\МОИ ДОКУМЕНТЫ\Травы для кулинарии\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839513"/>
            <a:ext cx="3672408" cy="4674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7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Необходимо </a:t>
            </a:r>
            <a:r>
              <a:rPr lang="ru-RU" sz="2800" dirty="0" smtClean="0"/>
              <a:t>осторожно собирать божьих коровок с кустов чубушника (жасмина), черемухи, полыни, веток липы и переносить на побеги других растений, заселенных тлей. Это милое насекомое способно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  за сутки съесть 150–200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   особей тли.</a:t>
            </a:r>
          </a:p>
        </p:txBody>
      </p:sp>
      <p:pic>
        <p:nvPicPr>
          <p:cNvPr id="62467" name="Picture 5" descr="vribol0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3501008"/>
            <a:ext cx="3270110" cy="245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9144000" cy="1584176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Травы-репелленты 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(отпугивающие вредных насекомых)</a:t>
            </a:r>
          </a:p>
        </p:txBody>
      </p:sp>
      <p:pic>
        <p:nvPicPr>
          <p:cNvPr id="63491" name="Picture 7" descr="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584" y="1412776"/>
            <a:ext cx="3313112" cy="2487613"/>
          </a:xfrm>
          <a:ln>
            <a:solidFill>
              <a:schemeClr val="tx1"/>
            </a:solidFill>
          </a:ln>
        </p:spPr>
      </p:pic>
      <p:pic>
        <p:nvPicPr>
          <p:cNvPr id="63492" name="Picture 11" descr="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60032" y="1628800"/>
            <a:ext cx="3565525" cy="4752975"/>
          </a:xfrm>
          <a:ln>
            <a:solidFill>
              <a:schemeClr val="tx1"/>
            </a:solidFill>
          </a:ln>
        </p:spPr>
      </p:pic>
      <p:sp>
        <p:nvSpPr>
          <p:cNvPr id="63493" name="Oval 14"/>
          <p:cNvSpPr>
            <a:spLocks noChangeArrowheads="1"/>
          </p:cNvSpPr>
          <p:nvPr/>
        </p:nvSpPr>
        <p:spPr bwMode="auto">
          <a:xfrm>
            <a:off x="323850" y="3141663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Лук</a:t>
            </a:r>
          </a:p>
        </p:txBody>
      </p:sp>
      <p:sp>
        <p:nvSpPr>
          <p:cNvPr id="63494" name="Oval 15"/>
          <p:cNvSpPr>
            <a:spLocks noChangeArrowheads="1"/>
          </p:cNvSpPr>
          <p:nvPr/>
        </p:nvSpPr>
        <p:spPr bwMode="auto">
          <a:xfrm>
            <a:off x="4572000" y="5589240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Кориандр</a:t>
            </a:r>
          </a:p>
        </p:txBody>
      </p:sp>
      <p:pic>
        <p:nvPicPr>
          <p:cNvPr id="63495" name="Picture 16" descr="0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4077072"/>
            <a:ext cx="2736304" cy="2357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6" name="Oval 18"/>
          <p:cNvSpPr>
            <a:spLocks noChangeArrowheads="1"/>
          </p:cNvSpPr>
          <p:nvPr/>
        </p:nvSpPr>
        <p:spPr bwMode="auto">
          <a:xfrm>
            <a:off x="467544" y="5589240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Ноготки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0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3573016"/>
            <a:ext cx="2957360" cy="2189163"/>
          </a:xfrm>
          <a:ln>
            <a:solidFill>
              <a:schemeClr val="tx1"/>
            </a:solidFill>
          </a:ln>
        </p:spPr>
      </p:pic>
      <p:pic>
        <p:nvPicPr>
          <p:cNvPr id="64515" name="Picture 9" descr="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1560" y="476672"/>
            <a:ext cx="3744913" cy="2808288"/>
          </a:xfrm>
          <a:ln>
            <a:solidFill>
              <a:schemeClr val="tx1"/>
            </a:solidFill>
          </a:ln>
        </p:spPr>
      </p:pic>
      <p:pic>
        <p:nvPicPr>
          <p:cNvPr id="64516" name="Picture 10" descr="006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859338" y="981075"/>
            <a:ext cx="3675062" cy="5078413"/>
          </a:xfrm>
          <a:ln>
            <a:solidFill>
              <a:schemeClr val="tx1"/>
            </a:solidFill>
          </a:ln>
        </p:spPr>
      </p:pic>
      <p:sp>
        <p:nvSpPr>
          <p:cNvPr id="64517" name="Oval 11"/>
          <p:cNvSpPr>
            <a:spLocks noChangeArrowheads="1"/>
          </p:cNvSpPr>
          <p:nvPr/>
        </p:nvSpPr>
        <p:spPr bwMode="auto">
          <a:xfrm>
            <a:off x="323528" y="2492896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Настурция</a:t>
            </a:r>
          </a:p>
        </p:txBody>
      </p:sp>
      <p:sp>
        <p:nvSpPr>
          <p:cNvPr id="64518" name="Oval 12"/>
          <p:cNvSpPr>
            <a:spLocks noChangeArrowheads="1"/>
          </p:cNvSpPr>
          <p:nvPr/>
        </p:nvSpPr>
        <p:spPr bwMode="auto">
          <a:xfrm>
            <a:off x="683568" y="5229200"/>
            <a:ext cx="1366837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Бархатцы </a:t>
            </a:r>
          </a:p>
          <a:p>
            <a:pPr algn="ctr"/>
            <a:r>
              <a:rPr lang="ru-RU">
                <a:solidFill>
                  <a:srgbClr val="000000"/>
                </a:solidFill>
              </a:rPr>
              <a:t>Тонколист.</a:t>
            </a:r>
          </a:p>
        </p:txBody>
      </p:sp>
      <p:sp>
        <p:nvSpPr>
          <p:cNvPr id="64519" name="Oval 13"/>
          <p:cNvSpPr>
            <a:spLocks noChangeArrowheads="1"/>
          </p:cNvSpPr>
          <p:nvPr/>
        </p:nvSpPr>
        <p:spPr bwMode="auto">
          <a:xfrm>
            <a:off x="5219700" y="5445125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Полынь</a:t>
            </a:r>
          </a:p>
          <a:p>
            <a:pPr algn="ctr"/>
            <a:r>
              <a:rPr lang="ru-RU">
                <a:solidFill>
                  <a:srgbClr val="000000"/>
                </a:solidFill>
              </a:rPr>
              <a:t>Щмидта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8" descr="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3568" y="404664"/>
            <a:ext cx="3122612" cy="3960812"/>
          </a:xfrm>
          <a:ln>
            <a:solidFill>
              <a:schemeClr val="tx1"/>
            </a:solidFill>
          </a:ln>
        </p:spPr>
      </p:pic>
      <p:pic>
        <p:nvPicPr>
          <p:cNvPr id="65539" name="Picture 9" descr="0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24525" y="404813"/>
            <a:ext cx="2967038" cy="3957637"/>
          </a:xfrm>
          <a:ln>
            <a:solidFill>
              <a:schemeClr val="tx1"/>
            </a:solidFill>
          </a:ln>
        </p:spPr>
      </p:pic>
      <p:pic>
        <p:nvPicPr>
          <p:cNvPr id="65540" name="Picture 10" descr="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915816" y="3645024"/>
            <a:ext cx="3579813" cy="2609850"/>
          </a:xfrm>
          <a:ln>
            <a:solidFill>
              <a:schemeClr val="tx1"/>
            </a:solidFill>
          </a:ln>
        </p:spPr>
      </p:pic>
      <p:sp>
        <p:nvSpPr>
          <p:cNvPr id="65541" name="Oval 11"/>
          <p:cNvSpPr>
            <a:spLocks noChangeArrowheads="1"/>
          </p:cNvSpPr>
          <p:nvPr/>
        </p:nvSpPr>
        <p:spPr bwMode="auto">
          <a:xfrm>
            <a:off x="395288" y="3933825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Тархун</a:t>
            </a:r>
          </a:p>
        </p:txBody>
      </p:sp>
      <p:sp>
        <p:nvSpPr>
          <p:cNvPr id="65542" name="Oval 12"/>
          <p:cNvSpPr>
            <a:spLocks noChangeArrowheads="1"/>
          </p:cNvSpPr>
          <p:nvPr/>
        </p:nvSpPr>
        <p:spPr bwMode="auto">
          <a:xfrm>
            <a:off x="7235825" y="4005263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Лаванда</a:t>
            </a:r>
          </a:p>
        </p:txBody>
      </p:sp>
      <p:sp>
        <p:nvSpPr>
          <p:cNvPr id="65543" name="Oval 13"/>
          <p:cNvSpPr>
            <a:spLocks noChangeArrowheads="1"/>
          </p:cNvSpPr>
          <p:nvPr/>
        </p:nvSpPr>
        <p:spPr bwMode="auto">
          <a:xfrm>
            <a:off x="2555776" y="5589240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Мята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9" descr="0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83568" y="548680"/>
            <a:ext cx="3816350" cy="2925763"/>
          </a:xfrm>
          <a:ln>
            <a:solidFill>
              <a:schemeClr val="tx1"/>
            </a:solidFill>
          </a:ln>
        </p:spPr>
      </p:pic>
      <p:pic>
        <p:nvPicPr>
          <p:cNvPr id="66563" name="Picture 10" descr="0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918747" y="3941763"/>
            <a:ext cx="3115505" cy="2189162"/>
          </a:xfrm>
          <a:ln>
            <a:solidFill>
              <a:schemeClr val="tx1"/>
            </a:solidFill>
          </a:ln>
        </p:spPr>
      </p:pic>
      <p:pic>
        <p:nvPicPr>
          <p:cNvPr id="66564" name="Picture 8" descr="011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716016" y="1052736"/>
            <a:ext cx="3929062" cy="4962525"/>
          </a:xfrm>
          <a:ln>
            <a:solidFill>
              <a:schemeClr val="tx1"/>
            </a:solidFill>
          </a:ln>
        </p:spPr>
      </p:pic>
      <p:sp>
        <p:nvSpPr>
          <p:cNvPr id="66565" name="Oval 11"/>
          <p:cNvSpPr>
            <a:spLocks noChangeArrowheads="1"/>
          </p:cNvSpPr>
          <p:nvPr/>
        </p:nvSpPr>
        <p:spPr bwMode="auto">
          <a:xfrm>
            <a:off x="4499992" y="5517232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Рута</a:t>
            </a:r>
          </a:p>
        </p:txBody>
      </p:sp>
      <p:sp>
        <p:nvSpPr>
          <p:cNvPr id="66566" name="Oval 12"/>
          <p:cNvSpPr>
            <a:spLocks noChangeArrowheads="1"/>
          </p:cNvSpPr>
          <p:nvPr/>
        </p:nvSpPr>
        <p:spPr bwMode="auto">
          <a:xfrm>
            <a:off x="467544" y="5661248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Сантолина</a:t>
            </a:r>
          </a:p>
        </p:txBody>
      </p:sp>
      <p:sp>
        <p:nvSpPr>
          <p:cNvPr id="66567" name="Oval 13"/>
          <p:cNvSpPr>
            <a:spLocks noChangeArrowheads="1"/>
          </p:cNvSpPr>
          <p:nvPr/>
        </p:nvSpPr>
        <p:spPr bwMode="auto">
          <a:xfrm>
            <a:off x="467544" y="2780928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Пижма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FFC000"/>
                </a:solidFill>
              </a:rPr>
              <a:t/>
            </a:r>
            <a:br>
              <a:rPr lang="ru-RU" sz="3600" i="1" dirty="0" smtClean="0">
                <a:solidFill>
                  <a:srgbClr val="FFC000"/>
                </a:solidFill>
              </a:rPr>
            </a:br>
            <a:r>
              <a:rPr lang="ru-RU" i="1" dirty="0" smtClean="0">
                <a:solidFill>
                  <a:srgbClr val="FFC000"/>
                </a:solidFill>
              </a:rPr>
              <a:t/>
            </a:r>
            <a:br>
              <a:rPr lang="ru-RU" i="1" dirty="0" smtClean="0">
                <a:solidFill>
                  <a:srgbClr val="FFC000"/>
                </a:solidFill>
              </a:rPr>
            </a:br>
            <a:r>
              <a:rPr lang="ru-RU" i="1" dirty="0" smtClean="0">
                <a:solidFill>
                  <a:srgbClr val="FFC000"/>
                </a:solidFill>
              </a:rPr>
              <a:t/>
            </a:r>
            <a:br>
              <a:rPr lang="ru-RU" i="1" dirty="0" smtClean="0">
                <a:solidFill>
                  <a:srgbClr val="FFC000"/>
                </a:solidFill>
              </a:rPr>
            </a:b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116632"/>
            <a:ext cx="8183880" cy="208823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endParaRPr lang="ru-RU" dirty="0" smtClean="0"/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  Это важно не только при выращивании в саду плодовых и ягодных растений, овощей, но и в случае чисто декоративного сада.</a:t>
            </a:r>
          </a:p>
        </p:txBody>
      </p:sp>
      <p:pic>
        <p:nvPicPr>
          <p:cNvPr id="2050" name="Picture 2" descr="D:\МОИ ДОКУМЕНТЫ\Мои рисуночки\000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060848"/>
            <a:ext cx="5616624" cy="421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8100392" cy="1736725"/>
          </a:xfrm>
        </p:spPr>
        <p:txBody>
          <a:bodyPr>
            <a:normAutofit fontScale="90000"/>
          </a:bodyPr>
          <a:lstStyle/>
          <a:p>
            <a:pPr indent="0"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Фитонциды 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фитонцидные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растения</a:t>
            </a:r>
          </a:p>
        </p:txBody>
      </p:sp>
      <p:pic>
        <p:nvPicPr>
          <p:cNvPr id="67587" name="Picture 7" descr="j04384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260648"/>
            <a:ext cx="427355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9" descr="0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84213" y="333375"/>
            <a:ext cx="3816350" cy="2925763"/>
          </a:xfrm>
          <a:ln>
            <a:solidFill>
              <a:schemeClr val="tx1"/>
            </a:solidFill>
          </a:ln>
        </p:spPr>
      </p:pic>
      <p:pic>
        <p:nvPicPr>
          <p:cNvPr id="66563" name="Picture 10" descr="0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1403648" y="3933056"/>
            <a:ext cx="3115505" cy="2189162"/>
          </a:xfrm>
          <a:ln>
            <a:solidFill>
              <a:schemeClr val="tx1"/>
            </a:solidFill>
          </a:ln>
        </p:spPr>
      </p:pic>
      <p:pic>
        <p:nvPicPr>
          <p:cNvPr id="66564" name="Picture 8" descr="011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04048" y="980728"/>
            <a:ext cx="3644630" cy="4603279"/>
          </a:xfrm>
          <a:ln>
            <a:solidFill>
              <a:schemeClr val="tx1"/>
            </a:solidFill>
          </a:ln>
        </p:spPr>
      </p:pic>
      <p:sp>
        <p:nvSpPr>
          <p:cNvPr id="66565" name="Oval 11"/>
          <p:cNvSpPr>
            <a:spLocks noChangeArrowheads="1"/>
          </p:cNvSpPr>
          <p:nvPr/>
        </p:nvSpPr>
        <p:spPr bwMode="auto">
          <a:xfrm>
            <a:off x="4716016" y="5229200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Рута</a:t>
            </a:r>
          </a:p>
        </p:txBody>
      </p:sp>
      <p:sp>
        <p:nvSpPr>
          <p:cNvPr id="66566" name="Oval 12"/>
          <p:cNvSpPr>
            <a:spLocks noChangeArrowheads="1"/>
          </p:cNvSpPr>
          <p:nvPr/>
        </p:nvSpPr>
        <p:spPr bwMode="auto">
          <a:xfrm>
            <a:off x="827584" y="5517232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Сантолина</a:t>
            </a:r>
          </a:p>
        </p:txBody>
      </p:sp>
      <p:sp>
        <p:nvSpPr>
          <p:cNvPr id="66567" name="Oval 13"/>
          <p:cNvSpPr>
            <a:spLocks noChangeArrowheads="1"/>
          </p:cNvSpPr>
          <p:nvPr/>
        </p:nvSpPr>
        <p:spPr bwMode="auto">
          <a:xfrm>
            <a:off x="684213" y="2781300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Пижма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2592288"/>
          </a:xfrm>
          <a:solidFill>
            <a:schemeClr val="bg2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u="sng" dirty="0" smtClean="0"/>
              <a:t>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Фитонциды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сильно действующие на микроорганизмы летучие химические вещества, выделяемые однолетними и многолетними растениями, кустарниками, деревьями, плодами.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264275"/>
          </a:xfrm>
        </p:spPr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smtClean="0"/>
              <a:t>Роль фитонцидов в жизни растений огромна. В процессе развития растительного мира все растения в большей или меньшей степени вырабатывают специальные защитные вещества против микроорганизмов, вредных растениям, т.е. они обладают защитными свойствами.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smtClean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smtClean="0"/>
              <a:t>У одних растений фитонциды летучие, у других почти не летучие. У одних растений эти химические вещества способны убивать простейшие микроорганизмы, у других они менее губительны и способны только затормаживать размножение  микроорганизмов.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7" descr="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476250"/>
            <a:ext cx="4233862" cy="565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65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smtClean="0"/>
              <a:t> </a:t>
            </a:r>
            <a:r>
              <a:rPr lang="ru-RU" smtClean="0"/>
              <a:t>Так, фитонциды убивают вредные микроорганизмы у кипариса пирамидального и лавра благородного за 15 мин,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7" descr="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15616" y="476672"/>
            <a:ext cx="2659062" cy="3162300"/>
          </a:xfrm>
          <a:ln>
            <a:solidFill>
              <a:schemeClr val="tx1"/>
            </a:solidFill>
          </a:ln>
        </p:spPr>
      </p:pic>
      <p:sp>
        <p:nvSpPr>
          <p:cNvPr id="7168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08050"/>
            <a:ext cx="4038600" cy="5222875"/>
          </a:xfrm>
        </p:spPr>
        <p:txBody>
          <a:bodyPr>
            <a:normAutofit lnSpcReduction="10000"/>
          </a:bodyPr>
          <a:lstStyle/>
          <a:p>
            <a:endParaRPr lang="ru-RU" sz="2800" dirty="0" smtClean="0"/>
          </a:p>
          <a:p>
            <a:r>
              <a:rPr lang="ru-RU" sz="2800" dirty="0" smtClean="0"/>
              <a:t>у апельсинового и лимонного деревьев – за 5 мин,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у можжевельника казацкого – за 10 мин </a:t>
            </a:r>
          </a:p>
        </p:txBody>
      </p:sp>
      <p:pic>
        <p:nvPicPr>
          <p:cNvPr id="71684" name="Picture 8" descr="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501008"/>
            <a:ext cx="367665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685" name="Picture 9" descr="j042386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4248" y="2636912"/>
            <a:ext cx="14446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8" descr="0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7544" y="476672"/>
            <a:ext cx="3322638" cy="3455987"/>
          </a:xfrm>
          <a:ln>
            <a:solidFill>
              <a:schemeClr val="tx1"/>
            </a:solidFill>
          </a:ln>
        </p:spPr>
      </p:pic>
      <p:pic>
        <p:nvPicPr>
          <p:cNvPr id="72707" name="Picture 9" descr="ena_085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95737" y="2492896"/>
            <a:ext cx="2592288" cy="3890672"/>
          </a:xfrm>
          <a:ln>
            <a:solidFill>
              <a:schemeClr val="tx1"/>
            </a:solidFill>
          </a:ln>
        </p:spPr>
      </p:pic>
      <p:sp>
        <p:nvSpPr>
          <p:cNvPr id="72708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800" smtClean="0"/>
              <a:t>у чубушника – за 5 мин, </a:t>
            </a:r>
          </a:p>
          <a:p>
            <a:endParaRPr lang="ru-RU" sz="2800" smtClean="0"/>
          </a:p>
          <a:p>
            <a:endParaRPr lang="ru-RU" sz="2800" smtClean="0"/>
          </a:p>
          <a:p>
            <a:r>
              <a:rPr lang="ru-RU" sz="2800" smtClean="0"/>
              <a:t>у смородины чёрной – за 10 мин,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3528" y="188640"/>
            <a:ext cx="8640960" cy="1512169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2800" b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Многие соки, выжатые из листьев растений, убивают некоторые бактерии. Бактерицидными свойствами обладают:  </a:t>
            </a:r>
          </a:p>
        </p:txBody>
      </p:sp>
      <p:pic>
        <p:nvPicPr>
          <p:cNvPr id="74755" name="Picture 9" descr="0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7544" y="4221088"/>
            <a:ext cx="3240087" cy="2428875"/>
          </a:xfrm>
          <a:ln>
            <a:solidFill>
              <a:schemeClr val="tx1"/>
            </a:solidFill>
          </a:ln>
        </p:spPr>
      </p:pic>
      <p:pic>
        <p:nvPicPr>
          <p:cNvPr id="74756" name="Picture 10" descr="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012160" y="1700808"/>
            <a:ext cx="2203450" cy="2620963"/>
          </a:xfrm>
          <a:ln>
            <a:solidFill>
              <a:schemeClr val="tx1"/>
            </a:solidFill>
          </a:ln>
        </p:spPr>
      </p:pic>
      <p:pic>
        <p:nvPicPr>
          <p:cNvPr id="74757" name="Picture 8" descr="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907704" y="1700808"/>
            <a:ext cx="2030412" cy="2708275"/>
          </a:xfrm>
          <a:ln>
            <a:solidFill>
              <a:schemeClr val="tx1"/>
            </a:solidFill>
          </a:ln>
        </p:spPr>
      </p:pic>
      <p:pic>
        <p:nvPicPr>
          <p:cNvPr id="74758" name="Picture 11" descr="0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4860032" y="4149080"/>
            <a:ext cx="3157045" cy="2189162"/>
          </a:xfrm>
          <a:ln>
            <a:solidFill>
              <a:schemeClr val="tx1"/>
            </a:solidFill>
          </a:ln>
        </p:spPr>
      </p:pic>
      <p:sp>
        <p:nvSpPr>
          <p:cNvPr id="74759" name="Oval 12"/>
          <p:cNvSpPr>
            <a:spLocks noChangeArrowheads="1"/>
          </p:cNvSpPr>
          <p:nvPr/>
        </p:nvSpPr>
        <p:spPr bwMode="auto">
          <a:xfrm>
            <a:off x="684213" y="3284538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Хрен</a:t>
            </a:r>
          </a:p>
        </p:txBody>
      </p:sp>
      <p:sp>
        <p:nvSpPr>
          <p:cNvPr id="74760" name="Oval 13"/>
          <p:cNvSpPr>
            <a:spLocks noChangeArrowheads="1"/>
          </p:cNvSpPr>
          <p:nvPr/>
        </p:nvSpPr>
        <p:spPr bwMode="auto">
          <a:xfrm>
            <a:off x="5076056" y="3140968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Картофель</a:t>
            </a:r>
          </a:p>
        </p:txBody>
      </p:sp>
      <p:sp>
        <p:nvSpPr>
          <p:cNvPr id="74761" name="Oval 14"/>
          <p:cNvSpPr>
            <a:spLocks noChangeArrowheads="1"/>
          </p:cNvSpPr>
          <p:nvPr/>
        </p:nvSpPr>
        <p:spPr bwMode="auto">
          <a:xfrm>
            <a:off x="0" y="5943600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Лук</a:t>
            </a:r>
          </a:p>
        </p:txBody>
      </p:sp>
      <p:sp>
        <p:nvSpPr>
          <p:cNvPr id="74762" name="Oval 15"/>
          <p:cNvSpPr>
            <a:spLocks noChangeArrowheads="1"/>
          </p:cNvSpPr>
          <p:nvPr/>
        </p:nvSpPr>
        <p:spPr bwMode="auto">
          <a:xfrm>
            <a:off x="4499992" y="5805264"/>
            <a:ext cx="136842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Красный</a:t>
            </a:r>
          </a:p>
          <a:p>
            <a:pPr algn="ctr"/>
            <a:r>
              <a:rPr lang="ru-RU" dirty="0">
                <a:solidFill>
                  <a:srgbClr val="000000"/>
                </a:solidFill>
              </a:rPr>
              <a:t>перец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8" descr="0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4149080"/>
            <a:ext cx="2771992" cy="2189163"/>
          </a:xfrm>
          <a:ln>
            <a:solidFill>
              <a:schemeClr val="tx1"/>
            </a:solidFill>
          </a:ln>
        </p:spPr>
      </p:pic>
      <p:pic>
        <p:nvPicPr>
          <p:cNvPr id="75779" name="Picture 9" descr="j043878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339752" y="764704"/>
            <a:ext cx="2122487" cy="3197225"/>
          </a:xfrm>
          <a:noFill/>
          <a:ln>
            <a:solidFill>
              <a:schemeClr val="tx1"/>
            </a:solidFill>
          </a:ln>
        </p:spPr>
      </p:pic>
      <p:sp>
        <p:nvSpPr>
          <p:cNvPr id="75780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А также - чеснок, горчица, редька, томат, морковь, пион, ломонос, сахарная свёкла, крапива, можжевельник, пихта, лавровишня, алоэ.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229600" cy="3455988"/>
          </a:xfrm>
        </p:spPr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 Растения с фитонцидными свойствами можно использовать для нужд цветоводов. Эти растения применяют как отпугивающие средства.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Известно, что посевные бархатцы сильно угнетают нематоды, повреждающие растения. Левкой не будет болеть черной ножкой, если среди них посадить хотя бы один кустик томата. </a:t>
            </a:r>
          </a:p>
        </p:txBody>
      </p:sp>
      <p:pic>
        <p:nvPicPr>
          <p:cNvPr id="76803" name="Picture 7" descr="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3717032"/>
            <a:ext cx="4172017" cy="272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4" name="Picture 8" descr="0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645024"/>
            <a:ext cx="3624435" cy="271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14352" y="116632"/>
            <a:ext cx="4561704" cy="58326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Уход за садом – это не только поливы, рыхления и подкормки. Важную роль в поддержании декоративных качеств растений играет грамотная борьба с болезнями и вредителями. </a:t>
            </a:r>
          </a:p>
        </p:txBody>
      </p:sp>
      <p:pic>
        <p:nvPicPr>
          <p:cNvPr id="3074" name="Picture 2" descr="D:\МОИ ДОКУМЕНТЫ\Мои рисуночки\Коллекция картинок (Microsoft)\j04387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692696"/>
            <a:ext cx="3441322" cy="5142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549275"/>
            <a:ext cx="4753223" cy="611981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Пиретрум девичий угнетает нематоды, оберегая нематоды и другие растения. Тлю уничтожают полынь, эстрагон, которые высаживают рядом с розами. Если между или около астр и гладиолусов посадить чеснок, то они не будут болеть чёрной ножкой и фузариозом. Такими же целебными и отпугивающими свойствами обладают ноготки и ряд других цветочных растений.</a:t>
            </a:r>
          </a:p>
        </p:txBody>
      </p:sp>
      <p:pic>
        <p:nvPicPr>
          <p:cNvPr id="77827" name="Picture 10" descr="0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8024" y="692696"/>
            <a:ext cx="3836666" cy="5113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2" descr="j043686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0547098">
            <a:off x="3998488" y="4727696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332656"/>
            <a:ext cx="8229600" cy="33843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Почва существует как живой организм.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Легче сберечь почву, чем  потратить годы труда на её восстановление.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Природа создавала почвы тысячу лет. Чтобы разрушить это коллективное творение всех компонентов ландшафта, хватит и минуты.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Профессор Б.Апарин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</a:t>
            </a:r>
          </a:p>
          <a:p>
            <a:endParaRPr lang="ru-RU" dirty="0"/>
          </a:p>
        </p:txBody>
      </p:sp>
      <p:pic>
        <p:nvPicPr>
          <p:cNvPr id="5" name="Picture 3" descr="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560" y="270892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8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692150"/>
            <a:ext cx="8229600" cy="2952874"/>
          </a:xfrm>
        </p:spPr>
        <p:txBody>
          <a:bodyPr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9933"/>
                </a:solidFill>
              </a:rPr>
              <a:t>Благодарим </a:t>
            </a:r>
            <a:br>
              <a:rPr lang="ru-RU" sz="5400" dirty="0" smtClean="0">
                <a:solidFill>
                  <a:srgbClr val="FF9933"/>
                </a:solidFill>
              </a:rPr>
            </a:br>
            <a:r>
              <a:rPr lang="ru-RU" sz="5400" dirty="0" smtClean="0">
                <a:solidFill>
                  <a:srgbClr val="FF9933"/>
                </a:solidFill>
              </a:rPr>
              <a:t>за внимание!</a:t>
            </a:r>
          </a:p>
        </p:txBody>
      </p:sp>
      <p:pic>
        <p:nvPicPr>
          <p:cNvPr id="78851" name="Picture 7" descr="j04378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6228184" y="2132856"/>
            <a:ext cx="1974850" cy="1485900"/>
          </a:xfrm>
          <a:noFill/>
        </p:spPr>
      </p:pic>
      <p:pic>
        <p:nvPicPr>
          <p:cNvPr id="1026" name="Picture 2" descr="D:\МОИ ДОКУМЕНТЫ\Мои рисуночки\MC900437583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4509120"/>
            <a:ext cx="1822450" cy="135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1. С большинством заболеваний и садовых вредителей можно и нужно бороться, используя комплекс нехимических методов.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2. Сегодня существует целый ряд биологических препаратов и органических удобрений, которые помогут поддерживать сад в здоровом и красивом виде.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3. Необходимо приглашать в сад естественных врагов вредителей – птиц и полезных насекомых.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Мои рисуночки\Коллекция картинок (Microsoft)\j0438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20688"/>
            <a:ext cx="8066331" cy="54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692696"/>
            <a:ext cx="792088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Прежде чем использовать в саду ядохимикаты, необходимо проведение комплекса агротехнических мероприятий.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800" dirty="0" smtClean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Это требует знания природы болезней и вредителей, а так же, практики в области органического земледелия и трудолюбия.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Нельзя полностью отвергать химические методы, но они, скорее исключение, чем правило в уходе за садом.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404664"/>
            <a:ext cx="8229600" cy="33846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Начинающим садоводам необходимо, на садовом участке надо проводить профилактические и предупредительные работы: </a:t>
            </a:r>
          </a:p>
          <a:p>
            <a:r>
              <a:rPr lang="ru-RU" dirty="0" smtClean="0"/>
              <a:t>   1. привлекать на участок насекомоядных птиц (в первую очередь синиц, поползней, скворцов, дятлов и др.), развешивать для них скворечники и дуплянки и подкармливать их зимой; </a:t>
            </a:r>
          </a:p>
          <a:p>
            <a:endParaRPr lang="ru-RU" dirty="0"/>
          </a:p>
        </p:txBody>
      </p:sp>
      <p:pic>
        <p:nvPicPr>
          <p:cNvPr id="2050" name="Picture 2" descr="D:\МОИ ДОКУМЕНТЫ\Мои рисуночки\MP9004385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3356992"/>
            <a:ext cx="4572000" cy="304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2. привлекать на участок полезных насекомых (в первую очередь шмелей, одиночных пчел, лесных муравьев и др.) и устраивать для них искусственные гнезда;</a:t>
            </a:r>
          </a:p>
          <a:p>
            <a:endParaRPr lang="ru-RU" dirty="0"/>
          </a:p>
        </p:txBody>
      </p:sp>
      <p:pic>
        <p:nvPicPr>
          <p:cNvPr id="3074" name="Picture 2" descr="D:\МОИ ДОКУМЕНТЫ\Мои рисуночки\MC900437445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484784"/>
            <a:ext cx="4138209" cy="38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3. применять агротехнические методы (прополку, рыхление и мульчирование междурядий, правильное сочетание и чередование культур — плодосмен) для борьбы с сорняками.</a:t>
            </a:r>
            <a:endParaRPr lang="ru-RU" dirty="0"/>
          </a:p>
        </p:txBody>
      </p:sp>
      <p:pic>
        <p:nvPicPr>
          <p:cNvPr id="4098" name="Picture 2" descr="D:\МОИ ДОКУМЕНТЫ\Мои рисуночки\Коллекция картинок (Microsoft)\j04231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340768"/>
            <a:ext cx="4211133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1274</Words>
  <Application>Microsoft Office PowerPoint</Application>
  <PresentationFormat>Экран (4:3)</PresentationFormat>
  <Paragraphs>130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Аспект</vt:lpstr>
      <vt:lpstr>1_Аспект</vt:lpstr>
      <vt:lpstr>                   Природный экологический сад </vt:lpstr>
      <vt:lpstr>Здоровый и красивый сад – тот, где соблюдаются правила агротехники</vt:lpstr>
      <vt:lpstr>   </vt:lpstr>
      <vt:lpstr>Слайд 4</vt:lpstr>
      <vt:lpstr>Слайд 5</vt:lpstr>
      <vt:lpstr>Слайд 6</vt:lpstr>
      <vt:lpstr>Слайд 7</vt:lpstr>
      <vt:lpstr>Слайд 8</vt:lpstr>
      <vt:lpstr>Слайд 9</vt:lpstr>
      <vt:lpstr> Повышение иммунитета растений</vt:lpstr>
      <vt:lpstr>Слайд 11</vt:lpstr>
      <vt:lpstr>Высокий иммунитет растений, поддержанный регуляторами роста значительно уменьшает применение других мер борьбы. </vt:lpstr>
      <vt:lpstr>Ручной труд на благо сада</vt:lpstr>
      <vt:lpstr>Слайд 14</vt:lpstr>
      <vt:lpstr>Очень важно в саду своевременно заметить очаги вирусных заболеваний.</vt:lpstr>
      <vt:lpstr> Живой щит природы</vt:lpstr>
      <vt:lpstr>Слайд 17</vt:lpstr>
      <vt:lpstr>Слайд 18</vt:lpstr>
      <vt:lpstr>Насекомые-энтомофаги</vt:lpstr>
      <vt:lpstr>Слайд 20</vt:lpstr>
      <vt:lpstr>Слайд 21</vt:lpstr>
      <vt:lpstr>Слайд 22</vt:lpstr>
      <vt:lpstr>Слайд 23</vt:lpstr>
      <vt:lpstr>Слайд 24</vt:lpstr>
      <vt:lpstr>Слайд 25</vt:lpstr>
      <vt:lpstr>  Травы-репелленты   (отпугивающие вредных насекомых)</vt:lpstr>
      <vt:lpstr>Слайд 27</vt:lpstr>
      <vt:lpstr>Слайд 28</vt:lpstr>
      <vt:lpstr>Слайд 29</vt:lpstr>
      <vt:lpstr>  Фитонциды и    фитонцидные     растения</vt:lpstr>
      <vt:lpstr>Слайд 31</vt:lpstr>
      <vt:lpstr>Слайд 32</vt:lpstr>
      <vt:lpstr>Слайд 33</vt:lpstr>
      <vt:lpstr>Слайд 34</vt:lpstr>
      <vt:lpstr>Слайд 35</vt:lpstr>
      <vt:lpstr>Слайд 36</vt:lpstr>
      <vt:lpstr>Многие соки, выжатые из листьев растений, убивают некоторые бактерии. Бактерицидными свойствами обладают:  </vt:lpstr>
      <vt:lpstr>Слайд 38</vt:lpstr>
      <vt:lpstr>Слайд 39</vt:lpstr>
      <vt:lpstr>Слайд 40</vt:lpstr>
      <vt:lpstr>Слайд 41</vt:lpstr>
      <vt:lpstr>Благодарим 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САД          В    СТИЛЕ     «ЭКО»</dc:title>
  <dc:creator>User</dc:creator>
  <cp:lastModifiedBy>Tata</cp:lastModifiedBy>
  <cp:revision>46</cp:revision>
  <dcterms:created xsi:type="dcterms:W3CDTF">2011-01-23T15:26:01Z</dcterms:created>
  <dcterms:modified xsi:type="dcterms:W3CDTF">2011-04-27T19:34:34Z</dcterms:modified>
</cp:coreProperties>
</file>