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60" r:id="rId4"/>
    <p:sldId id="259" r:id="rId5"/>
    <p:sldId id="258" r:id="rId6"/>
    <p:sldId id="281" r:id="rId7"/>
    <p:sldId id="265" r:id="rId8"/>
    <p:sldId id="263" r:id="rId9"/>
    <p:sldId id="285" r:id="rId10"/>
    <p:sldId id="261" r:id="rId11"/>
    <p:sldId id="277" r:id="rId12"/>
    <p:sldId id="282" r:id="rId13"/>
    <p:sldId id="275" r:id="rId14"/>
    <p:sldId id="269" r:id="rId15"/>
    <p:sldId id="279" r:id="rId16"/>
    <p:sldId id="267" r:id="rId17"/>
    <p:sldId id="276" r:id="rId18"/>
    <p:sldId id="268" r:id="rId19"/>
    <p:sldId id="270" r:id="rId20"/>
    <p:sldId id="284" r:id="rId21"/>
    <p:sldId id="283" r:id="rId22"/>
    <p:sldId id="272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3300"/>
    <a:srgbClr val="FF9900"/>
    <a:srgbClr val="66FF33"/>
    <a:srgbClr val="CC3300"/>
    <a:srgbClr val="000066"/>
    <a:srgbClr val="0066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4" autoAdjust="0"/>
    <p:restoredTop sz="94737" autoAdjust="0"/>
  </p:normalViewPr>
  <p:slideViewPr>
    <p:cSldViewPr>
      <p:cViewPr>
        <p:scale>
          <a:sx n="66" d="100"/>
          <a:sy n="66" d="100"/>
        </p:scale>
        <p:origin x="-1272" y="-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C4B1A8B-DDA5-4606-A775-3A58CEA5A30D}" type="datetimeFigureOut">
              <a:rPr lang="ru-RU"/>
              <a:pPr>
                <a:defRPr/>
              </a:pPr>
              <a:t>13.05.2011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529D095-74C6-42E1-A7E6-822B0913C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83C6CC-CE54-4F2E-941E-84561BCD6437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3E5F8-C7F9-4D73-AFE0-2622D2071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6ED39-7331-49F9-B15C-5BC11F1C8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3C499-8949-4260-B556-55B1C257A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E50FA-2E48-455C-9570-510724F35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7DEDE-110F-492E-B9D7-545013427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8E6EA-BE43-472D-93AF-A2B7F862D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F6F2D-BDDB-4E2C-8E38-478B2D787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49D0-D782-4DF3-973F-5FD4BF561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D98B-3CCB-4B5B-96A3-348A6BB64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C18E9-F819-456C-8B4F-632BF49AE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997F-9E66-48E1-9913-266EE3682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D559B36-85A3-4E45-8C83-7EE35DE00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908175" y="620713"/>
            <a:ext cx="5759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40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84213" y="1557338"/>
            <a:ext cx="7920037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000" b="1">
                <a:solidFill>
                  <a:schemeClr val="bg1"/>
                </a:solidFill>
              </a:rPr>
              <a:t>Интегрированный урок:</a:t>
            </a:r>
          </a:p>
          <a:p>
            <a:pPr algn="ctr">
              <a:spcBef>
                <a:spcPct val="50000"/>
              </a:spcBef>
            </a:pPr>
            <a:r>
              <a:rPr lang="ru-RU" sz="6000" b="1">
                <a:solidFill>
                  <a:schemeClr val="bg1"/>
                </a:solidFill>
              </a:rPr>
              <a:t>окружающий мир    и   математика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FF00"/>
            </a:gs>
            <a:gs pos="100000">
              <a:srgbClr val="00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фото 4а - 2008 05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227763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фото 4а - 2008 14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620713"/>
            <a:ext cx="69850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10029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84438" y="1125538"/>
            <a:ext cx="6659562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10029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4681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10029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C:\Documents and Settings\Admin\Мои документы\Мои рисунки\ФОТО осень 2008\Школьный двор и цветы класса\фото 4а - 2008 10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388" y="142875"/>
            <a:ext cx="878522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8" descr="Изображение 04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питомник 00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43213" y="0"/>
            <a:ext cx="630078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11188" y="1412875"/>
            <a:ext cx="78486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000" b="1">
                <a:solidFill>
                  <a:srgbClr val="00FF00"/>
                </a:solidFill>
              </a:rPr>
              <a:t>Лермонтовский питомник занимается озеленением нашего города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9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10029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D:\Мои рисунки +\Мои рисунки +\анимашки\bf4cf50e21232256c0c06025e0f510a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333375"/>
            <a:ext cx="16192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D:\Мои рисунки +\Мои рисунки +\анимашки\bf4cf50e21232256c0c06025e0f510a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4388" y="0"/>
            <a:ext cx="16192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FLOW3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2" descr="FLOW3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63938" y="0"/>
            <a:ext cx="259238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3" descr="http://im5-tub.mail.ru/i?id=22335516&amp;tov=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3457575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Рисунок 9" descr="http://im4-tub.mail.ru/i?id=51720722&amp;tov=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48038" y="2492375"/>
            <a:ext cx="15128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D:\Мои рисунки +\Мои рисунки +\анимашки\81a390a0ef2c6d95f04ea05bf39fc2d6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144000" y="4581525"/>
            <a:ext cx="23764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+ на память от Будённовска\001 Разное\Коллекция картинок (Microsoft)\Организатор клипов (Microsoft)\j043391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144000" y="0"/>
            <a:ext cx="863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0" y="0"/>
            <a:ext cx="6372225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u="sng">
                <a:solidFill>
                  <a:srgbClr val="006600"/>
                </a:solidFill>
              </a:rPr>
              <a:t>Задача № 2</a:t>
            </a:r>
            <a:r>
              <a:rPr lang="ru-RU" sz="2400" b="1">
                <a:solidFill>
                  <a:srgbClr val="006600"/>
                </a:solidFill>
              </a:rPr>
              <a:t>.</a:t>
            </a:r>
            <a:r>
              <a:rPr lang="ru-RU" sz="2400" b="1">
                <a:solidFill>
                  <a:srgbClr val="FFFF00"/>
                </a:solidFill>
              </a:rPr>
              <a:t> </a:t>
            </a:r>
          </a:p>
          <a:p>
            <a:pPr algn="ctr"/>
            <a:endParaRPr lang="ru-RU" sz="2400" b="1">
              <a:solidFill>
                <a:srgbClr val="FFFF00"/>
              </a:solidFill>
            </a:endParaRPr>
          </a:p>
          <a:p>
            <a:pPr algn="ctr"/>
            <a:r>
              <a:rPr lang="ru-RU" sz="2000"/>
              <a:t>     </a:t>
            </a:r>
            <a:r>
              <a:rPr lang="ru-RU" sz="3200" b="1">
                <a:solidFill>
                  <a:srgbClr val="000066"/>
                </a:solidFill>
              </a:rPr>
              <a:t>В теплицах лермонтовского питомника высажено 130 сортов роз.                            Это на 50 сортов меньше, чем пород деревьев.                      </a:t>
            </a:r>
            <a:r>
              <a:rPr lang="ru-RU" sz="3200" b="1">
                <a:solidFill>
                  <a:srgbClr val="0000FF"/>
                </a:solidFill>
              </a:rPr>
              <a:t>Сколько разных пород деревьев высажено в теплицах?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5388 C 0.00573 0.02868 0.00573 0.01596 0.00087 -0.00601 C -0.0007 -0.01248 -0.00538 -0.02659 -0.00538 -0.02635 C -0.00834 -0.09063 0.00642 -0.15699 -0.02413 -0.21572 C -0.03976 -0.24578 -0.01806 -0.21618 -0.03472 -0.23768 C -0.03681 -0.24878 -0.04271 -0.25895 -0.05139 -0.26659 C -0.05886 -0.28092 -0.06702 -0.29687 -0.0783 -0.3082 C -0.08368 -0.32323 -0.0757 -0.30497 -0.08681 -0.31815 C -0.0882 -0.32 -0.08768 -0.32208 -0.08889 -0.32369 C -0.09045 -0.32647 -0.09288 -0.32809 -0.09497 -0.32994 C -0.09792 -0.3408 -0.09879 -0.34358 -0.10764 -0.35167 C -0.11042 -0.36069 -0.11528 -0.36786 -0.12014 -0.37687 C -0.12535 -0.38659 -0.12986 -0.39745 -0.13472 -0.40832 C -0.13733 -0.4141 -0.13733 -0.4208 -0.14097 -0.42635 C -0.14965 -0.43815 -0.15903 -0.45017 -0.16615 -0.46335 C -0.16875 -0.4756 -0.17031 -0.48786 -0.17639 -0.49895 C -0.17899 -0.5089 -0.18229 -0.51768 -0.18698 -0.52647 C -0.1875 -0.52971 -0.18889 -0.53872 -0.19097 -0.54242 C -0.1934 -0.54682 -0.19948 -0.55445 -0.19948 -0.55398 C -0.20313 -0.56832 -0.20122 -0.57479 -0.21389 -0.58358 C -0.21476 -0.58659 -0.21424 -0.58982 -0.21615 -0.59121 C -0.21736 -0.59329 -0.22049 -0.59237 -0.2224 -0.59375 C -0.24497 -0.60601 -0.22847 -0.60115 -0.24549 -0.60531 C -0.25886 -0.61595 -0.27136 -0.61988 -0.28698 -0.62474 C -0.29531 -0.63306 -0.30382 -0.6393 -0.31198 -0.64647 C -0.31493 -0.65526 -0.32101 -0.65526 -0.32691 -0.66242 C -0.34028 -0.68023 -0.34774 -0.7015 -0.36406 -0.71768 C -0.3691 -0.73156 -0.38577 -0.73086 -0.39792 -0.73734 C -0.40278 -0.73988 -0.41215 -0.74705 -0.41215 -0.74659 C -0.41302 -0.74936 -0.41268 -0.75167 -0.41441 -0.75306 C -0.42205 -0.75884 -0.44948 -0.76277 -0.46007 -0.76462 C -0.47934 -0.77387 -0.47066 -0.77132 -0.48524 -0.77502 C -0.50521 -0.78728 -0.5217 -0.78867 -0.54566 -0.79028 C -0.5658 -0.79676 -0.64254 -0.79745 -0.66077 -0.79861 C -0.67153 -0.80485 -0.67899 -0.81109 -0.69167 -0.8141 C -0.69722 -0.81526 -0.70834 -0.8178 -0.70834 -0.81734 C -0.74896 -0.81734 -0.81615 -0.82659 -0.85851 -0.80601 C -0.93993 -0.80855 -0.89774 -0.80323 -0.93143 -0.8141 C -0.97813 -0.87815 -1.09271 -0.83005 -1.16702 -0.81179 C -1.17465 -0.80739 -1.18177 -0.80462 -1.19011 -0.80208 C -1.21007 -0.78797 -1.20139 -0.79468 -1.21702 -0.78265 C -1.21875 -0.78057 -1.21945 -0.77803 -1.22118 -0.77687 C -1.22309 -0.77502 -1.22552 -0.77387 -1.22761 -0.77248 C -1.23525 -0.76208 -1.23681 -0.74959 -1.24427 -0.73919 C -1.24636 -0.73109 -1.24792 -0.72647 -1.25261 -0.7193 C -1.2559 -0.71005 -1.25365 -0.7156 -1.25868 -0.70242 C -1.26146 -0.69456 -1.27118 -0.68832 -1.27535 -0.68185 C -1.28195 -0.6578 -1.29393 -0.63422 -1.30903 -0.61294 C -1.31111 -0.60346 -1.31476 -0.59075 -1.31927 -0.58173 C -1.32136 -0.5778 -1.32778 -0.57017 -1.32778 -0.56971 C -1.33195 -0.55075 -1.32674 -0.56924 -1.33594 -0.55028 C -1.33785 -0.54682 -1.34011 -0.53826 -1.34011 -0.53803 C -1.34097 -0.50751 -1.3474 -0.45641 -1.33802 -0.42219 C -1.33542 -0.39583 -1.33455 -0.39306 -1.32344 -0.37294 C -1.32066 -0.36739 -1.3191 -0.35861 -1.31111 -0.35699 C -1.30087 -0.35491 -1.28993 -0.35514 -1.27969 -0.35352 C -1.25035 -0.32601 -1.28472 -0.35514 -1.17761 -0.34358 C -1.17465 -0.34358 -1.18663 -0.33849 -1.18368 -0.33734 C -1.17761 -0.33572 -1.17118 -0.33895 -1.16493 -0.33965 C -1.15278 -0.34242 -1.15347 -0.34242 -1.1441 -0.34959 C -1.14011 -0.35213 -1.1316 -0.35699 -1.1316 -0.35676 C -1.11979 -0.3741 -1.13507 -0.35491 -1.12136 -0.36508 C -1.11945 -0.3667 -1.11893 -0.36901 -1.11702 -0.37063 C -1.11129 -0.37618 -1.09063 -0.39306 -1.08351 -0.3963 C -1.07031 -0.40185 -1.05573 -0.40462 -1.04202 -0.40832 C -1.02761 -0.40739 -1.01285 -0.40716 -0.99827 -0.40624 C -0.98524 -0.40531 -0.99271 -0.38913 -0.97899 -0.38057 C -0.97431 -0.37294 -0.97101 -0.37294 -0.96285 -0.36901 C -0.95122 -0.36369 -0.94097 -0.35445 -0.92743 -0.35352 C -0.91632 -0.35213 -0.90504 -0.35213 -0.89393 -0.35167 C -0.87483 -0.34843 -0.87118 -0.34682 -0.84393 -0.35167 C -0.83906 -0.35213 -0.83681 -0.35861 -0.83143 -0.36161 C -0.82257 -0.36624 -0.82327 -0.36508 -0.81268 -0.36693 C -0.79931 -0.37294 -0.79393 -0.37294 -0.77726 -0.37479 C -0.76111 -0.37942 -0.7691 -0.37826 -0.75434 -0.38057 C -0.7408 -0.38659 -0.73577 -0.3889 -0.72101 -0.39052 C -0.67465 -0.38774 -0.66962 -0.39005 -0.63959 -0.38265 C -0.63768 -0.3815 -0.63559 -0.37942 -0.63316 -0.37872 C -0.63004 -0.37734 -0.62604 -0.37826 -0.62292 -0.37687 C -0.61893 -0.37479 -0.61632 -0.37109 -0.61233 -0.36901 C -0.60573 -0.36508 -0.59861 -0.36231 -0.59167 -0.35953 C -0.58351 -0.35514 -0.57795 -0.34843 -0.57049 -0.34358 C -0.5632 -0.30289 -0.56181 -0.2578 -0.57274 -0.2178 C -0.57188 -0.16554 -0.57188 -0.11468 -0.57049 -0.06219 C -0.57031 -0.05387 -0.56875 -0.04693 -0.56024 -0.04485 C -0.55469 -0.03375 -0.55018 -0.0252 -0.54149 -0.01664 C -0.5375 -0.00601 -0.53177 0.00417 -0.52483 0.0148 C -0.5217 0.0192 -0.50903 0.02151 -0.50399 0.02451 C -0.48976 0.03261 -0.48976 0.03469 -0.47465 0.03862 C -0.46754 0.04347 -0.46111 0.04648 -0.45191 0.04972 C -0.42483 0.04694 -0.40538 0.04047 -0.38281 0.02659 C -0.37709 0.02243 -0.37518 0.0222 -0.37049 0.01642 C -0.36736 0.01249 -0.36198 0.00417 -0.36198 0.00509 C -0.36042 -0.00277 -0.35851 -0.00948 -0.34965 -0.00601 " pathEditMode="relative" rAng="0" ptsTypes="ffffffffffffffffffffffffffffffffffffff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882 0.12902 C -0.45156 0.12971 -0.47448 0.12925 -0.49722 0.13087 C -0.51962 0.13249 -0.49392 0.13503 -0.51094 0.13827 C -0.51857 0.13966 -0.52639 0.13942 -0.5342 0.14012 C -0.54305 0.1422 -0.55156 0.14428 -0.56024 0.14729 C -0.56475 0.15653 -0.57291 0.15769 -0.58073 0.16023 C -0.5901 0.16324 -0.59896 0.17041 -0.60816 0.17295 C -0.61267 0.17411 -0.61736 0.17411 -0.62187 0.1748 C -0.62639 0.1785 -0.6309 0.17896 -0.63559 0.18197 C -0.64427 0.18775 -0.65243 0.19099 -0.66163 0.19468 C -0.66944 0.19792 -0.67482 0.2037 -0.68212 0.20786 C -0.68524 0.20925 -0.68871 0.20948 -0.69184 0.21133 C -0.70469 0.21781 -0.71996 0.22613 -0.73142 0.23677 C -0.7401 0.25411 -0.72812 0.23283 -0.73837 0.24393 C -0.74392 0.24994 -0.74965 0.25619 -0.75347 0.26428 C -0.75521 0.26775 -0.75573 0.27353 -0.75885 0.27538 C -0.76111 0.2763 -0.76354 0.27769 -0.7658 0.27862 C -0.76632 0.28046 -0.76614 0.28278 -0.76719 0.2844 C -0.76857 0.28625 -0.771 0.28648 -0.77257 0.28786 C -0.78437 0.29966 -0.76857 0.28833 -0.78212 0.29711 C -0.78611 0.3022 -0.78837 0.30752 -0.79305 0.31145 C -0.79618 0.3237 -0.79514 0.32555 -0.80416 0.33156 C -0.80868 0.34127 -0.81597 0.34151 -0.82326 0.34613 C -0.82969 0.35885 -0.82205 0.34613 -0.83021 0.35353 C -0.83281 0.35584 -0.83524 0.36093 -0.83698 0.3644 C -0.83889 0.37203 -0.84149 0.37781 -0.84514 0.38451 C -0.84826 0.397 -0.84375 0.3822 -0.85208 0.39723 C -0.85659 0.40555 -0.85434 0.41272 -0.86163 0.41919 C -0.86267 0.42336 -0.86302 0.42798 -0.86441 0.43191 C -0.8651 0.43399 -0.86632 0.43561 -0.86719 0.43746 C -0.86823 0.43977 -0.86909 0.44208 -0.86979 0.44463 C -0.87083 0.44833 -0.87048 0.45295 -0.87257 0.45573 C -0.87482 0.45873 -0.87743 0.46151 -0.87951 0.46474 C -0.88194 0.46867 -0.88628 0.47746 -0.88628 0.47769 C -0.88975 0.4911 -0.89253 0.50937 -0.89861 0.52139 C -0.90347 0.54659 -0.91337 0.56948 -0.91909 0.59422 C -0.91962 0.59862 -0.91892 0.60347 -0.92048 0.60717 C -0.92153 0.60948 -0.92517 0.6081 -0.92604 0.61064 C -0.92778 0.61619 -0.92656 0.62312 -0.92743 0.62914 C -0.92795 0.63283 -0.93021 0.64023 -0.93021 0.64046 C -0.93264 0.69966 -0.93316 0.69711 -0.93021 0.78798 C -0.93003 0.79445 -0.92465 0.80625 -0.92465 0.80648 C -0.92413 0.8111 -0.92448 0.81619 -0.92326 0.82081 C -0.92257 0.82336 -0.91996 0.82405 -0.91909 0.82636 C -0.91805 0.82983 -0.9184 0.83353 -0.91788 0.83723 C -0.91666 0.84555 -0.91423 0.85688 -0.91232 0.86451 C -0.91146 0.86821 -0.91041 0.87191 -0.90955 0.87561 C -0.90816 0.88093 -0.90278 0.89018 -0.90278 0.89041 C -0.88923 0.87815 -0.85104 0.89434 -0.83281 0.89734 C -0.81232 0.89665 -0.79166 0.89711 -0.77118 0.89549 C -0.76684 0.89503 -0.76701 0.88925 -0.76441 0.88648 C -0.76076 0.88255 -0.75538 0.8837 -0.75069 0.88278 C -0.74861 0.87445 -0.74705 0.87237 -0.74114 0.86821 C -0.7401 0.86428 -0.7375 0.86127 -0.73698 0.85734 C -0.73576 0.84879 -0.7368 0.84023 -0.73559 0.83168 C -0.73472 0.8259 -0.72795 0.81757 -0.72604 0.80994 C -0.72708 0.7896 -0.72864 0.78127 -0.73142 0.76416 C -0.73055 0.74567 -0.73455 0.73549 -0.72187 0.73133 C -0.71823 0.72416 -0.71597 0.72255 -0.70955 0.72046 C -0.70347 0.71237 -0.69705 0.71214 -0.68906 0.7096 C -0.67934 0.70659 -0.67031 0.7022 -0.66024 0.70035 C -0.65521 0.70104 -0.65 0.70012 -0.64514 0.7022 C -0.64375 0.70289 -0.64409 0.7059 -0.64375 0.70775 C -0.64236 0.717 -0.6401 0.72416 -0.63837 0.73318 C -0.63889 0.73919 -0.63784 0.7459 -0.63975 0.75145 C -0.64028 0.75283 -0.65347 0.77156 -0.65607 0.77156 " pathEditMode="relative" rAng="0" ptsTypes="fffffffffffffffffffffffffffffffffffffffffffffffffffffffffffffffff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 tmFilter="0,0; .5, 1; 1, 1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403350" y="333375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Р.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403350" y="836613"/>
            <a:ext cx="48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Д.</a:t>
            </a:r>
          </a:p>
        </p:txBody>
      </p:sp>
      <p:cxnSp>
        <p:nvCxnSpPr>
          <p:cNvPr id="34831" name="AutoShape 15"/>
          <p:cNvCxnSpPr>
            <a:cxnSpLocks noChangeShapeType="1"/>
          </p:cNvCxnSpPr>
          <p:nvPr/>
        </p:nvCxnSpPr>
        <p:spPr bwMode="auto">
          <a:xfrm>
            <a:off x="2195513" y="549275"/>
            <a:ext cx="33131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4832" name="AutoShape 16"/>
          <p:cNvCxnSpPr>
            <a:cxnSpLocks noChangeShapeType="1"/>
          </p:cNvCxnSpPr>
          <p:nvPr/>
        </p:nvCxnSpPr>
        <p:spPr bwMode="auto">
          <a:xfrm>
            <a:off x="2195513" y="1125538"/>
            <a:ext cx="331311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5508625" y="1125538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132138" y="188913"/>
            <a:ext cx="884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5724525" y="1052513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4837" name="Arc 21"/>
          <p:cNvSpPr>
            <a:spLocks/>
          </p:cNvSpPr>
          <p:nvPr/>
        </p:nvSpPr>
        <p:spPr bwMode="auto">
          <a:xfrm rot="10409665">
            <a:off x="2268538" y="549275"/>
            <a:ext cx="4251325" cy="1347788"/>
          </a:xfrm>
          <a:custGeom>
            <a:avLst/>
            <a:gdLst>
              <a:gd name="G0" fmla="+- 16870 0 0"/>
              <a:gd name="G1" fmla="+- 21600 0 0"/>
              <a:gd name="G2" fmla="+- 21600 0 0"/>
              <a:gd name="T0" fmla="*/ 0 w 37745"/>
              <a:gd name="T1" fmla="*/ 8111 h 21600"/>
              <a:gd name="T2" fmla="*/ 37745 w 37745"/>
              <a:gd name="T3" fmla="*/ 16051 h 21600"/>
              <a:gd name="T4" fmla="*/ 16870 w 3774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745" h="21600" fill="none" extrusionOk="0">
                <a:moveTo>
                  <a:pt x="-1" y="8110"/>
                </a:moveTo>
                <a:cubicBezTo>
                  <a:pt x="4098" y="2984"/>
                  <a:pt x="10306" y="-1"/>
                  <a:pt x="16870" y="0"/>
                </a:cubicBezTo>
                <a:cubicBezTo>
                  <a:pt x="26662" y="0"/>
                  <a:pt x="35229" y="6587"/>
                  <a:pt x="37745" y="16050"/>
                </a:cubicBezTo>
              </a:path>
              <a:path w="37745" h="21600" stroke="0" extrusionOk="0">
                <a:moveTo>
                  <a:pt x="-1" y="8110"/>
                </a:moveTo>
                <a:cubicBezTo>
                  <a:pt x="4098" y="2984"/>
                  <a:pt x="10306" y="-1"/>
                  <a:pt x="16870" y="0"/>
                </a:cubicBezTo>
                <a:cubicBezTo>
                  <a:pt x="26662" y="0"/>
                  <a:pt x="35229" y="6587"/>
                  <a:pt x="37745" y="16050"/>
                </a:cubicBezTo>
                <a:lnTo>
                  <a:pt x="1687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4067175" y="1412875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2700338" y="4149725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u="sng">
                <a:solidFill>
                  <a:schemeClr val="bg1"/>
                </a:solidFill>
              </a:rPr>
              <a:t>Решение задачи.</a:t>
            </a:r>
            <a:r>
              <a:rPr lang="ru-RU" sz="2000" b="1" i="1" u="sng"/>
              <a:t> 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1547813" y="4572000"/>
            <a:ext cx="63357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130 + 50 = 180 (д.)</a:t>
            </a:r>
          </a:p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Ответ:  180 разных пород  деревьев высажено в теплицах.</a:t>
            </a:r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3708400" y="2565400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>
            <a:off x="6948488" y="2565400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3059113" y="2276475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Р.</a:t>
            </a:r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>
            <a:off x="3708400" y="3068638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3059113" y="2852738"/>
            <a:ext cx="48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Д.</a:t>
            </a:r>
          </a:p>
        </p:txBody>
      </p:sp>
      <p:sp>
        <p:nvSpPr>
          <p:cNvPr id="34854" name="Arc 38"/>
          <p:cNvSpPr>
            <a:spLocks/>
          </p:cNvSpPr>
          <p:nvPr/>
        </p:nvSpPr>
        <p:spPr bwMode="auto">
          <a:xfrm rot="7890981">
            <a:off x="7059613" y="2165350"/>
            <a:ext cx="684212" cy="7635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36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35" y="0"/>
                </a:moveTo>
                <a:cubicBezTo>
                  <a:pt x="11951" y="19"/>
                  <a:pt x="21600" y="9684"/>
                  <a:pt x="21600" y="21600"/>
                </a:cubicBezTo>
              </a:path>
              <a:path w="21600" h="21600" stroke="0" extrusionOk="0">
                <a:moveTo>
                  <a:pt x="35" y="0"/>
                </a:moveTo>
                <a:cubicBezTo>
                  <a:pt x="11951" y="19"/>
                  <a:pt x="21600" y="9684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7164388" y="270827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003800" y="2205038"/>
            <a:ext cx="69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219700" y="3500438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4858" name="Arc 42"/>
          <p:cNvSpPr>
            <a:spLocks/>
          </p:cNvSpPr>
          <p:nvPr/>
        </p:nvSpPr>
        <p:spPr bwMode="auto">
          <a:xfrm rot="7593391">
            <a:off x="4306888" y="1658938"/>
            <a:ext cx="2084387" cy="2592387"/>
          </a:xfrm>
          <a:custGeom>
            <a:avLst/>
            <a:gdLst>
              <a:gd name="G0" fmla="+- 0 0 0"/>
              <a:gd name="G1" fmla="+- 21515 0 0"/>
              <a:gd name="G2" fmla="+- 21600 0 0"/>
              <a:gd name="T0" fmla="*/ 1913 w 21558"/>
              <a:gd name="T1" fmla="*/ 0 h 21515"/>
              <a:gd name="T2" fmla="*/ 21558 w 21558"/>
              <a:gd name="T3" fmla="*/ 20163 h 21515"/>
              <a:gd name="T4" fmla="*/ 0 w 21558"/>
              <a:gd name="T5" fmla="*/ 21515 h 21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58" h="21515" fill="none" extrusionOk="0">
                <a:moveTo>
                  <a:pt x="1913" y="-1"/>
                </a:moveTo>
                <a:cubicBezTo>
                  <a:pt x="12543" y="945"/>
                  <a:pt x="20889" y="9511"/>
                  <a:pt x="21557" y="20163"/>
                </a:cubicBezTo>
              </a:path>
              <a:path w="21558" h="21515" stroke="0" extrusionOk="0">
                <a:moveTo>
                  <a:pt x="1913" y="-1"/>
                </a:moveTo>
                <a:cubicBezTo>
                  <a:pt x="12543" y="945"/>
                  <a:pt x="20889" y="9511"/>
                  <a:pt x="21557" y="20163"/>
                </a:cubicBezTo>
                <a:lnTo>
                  <a:pt x="0" y="215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323850" y="3333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FFFF00"/>
                </a:solidFill>
              </a:rPr>
              <a:t>А.</a:t>
            </a: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2247900" y="2295525"/>
            <a:ext cx="48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FFFF00"/>
                </a:solidFill>
              </a:rPr>
              <a:t>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348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" decel="100000"/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" decel="100000"/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" fill="hold"/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2" decel="100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92" decel="100000"/>
                                        <p:tgtEl>
                                          <p:spTgt spid="348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192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92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155" decel="100000"/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155" decel="100000"/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1155" fill="hold"/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1155" fill="hold"/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34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34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34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3" grpId="0"/>
      <p:bldP spid="34833" grpId="0" animBg="1"/>
      <p:bldP spid="34834" grpId="0"/>
      <p:bldP spid="34835" grpId="0"/>
      <p:bldP spid="34837" grpId="0" animBg="1"/>
      <p:bldP spid="34838" grpId="0"/>
      <p:bldP spid="34839" grpId="0"/>
      <p:bldP spid="34846" grpId="0" animBg="1"/>
      <p:bldP spid="34848" grpId="0" animBg="1"/>
      <p:bldP spid="34850" grpId="0"/>
      <p:bldP spid="34852" grpId="0" animBg="1"/>
      <p:bldP spid="34853" grpId="0"/>
      <p:bldP spid="34854" grpId="0" animBg="1"/>
      <p:bldP spid="34855" grpId="0"/>
      <p:bldP spid="34856" grpId="0"/>
      <p:bldP spid="34857" grpId="0"/>
      <p:bldP spid="34858" grpId="0" animBg="1"/>
      <p:bldP spid="348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100291"/>
          <p:cNvPicPr>
            <a:picLocks noChangeAspect="1" noChangeArrowheads="1"/>
          </p:cNvPicPr>
          <p:nvPr/>
        </p:nvPicPr>
        <p:blipFill>
          <a:blip r:embed="rId3" cstate="email">
            <a:lum bright="6000"/>
          </a:blip>
          <a:srcRect/>
          <a:stretch>
            <a:fillRect/>
          </a:stretch>
        </p:blipFill>
        <p:spPr bwMode="auto">
          <a:xfrm>
            <a:off x="0" y="188913"/>
            <a:ext cx="432117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0825" y="57943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00FF00"/>
                </a:solidFill>
              </a:rPr>
              <a:t>Бундук двудомный</a:t>
            </a:r>
          </a:p>
        </p:txBody>
      </p:sp>
      <p:pic>
        <p:nvPicPr>
          <p:cNvPr id="21511" name="Picture 7" descr="100291"/>
          <p:cNvPicPr>
            <a:picLocks noChangeAspect="1" noChangeArrowheads="1"/>
          </p:cNvPicPr>
          <p:nvPr/>
        </p:nvPicPr>
        <p:blipFill>
          <a:blip r:embed="rId4" cstate="email">
            <a:lum bright="6000"/>
          </a:blip>
          <a:srcRect/>
          <a:stretch>
            <a:fillRect/>
          </a:stretch>
        </p:blipFill>
        <p:spPr bwMode="auto">
          <a:xfrm>
            <a:off x="4716463" y="188913"/>
            <a:ext cx="4249737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859338" y="5734050"/>
            <a:ext cx="3744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FF00"/>
                </a:solidFill>
              </a:rPr>
              <a:t>Мыльное дерево (Кельреутерия)</a:t>
            </a:r>
          </a:p>
        </p:txBody>
      </p:sp>
      <p:pic>
        <p:nvPicPr>
          <p:cNvPr id="21513" name="Picture 9" descr="100291"/>
          <p:cNvPicPr>
            <a:picLocks noChangeAspect="1" noChangeArrowheads="1"/>
          </p:cNvPicPr>
          <p:nvPr/>
        </p:nvPicPr>
        <p:blipFill>
          <a:blip r:embed="rId5" cstate="email">
            <a:lum bright="6000"/>
          </a:blip>
          <a:srcRect/>
          <a:stretch>
            <a:fillRect/>
          </a:stretch>
        </p:blipFill>
        <p:spPr bwMode="auto">
          <a:xfrm>
            <a:off x="0" y="188913"/>
            <a:ext cx="4297363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39750" y="333375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</a:rPr>
              <a:t>Слива Писсарда</a:t>
            </a:r>
          </a:p>
        </p:txBody>
      </p:sp>
      <p:pic>
        <p:nvPicPr>
          <p:cNvPr id="21515" name="Picture 11" descr="100291"/>
          <p:cNvPicPr>
            <a:picLocks noChangeAspect="1" noChangeArrowheads="1"/>
          </p:cNvPicPr>
          <p:nvPr/>
        </p:nvPicPr>
        <p:blipFill>
          <a:blip r:embed="rId6" cstate="email">
            <a:lum bright="6000"/>
          </a:blip>
          <a:srcRect/>
          <a:stretch>
            <a:fillRect/>
          </a:stretch>
        </p:blipFill>
        <p:spPr bwMode="auto">
          <a:xfrm>
            <a:off x="4597400" y="188913"/>
            <a:ext cx="4367213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364163" y="260350"/>
            <a:ext cx="352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</a:rPr>
              <a:t>Экзохорда Жиральда</a:t>
            </a:r>
          </a:p>
        </p:txBody>
      </p:sp>
      <p:pic>
        <p:nvPicPr>
          <p:cNvPr id="21517" name="Picture 13" descr="100290"/>
          <p:cNvPicPr>
            <a:picLocks noChangeAspect="1" noChangeArrowheads="1"/>
          </p:cNvPicPr>
          <p:nvPr/>
        </p:nvPicPr>
        <p:blipFill>
          <a:blip r:embed="rId7" cstate="email">
            <a:lum bright="6000"/>
          </a:blip>
          <a:srcRect/>
          <a:stretch>
            <a:fillRect/>
          </a:stretch>
        </p:blipFill>
        <p:spPr bwMode="auto">
          <a:xfrm>
            <a:off x="0" y="188913"/>
            <a:ext cx="428625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100290"/>
          <p:cNvPicPr>
            <a:picLocks noChangeAspect="1" noChangeArrowheads="1"/>
          </p:cNvPicPr>
          <p:nvPr/>
        </p:nvPicPr>
        <p:blipFill>
          <a:blip r:embed="rId8" cstate="email">
            <a:lum bright="6000"/>
          </a:blip>
          <a:srcRect/>
          <a:stretch>
            <a:fillRect/>
          </a:stretch>
        </p:blipFill>
        <p:spPr bwMode="auto">
          <a:xfrm>
            <a:off x="4572000" y="188913"/>
            <a:ext cx="4392613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5292725" y="4941888"/>
            <a:ext cx="3527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FF00"/>
                </a:solidFill>
              </a:rPr>
              <a:t>Барбарис крупношипный</a:t>
            </a: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755650" y="573405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rgbClr val="00FF00"/>
                </a:solidFill>
              </a:rPr>
              <a:t>Платан западный</a:t>
            </a:r>
          </a:p>
        </p:txBody>
      </p:sp>
      <p:pic>
        <p:nvPicPr>
          <p:cNvPr id="21521" name="Picture 17" descr="100290"/>
          <p:cNvPicPr>
            <a:picLocks noChangeAspect="1" noChangeArrowheads="1"/>
          </p:cNvPicPr>
          <p:nvPr/>
        </p:nvPicPr>
        <p:blipFill>
          <a:blip r:embed="rId9" cstate="email">
            <a:lum bright="6000"/>
          </a:blip>
          <a:srcRect/>
          <a:stretch>
            <a:fillRect/>
          </a:stretch>
        </p:blipFill>
        <p:spPr bwMode="auto">
          <a:xfrm>
            <a:off x="0" y="188913"/>
            <a:ext cx="4392613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8" descr="100290"/>
          <p:cNvPicPr>
            <a:picLocks noChangeAspect="1" noChangeArrowheads="1"/>
          </p:cNvPicPr>
          <p:nvPr/>
        </p:nvPicPr>
        <p:blipFill>
          <a:blip r:embed="rId10" cstate="email">
            <a:lum bright="6000"/>
          </a:blip>
          <a:srcRect/>
          <a:stretch>
            <a:fillRect/>
          </a:stretch>
        </p:blipFill>
        <p:spPr bwMode="auto">
          <a:xfrm>
            <a:off x="4572000" y="188913"/>
            <a:ext cx="4392613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900113" y="549275"/>
            <a:ext cx="3167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66FF"/>
                </a:solidFill>
              </a:rPr>
              <a:t>Тюльпанное дерево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5364163" y="5373688"/>
            <a:ext cx="3168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</a:rPr>
              <a:t>Азимина трёхлопастная</a:t>
            </a:r>
          </a:p>
        </p:txBody>
      </p:sp>
      <p:sp>
        <p:nvSpPr>
          <p:cNvPr id="11282" name="WordArt 18"/>
          <p:cNvSpPr>
            <a:spLocks noChangeArrowheads="1" noChangeShapeType="1" noTextEdit="1"/>
          </p:cNvSpPr>
          <p:nvPr/>
        </p:nvSpPr>
        <p:spPr bwMode="auto">
          <a:xfrm>
            <a:off x="900113" y="765175"/>
            <a:ext cx="7920037" cy="46085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Растения,</a:t>
            </a:r>
          </a:p>
          <a:p>
            <a:pPr algn="ctr"/>
            <a:r>
              <a:rPr lang="ru-RU" sz="28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собранные для</a:t>
            </a:r>
          </a:p>
          <a:p>
            <a:pPr algn="ctr"/>
            <a:r>
              <a:rPr lang="ru-RU" sz="28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научных наблюдений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720"/>
                            </p:stCondLst>
                            <p:childTnLst>
                              <p:par>
                                <p:cTn id="71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720"/>
                            </p:stCondLst>
                            <p:childTnLst>
                              <p:par>
                                <p:cTn id="76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300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2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372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720"/>
                            </p:stCondLst>
                            <p:childTnLst>
                              <p:par>
                                <p:cTn id="103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4" dur="3000"/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0"/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720"/>
                            </p:stCondLst>
                            <p:childTnLst>
                              <p:par>
                                <p:cTn id="10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9" dur="300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272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0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1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8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72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8720"/>
                            </p:stCondLst>
                            <p:childTnLst>
                              <p:par>
                                <p:cTn id="135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6" dur="300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0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1720"/>
                            </p:stCondLst>
                            <p:childTnLst>
                              <p:par>
                                <p:cTn id="14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1" dur="3000"/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/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2" grpId="0"/>
      <p:bldP spid="21514" grpId="0" build="allAtOnce"/>
      <p:bldP spid="21516" grpId="0"/>
      <p:bldP spid="21516" grpId="1"/>
      <p:bldP spid="21519" grpId="0"/>
      <p:bldP spid="21519" grpId="1"/>
      <p:bldP spid="21523" grpId="0"/>
      <p:bldP spid="21523" grpId="1"/>
      <p:bldP spid="21524" grpId="0" build="allAtOnce"/>
      <p:bldP spid="11282" grpId="0" animBg="1"/>
      <p:bldP spid="1128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WordArt 14"/>
          <p:cNvSpPr>
            <a:spLocks noChangeArrowheads="1" noChangeShapeType="1" noTextEdit="1"/>
          </p:cNvSpPr>
          <p:nvPr/>
        </p:nvSpPr>
        <p:spPr bwMode="auto">
          <a:xfrm>
            <a:off x="468313" y="0"/>
            <a:ext cx="8424862" cy="64087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Кустарники 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и травянистые растения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эколого-ботанической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станции</a:t>
            </a:r>
          </a:p>
        </p:txBody>
      </p:sp>
      <p:pic>
        <p:nvPicPr>
          <p:cNvPr id="14351" name="Picture 17" descr="100291"/>
          <p:cNvPicPr>
            <a:picLocks noChangeAspect="1" noChangeArrowheads="1"/>
          </p:cNvPicPr>
          <p:nvPr/>
        </p:nvPicPr>
        <p:blipFill>
          <a:blip r:embed="rId2" cstate="email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45720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7" descr="100291"/>
          <p:cNvPicPr>
            <a:picLocks noChangeAspect="1" noChangeArrowheads="1"/>
          </p:cNvPicPr>
          <p:nvPr/>
        </p:nvPicPr>
        <p:blipFill>
          <a:blip r:embed="rId3" cstate="email">
            <a:lum bright="6000"/>
          </a:blip>
          <a:srcRect/>
          <a:stretch>
            <a:fillRect/>
          </a:stretch>
        </p:blipFill>
        <p:spPr bwMode="auto">
          <a:xfrm>
            <a:off x="4572000" y="0"/>
            <a:ext cx="457200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11188" y="18446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6600"/>
                </a:solidFill>
              </a:rPr>
              <a:t>КЛЁН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164388" y="333375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ЖАСМИН</a:t>
            </a:r>
          </a:p>
        </p:txBody>
      </p:sp>
      <p:pic>
        <p:nvPicPr>
          <p:cNvPr id="14355" name="Picture 7" descr="100290"/>
          <p:cNvPicPr>
            <a:picLocks noChangeAspect="1" noChangeArrowheads="1"/>
          </p:cNvPicPr>
          <p:nvPr/>
        </p:nvPicPr>
        <p:blipFill>
          <a:blip r:embed="rId4" cstate="email">
            <a:lum bright="6000"/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7" descr="100290"/>
          <p:cNvPicPr>
            <a:picLocks noChangeAspect="1" noChangeArrowheads="1"/>
          </p:cNvPicPr>
          <p:nvPr/>
        </p:nvPicPr>
        <p:blipFill>
          <a:blip r:embed="rId5" cstate="email">
            <a:lum bright="6000"/>
          </a:blip>
          <a:srcRect/>
          <a:stretch>
            <a:fillRect/>
          </a:stretch>
        </p:blipFill>
        <p:spPr bwMode="auto">
          <a:xfrm>
            <a:off x="4572000" y="3484563"/>
            <a:ext cx="4572000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627313" y="616585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ЗВЕРОБОЙ</a:t>
            </a:r>
          </a:p>
        </p:txBody>
      </p:sp>
      <p:pic>
        <p:nvPicPr>
          <p:cNvPr id="14358" name="Picture 7" descr="100290"/>
          <p:cNvPicPr>
            <a:picLocks noChangeAspect="1" noChangeArrowheads="1"/>
          </p:cNvPicPr>
          <p:nvPr/>
        </p:nvPicPr>
        <p:blipFill>
          <a:blip r:embed="rId6" cstate="email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45720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7" descr="100290"/>
          <p:cNvPicPr>
            <a:picLocks noChangeAspect="1" noChangeArrowheads="1"/>
          </p:cNvPicPr>
          <p:nvPr/>
        </p:nvPicPr>
        <p:blipFill>
          <a:blip r:embed="rId7" cstate="email">
            <a:lum bright="6000"/>
          </a:blip>
          <a:srcRect/>
          <a:stretch>
            <a:fillRect/>
          </a:stretch>
        </p:blipFill>
        <p:spPr bwMode="auto">
          <a:xfrm>
            <a:off x="4572000" y="0"/>
            <a:ext cx="4572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364163" y="47625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БОЯРЫШНИК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250825" y="2781300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БАРБАРИС</a:t>
            </a:r>
          </a:p>
        </p:txBody>
      </p:sp>
      <p:pic>
        <p:nvPicPr>
          <p:cNvPr id="14362" name="Picture 7" descr="100290"/>
          <p:cNvPicPr>
            <a:picLocks noChangeAspect="1" noChangeArrowheads="1"/>
          </p:cNvPicPr>
          <p:nvPr/>
        </p:nvPicPr>
        <p:blipFill>
          <a:blip r:embed="rId8" cstate="email">
            <a:lum bright="6000"/>
          </a:blip>
          <a:srcRect/>
          <a:stretch>
            <a:fillRect/>
          </a:stretch>
        </p:blipFill>
        <p:spPr bwMode="auto">
          <a:xfrm>
            <a:off x="0" y="3417888"/>
            <a:ext cx="4572000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7" descr="100290"/>
          <p:cNvPicPr>
            <a:picLocks noChangeAspect="1" noChangeArrowheads="1"/>
          </p:cNvPicPr>
          <p:nvPr/>
        </p:nvPicPr>
        <p:blipFill>
          <a:blip r:embed="rId9" cstate="email">
            <a:lum bright="6000"/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2843213" y="6165850"/>
            <a:ext cx="3313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ШИПОВНИК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 tmFilter="0,0; .5, 1; 1, 1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 tmFilter="0,0; .5, 1; 1, 1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 tmFilter="0,0; .5, 1; 1, 1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 tmFilter="0,0; .5, 1; 1, 1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0" tmFilter="0,0; .5, 1; 1, 1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0" tmFilter="0,0; .5, 1; 1, 1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 animBg="1"/>
      <p:bldP spid="14350" grpId="1" animBg="1"/>
      <p:bldP spid="14353" grpId="0"/>
      <p:bldP spid="14354" grpId="0"/>
      <p:bldP spid="14357" grpId="0"/>
      <p:bldP spid="14360" grpId="0"/>
      <p:bldP spid="14361" grpId="0"/>
      <p:bldP spid="143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003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0056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1003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0"/>
            <a:ext cx="4643437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 descr="10030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771775" y="40481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МАК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59563" y="476250"/>
            <a:ext cx="223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990000"/>
                </a:solidFill>
              </a:rPr>
              <a:t>ЛИЛИЯ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4643438" y="3429000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ПОДСНЕЖНИК</a:t>
            </a:r>
          </a:p>
        </p:txBody>
      </p:sp>
      <p:pic>
        <p:nvPicPr>
          <p:cNvPr id="32785" name="Picture 17" descr="10030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2344738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18" descr="1003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39975" y="0"/>
            <a:ext cx="22606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8" name="Picture 20" descr="10030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0" y="0"/>
            <a:ext cx="2376488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1" descr="10030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77050" y="0"/>
            <a:ext cx="22669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2051050" y="2492375"/>
            <a:ext cx="5329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К     А     С     А      Т     И     К (петушки)</a:t>
            </a:r>
          </a:p>
        </p:txBody>
      </p:sp>
      <p:pic>
        <p:nvPicPr>
          <p:cNvPr id="13328" name="Picture 16" descr="10030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3292475"/>
            <a:ext cx="4572000" cy="3565525"/>
          </a:xfrm>
          <a:prstGeom prst="rect">
            <a:avLst/>
          </a:prstGeom>
          <a:noFill/>
        </p:spPr>
      </p:pic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042988" y="5876925"/>
            <a:ext cx="3313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ЧАБРЕЦ (тимьян)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0" tmFilter="0,0; .5, 1; 1, 1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/>
      <p:bldP spid="32782" grpId="0"/>
      <p:bldP spid="32783" grpId="0"/>
      <p:bldP spid="32790" grpId="0"/>
      <p:bldP spid="133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33CC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 descr="1304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10009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7"/>
          <p:cNvSpPr txBox="1">
            <a:spLocks noChangeArrowheads="1"/>
          </p:cNvSpPr>
          <p:nvPr/>
        </p:nvSpPr>
        <p:spPr bwMode="auto">
          <a:xfrm>
            <a:off x="357188" y="476250"/>
            <a:ext cx="83185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u="sng">
                <a:solidFill>
                  <a:srgbClr val="FF9900"/>
                </a:solidFill>
              </a:rPr>
              <a:t>Задача № 3.</a:t>
            </a:r>
          </a:p>
          <a:p>
            <a:pPr algn="ctr">
              <a:spcBef>
                <a:spcPct val="50000"/>
              </a:spcBef>
            </a:pPr>
            <a:r>
              <a:rPr lang="ru-RU" sz="4400" b="1">
                <a:solidFill>
                  <a:srgbClr val="FFFF00"/>
                </a:solidFill>
              </a:rPr>
              <a:t>     </a:t>
            </a:r>
            <a:r>
              <a:rPr lang="ru-RU" sz="4800" b="1">
                <a:solidFill>
                  <a:srgbClr val="FFFF00"/>
                </a:solidFill>
              </a:rPr>
              <a:t>В питомнике деревья живут 120 лет, а в городе могут прожить 60 лет.         </a:t>
            </a:r>
            <a:r>
              <a:rPr lang="ru-RU" sz="4800" b="1">
                <a:solidFill>
                  <a:srgbClr val="66FF33"/>
                </a:solidFill>
              </a:rPr>
              <a:t>Во сколько раз короче жизнь деревьев в городе, чем в питомниках?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00300"/>
          <p:cNvPicPr>
            <a:picLocks noChangeAspect="1" noChangeArrowheads="1"/>
          </p:cNvPicPr>
          <p:nvPr/>
        </p:nvPicPr>
        <p:blipFill>
          <a:blip r:embed="rId3" cstate="email">
            <a:lum bright="-6000"/>
          </a:blip>
          <a:srcRect/>
          <a:stretch>
            <a:fillRect/>
          </a:stretch>
        </p:blipFill>
        <p:spPr bwMode="auto">
          <a:xfrm>
            <a:off x="179388" y="2492375"/>
            <a:ext cx="39243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100300"/>
          <p:cNvPicPr>
            <a:picLocks noChangeAspect="1" noChangeArrowheads="1"/>
          </p:cNvPicPr>
          <p:nvPr/>
        </p:nvPicPr>
        <p:blipFill>
          <a:blip r:embed="rId4" cstate="email">
            <a:lum bright="-6000"/>
          </a:blip>
          <a:srcRect/>
          <a:stretch>
            <a:fillRect/>
          </a:stretch>
        </p:blipFill>
        <p:spPr bwMode="auto">
          <a:xfrm>
            <a:off x="4284663" y="2492375"/>
            <a:ext cx="471646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WordArt 12"/>
          <p:cNvSpPr>
            <a:spLocks noChangeArrowheads="1" noChangeShapeType="1" noTextEdit="1"/>
          </p:cNvSpPr>
          <p:nvPr/>
        </p:nvSpPr>
        <p:spPr bwMode="auto">
          <a:xfrm>
            <a:off x="179388" y="0"/>
            <a:ext cx="8640762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ОБРАЩЕНИЕ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растений и животных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 жителям планеты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ЗЕМЛЯ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79388" y="4940300"/>
            <a:ext cx="29162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333300"/>
                </a:solidFill>
              </a:rPr>
              <a:t>Не повреждайте деревья и кустарники,       не вытаптывайте траву.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4356100" y="4149725"/>
            <a:ext cx="33115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</a:rPr>
              <a:t>Не рвите цветы ради забавы. Однажды вы можете не найти нас в лесу.</a:t>
            </a:r>
          </a:p>
        </p:txBody>
      </p:sp>
      <p:pic>
        <p:nvPicPr>
          <p:cNvPr id="29711" name="Picture 15" descr="100301"/>
          <p:cNvPicPr>
            <a:picLocks noChangeAspect="1" noChangeArrowheads="1"/>
          </p:cNvPicPr>
          <p:nvPr/>
        </p:nvPicPr>
        <p:blipFill>
          <a:blip r:embed="rId5" cstate="email">
            <a:lum bright="-6000"/>
          </a:blip>
          <a:srcRect/>
          <a:stretch>
            <a:fillRect/>
          </a:stretch>
        </p:blipFill>
        <p:spPr bwMode="auto">
          <a:xfrm>
            <a:off x="4284663" y="2500313"/>
            <a:ext cx="4679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7" descr="100300"/>
          <p:cNvPicPr>
            <a:picLocks noChangeAspect="1" noChangeArrowheads="1"/>
          </p:cNvPicPr>
          <p:nvPr/>
        </p:nvPicPr>
        <p:blipFill>
          <a:blip r:embed="rId6" cstate="email">
            <a:lum bright="-6000"/>
          </a:blip>
          <a:srcRect/>
          <a:stretch>
            <a:fillRect/>
          </a:stretch>
        </p:blipFill>
        <p:spPr bwMode="auto">
          <a:xfrm>
            <a:off x="179388" y="2492375"/>
            <a:ext cx="39608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323850" y="4508500"/>
            <a:ext cx="360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660033"/>
                </a:solidFill>
              </a:rPr>
              <a:t>Шум в лесу – фактор беспокойства.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4356100" y="2565400"/>
            <a:ext cx="2232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66"/>
                </a:solidFill>
              </a:rPr>
              <a:t>Не разоряйте птичьих гнёзд! Не трогайте нас!</a:t>
            </a:r>
          </a:p>
        </p:txBody>
      </p:sp>
      <p:pic>
        <p:nvPicPr>
          <p:cNvPr id="29716" name="Picture 20" descr="Безымянный"/>
          <p:cNvPicPr>
            <a:picLocks noChangeAspect="1" noChangeArrowheads="1"/>
          </p:cNvPicPr>
          <p:nvPr/>
        </p:nvPicPr>
        <p:blipFill>
          <a:blip r:embed="rId7" cstate="email"/>
          <a:srcRect l="13086" t="6683" r="11621" b="2734"/>
          <a:stretch>
            <a:fillRect/>
          </a:stretch>
        </p:blipFill>
        <p:spPr bwMode="auto">
          <a:xfrm>
            <a:off x="4284663" y="2492375"/>
            <a:ext cx="467995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21" descr="100300"/>
          <p:cNvPicPr>
            <a:picLocks noChangeAspect="1" noChangeArrowheads="1"/>
          </p:cNvPicPr>
          <p:nvPr/>
        </p:nvPicPr>
        <p:blipFill>
          <a:blip r:embed="rId8" cstate="email">
            <a:lum bright="-12000"/>
          </a:blip>
          <a:srcRect/>
          <a:stretch>
            <a:fillRect/>
          </a:stretch>
        </p:blipFill>
        <p:spPr bwMode="auto">
          <a:xfrm>
            <a:off x="179388" y="2492375"/>
            <a:ext cx="39608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179388" y="2636838"/>
            <a:ext cx="3960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Не разводите костров под деревьями,             не поджигайте сухой    травостой.</a:t>
            </a: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284663" y="2565400"/>
            <a:ext cx="23749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3300"/>
                </a:solidFill>
              </a:rPr>
              <a:t>В походе старайтесь пользоваться старыми стоянками. Убирайте за собой мусор!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 animBg="1"/>
      <p:bldP spid="29709" grpId="0"/>
      <p:bldP spid="29710" grpId="0"/>
      <p:bldP spid="29714" grpId="0"/>
      <p:bldP spid="29715" grpId="0"/>
      <p:bldP spid="29718" grpId="0"/>
      <p:bldP spid="297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5003800" y="692150"/>
            <a:ext cx="3887788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solidFill>
                  <a:srgbClr val="009900"/>
                </a:solidFill>
              </a:rPr>
              <a:t>Экологических правил очень много.</a:t>
            </a:r>
          </a:p>
          <a:p>
            <a:pPr algn="ctr">
              <a:spcBef>
                <a:spcPct val="50000"/>
              </a:spcBef>
            </a:pPr>
            <a:r>
              <a:rPr lang="ru-RU" sz="3600" b="1" i="1">
                <a:solidFill>
                  <a:srgbClr val="009900"/>
                </a:solidFill>
              </a:rPr>
              <a:t>Никогда их не забудь,                                пусть они тебе помогут                                    в жизни выбрать верный путь.</a:t>
            </a:r>
          </a:p>
        </p:txBody>
      </p:sp>
      <p:pic>
        <p:nvPicPr>
          <p:cNvPr id="15364" name="Picture 4" descr="фото 0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157170">
            <a:off x="193675" y="177800"/>
            <a:ext cx="4587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 u="sng">
                <a:solidFill>
                  <a:srgbClr val="CC3300"/>
                </a:solidFill>
              </a:rPr>
              <a:t>ЭКОЛОГИЧЕСКИЕ  ПРАВИЛА: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00"/>
                </a:solidFill>
              </a:rPr>
              <a:t>     1. </a:t>
            </a:r>
            <a:r>
              <a:rPr lang="ru-RU" sz="3200" b="1">
                <a:solidFill>
                  <a:srgbClr val="FF3300"/>
                </a:solidFill>
              </a:rPr>
              <a:t>Не</a:t>
            </a:r>
            <a:r>
              <a:rPr lang="ru-RU" sz="3200" b="1">
                <a:solidFill>
                  <a:srgbClr val="003300"/>
                </a:solidFill>
              </a:rPr>
              <a:t> загрязнять природу.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00"/>
                </a:solidFill>
              </a:rPr>
              <a:t>     2. </a:t>
            </a:r>
            <a:r>
              <a:rPr lang="ru-RU" sz="3200" b="1">
                <a:solidFill>
                  <a:srgbClr val="FF3300"/>
                </a:solidFill>
              </a:rPr>
              <a:t>Не</a:t>
            </a:r>
            <a:r>
              <a:rPr lang="ru-RU" sz="3200" b="1">
                <a:solidFill>
                  <a:srgbClr val="003300"/>
                </a:solidFill>
              </a:rPr>
              <a:t> вырубать и </a:t>
            </a:r>
            <a:r>
              <a:rPr lang="ru-RU" sz="3200" b="1">
                <a:solidFill>
                  <a:srgbClr val="FF3300"/>
                </a:solidFill>
              </a:rPr>
              <a:t>не</a:t>
            </a:r>
            <a:r>
              <a:rPr lang="ru-RU" sz="3200" b="1">
                <a:solidFill>
                  <a:srgbClr val="003300"/>
                </a:solidFill>
              </a:rPr>
              <a:t> ломать деревья. 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00"/>
                </a:solidFill>
              </a:rPr>
              <a:t>     3. </a:t>
            </a:r>
            <a:r>
              <a:rPr lang="ru-RU" sz="3200" b="1">
                <a:solidFill>
                  <a:srgbClr val="FF3300"/>
                </a:solidFill>
              </a:rPr>
              <a:t>Не</a:t>
            </a:r>
            <a:r>
              <a:rPr lang="ru-RU" sz="3200" b="1">
                <a:solidFill>
                  <a:srgbClr val="003300"/>
                </a:solidFill>
              </a:rPr>
              <a:t> разжигать в лесу костры. 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00"/>
                </a:solidFill>
              </a:rPr>
              <a:t>     4. Зимой подкармливать птиц и животных. 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00"/>
                </a:solidFill>
              </a:rPr>
              <a:t>     5. </a:t>
            </a:r>
            <a:r>
              <a:rPr lang="ru-RU" sz="3200" b="1">
                <a:solidFill>
                  <a:srgbClr val="FF3300"/>
                </a:solidFill>
              </a:rPr>
              <a:t>Не</a:t>
            </a:r>
            <a:r>
              <a:rPr lang="ru-RU" sz="3200" b="1">
                <a:solidFill>
                  <a:srgbClr val="003300"/>
                </a:solidFill>
              </a:rPr>
              <a:t> рвать цветы и другие растения, занесённые в                   Красную Книгу.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00"/>
                            </p:stCondLst>
                            <p:childTnLst>
                              <p:par>
                                <p:cTn id="4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 tmFilter="0,0; .5, 1; 1, 1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300"/>
                            </p:stCondLst>
                            <p:childTnLst>
                              <p:par>
                                <p:cTn id="4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 tmFilter="0,0; .5, 1; 1, 1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100"/>
                            </p:stCondLst>
                            <p:childTnLst>
                              <p:par>
                                <p:cTn id="5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 tmFilter="0,0; .5, 1; 1, 1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700"/>
                            </p:stCondLst>
                            <p:childTnLst>
                              <p:par>
                                <p:cTn id="6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 tmFilter="0,0; .5, 1; 1, 1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051050" y="9810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411413" y="9810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771775" y="981075"/>
            <a:ext cx="360363" cy="3603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132138" y="9810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492500" y="9810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51275" y="9810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211638" y="9810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4572000" y="9810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2411413" y="13414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2051050" y="13414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1692275" y="13414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1331913" y="13414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2771775" y="1341438"/>
            <a:ext cx="360363" cy="3603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2771775" y="2420938"/>
            <a:ext cx="360363" cy="3603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2771775" y="2060575"/>
            <a:ext cx="360363" cy="3603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2771775" y="1700213"/>
            <a:ext cx="360363" cy="3603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2771775" y="3500438"/>
            <a:ext cx="360363" cy="3603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2771775" y="2781300"/>
            <a:ext cx="360363" cy="3603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2771775" y="3141663"/>
            <a:ext cx="360363" cy="3603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11188" y="13414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971550" y="13414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1692275" y="17002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3132138" y="13414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2411413" y="20605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1331913" y="17002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2051050" y="17002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2411413" y="17002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3492500" y="17002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3132138" y="17002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3132138" y="24209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3851275" y="20605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3492500" y="20605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3132138" y="20605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1331913" y="20605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49" name="Rectangle 41"/>
          <p:cNvSpPr>
            <a:spLocks noChangeArrowheads="1"/>
          </p:cNvSpPr>
          <p:nvPr/>
        </p:nvSpPr>
        <p:spPr bwMode="auto">
          <a:xfrm>
            <a:off x="1692275" y="20605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0" name="Rectangle 42"/>
          <p:cNvSpPr>
            <a:spLocks noChangeArrowheads="1"/>
          </p:cNvSpPr>
          <p:nvPr/>
        </p:nvSpPr>
        <p:spPr bwMode="auto">
          <a:xfrm>
            <a:off x="2051050" y="20605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3492500" y="24209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2" name="Rectangle 44"/>
          <p:cNvSpPr>
            <a:spLocks noChangeArrowheads="1"/>
          </p:cNvSpPr>
          <p:nvPr/>
        </p:nvSpPr>
        <p:spPr bwMode="auto">
          <a:xfrm>
            <a:off x="2411413" y="278130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3" name="Rectangle 45"/>
          <p:cNvSpPr>
            <a:spLocks noChangeArrowheads="1"/>
          </p:cNvSpPr>
          <p:nvPr/>
        </p:nvSpPr>
        <p:spPr bwMode="auto">
          <a:xfrm>
            <a:off x="1331913" y="278130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4" name="Rectangle 46"/>
          <p:cNvSpPr>
            <a:spLocks noChangeArrowheads="1"/>
          </p:cNvSpPr>
          <p:nvPr/>
        </p:nvSpPr>
        <p:spPr bwMode="auto">
          <a:xfrm>
            <a:off x="1692275" y="27813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5" name="Rectangle 47"/>
          <p:cNvSpPr>
            <a:spLocks noChangeArrowheads="1"/>
          </p:cNvSpPr>
          <p:nvPr/>
        </p:nvSpPr>
        <p:spPr bwMode="auto">
          <a:xfrm>
            <a:off x="2051050" y="27813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6" name="Rectangle 48"/>
          <p:cNvSpPr>
            <a:spLocks noChangeArrowheads="1"/>
          </p:cNvSpPr>
          <p:nvPr/>
        </p:nvSpPr>
        <p:spPr bwMode="auto">
          <a:xfrm>
            <a:off x="971550" y="27813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7" name="Rectangle 49"/>
          <p:cNvSpPr>
            <a:spLocks noChangeArrowheads="1"/>
          </p:cNvSpPr>
          <p:nvPr/>
        </p:nvSpPr>
        <p:spPr bwMode="auto">
          <a:xfrm>
            <a:off x="611188" y="278130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8" name="Rectangle 50"/>
          <p:cNvSpPr>
            <a:spLocks noChangeArrowheads="1"/>
          </p:cNvSpPr>
          <p:nvPr/>
        </p:nvSpPr>
        <p:spPr bwMode="auto">
          <a:xfrm>
            <a:off x="3492500" y="27813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59" name="Rectangle 51"/>
          <p:cNvSpPr>
            <a:spLocks noChangeArrowheads="1"/>
          </p:cNvSpPr>
          <p:nvPr/>
        </p:nvSpPr>
        <p:spPr bwMode="auto">
          <a:xfrm>
            <a:off x="3132138" y="278130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0" name="Rectangle 52"/>
          <p:cNvSpPr>
            <a:spLocks noChangeArrowheads="1"/>
          </p:cNvSpPr>
          <p:nvPr/>
        </p:nvSpPr>
        <p:spPr bwMode="auto">
          <a:xfrm>
            <a:off x="2411413" y="314166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1" name="Rectangle 53"/>
          <p:cNvSpPr>
            <a:spLocks noChangeArrowheads="1"/>
          </p:cNvSpPr>
          <p:nvPr/>
        </p:nvSpPr>
        <p:spPr bwMode="auto">
          <a:xfrm>
            <a:off x="3851275" y="31416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3492500" y="31416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3132138" y="314166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4" name="Rectangle 56"/>
          <p:cNvSpPr>
            <a:spLocks noChangeArrowheads="1"/>
          </p:cNvSpPr>
          <p:nvPr/>
        </p:nvSpPr>
        <p:spPr bwMode="auto">
          <a:xfrm>
            <a:off x="3851275" y="35004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5" name="Rectangle 57"/>
          <p:cNvSpPr>
            <a:spLocks noChangeArrowheads="1"/>
          </p:cNvSpPr>
          <p:nvPr/>
        </p:nvSpPr>
        <p:spPr bwMode="auto">
          <a:xfrm>
            <a:off x="3492500" y="35004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7466" name="Rectangle 58"/>
          <p:cNvSpPr>
            <a:spLocks noChangeArrowheads="1"/>
          </p:cNvSpPr>
          <p:nvPr/>
        </p:nvSpPr>
        <p:spPr bwMode="auto">
          <a:xfrm>
            <a:off x="3132138" y="35004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4358" name="Picture 7" descr="100290"/>
          <p:cNvPicPr>
            <a:picLocks noChangeAspect="1" noChangeArrowheads="1"/>
          </p:cNvPicPr>
          <p:nvPr/>
        </p:nvPicPr>
        <p:blipFill>
          <a:blip r:embed="rId3" cstate="email">
            <a:lum bright="6000"/>
          </a:blip>
          <a:srcRect/>
          <a:stretch>
            <a:fillRect/>
          </a:stretch>
        </p:blipFill>
        <p:spPr bwMode="auto">
          <a:xfrm>
            <a:off x="5759450" y="4440238"/>
            <a:ext cx="3384550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7" descr="100290"/>
          <p:cNvPicPr>
            <a:picLocks noChangeAspect="1" noChangeArrowheads="1"/>
          </p:cNvPicPr>
          <p:nvPr/>
        </p:nvPicPr>
        <p:blipFill>
          <a:blip r:embed="rId4" cstate="email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18002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7" descr="100290"/>
          <p:cNvPicPr>
            <a:picLocks noChangeAspect="1" noChangeArrowheads="1"/>
          </p:cNvPicPr>
          <p:nvPr/>
        </p:nvPicPr>
        <p:blipFill>
          <a:blip r:embed="rId5" cstate="email">
            <a:lum bright="6000"/>
          </a:blip>
          <a:srcRect/>
          <a:stretch>
            <a:fillRect/>
          </a:stretch>
        </p:blipFill>
        <p:spPr bwMode="auto">
          <a:xfrm>
            <a:off x="6623050" y="0"/>
            <a:ext cx="25209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17" descr="1003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388" y="5229225"/>
            <a:ext cx="16192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7" descr="100290"/>
          <p:cNvPicPr>
            <a:picLocks noChangeAspect="1" noChangeArrowheads="1"/>
          </p:cNvPicPr>
          <p:nvPr/>
        </p:nvPicPr>
        <p:blipFill>
          <a:blip r:embed="rId7" cstate="email">
            <a:lum bright="6000"/>
          </a:blip>
          <a:srcRect/>
          <a:stretch>
            <a:fillRect/>
          </a:stretch>
        </p:blipFill>
        <p:spPr bwMode="auto">
          <a:xfrm>
            <a:off x="539750" y="3284538"/>
            <a:ext cx="16605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10030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16688" y="2060575"/>
            <a:ext cx="2627312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10030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84438" y="4149725"/>
            <a:ext cx="3022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7" descr="100291"/>
          <p:cNvPicPr>
            <a:picLocks noChangeAspect="1" noChangeArrowheads="1"/>
          </p:cNvPicPr>
          <p:nvPr/>
        </p:nvPicPr>
        <p:blipFill>
          <a:blip r:embed="rId10" cstate="email">
            <a:lum bright="6000"/>
          </a:blip>
          <a:srcRect/>
          <a:stretch>
            <a:fillRect/>
          </a:stretch>
        </p:blipFill>
        <p:spPr bwMode="auto">
          <a:xfrm>
            <a:off x="4284663" y="1557338"/>
            <a:ext cx="21717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77" name="Text Box 69"/>
          <p:cNvSpPr txBox="1">
            <a:spLocks noChangeArrowheads="1"/>
          </p:cNvSpPr>
          <p:nvPr/>
        </p:nvSpPr>
        <p:spPr bwMode="auto">
          <a:xfrm>
            <a:off x="7585075" y="7127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/>
              <a:t>1</a:t>
            </a:r>
          </a:p>
        </p:txBody>
      </p:sp>
      <p:sp>
        <p:nvSpPr>
          <p:cNvPr id="17478" name="Text Box 70"/>
          <p:cNvSpPr txBox="1">
            <a:spLocks noChangeArrowheads="1"/>
          </p:cNvSpPr>
          <p:nvPr/>
        </p:nvSpPr>
        <p:spPr bwMode="auto">
          <a:xfrm>
            <a:off x="7008813" y="51768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7479" name="Text Box 71"/>
          <p:cNvSpPr txBox="1">
            <a:spLocks noChangeArrowheads="1"/>
          </p:cNvSpPr>
          <p:nvPr/>
        </p:nvSpPr>
        <p:spPr bwMode="auto">
          <a:xfrm>
            <a:off x="900113" y="5373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480" name="Text Box 72"/>
          <p:cNvSpPr txBox="1">
            <a:spLocks noChangeArrowheads="1"/>
          </p:cNvSpPr>
          <p:nvPr/>
        </p:nvSpPr>
        <p:spPr bwMode="auto">
          <a:xfrm>
            <a:off x="960438" y="40243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7481" name="Text Box 73"/>
          <p:cNvSpPr txBox="1">
            <a:spLocks noChangeArrowheads="1"/>
          </p:cNvSpPr>
          <p:nvPr/>
        </p:nvSpPr>
        <p:spPr bwMode="auto">
          <a:xfrm>
            <a:off x="4632325" y="5321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7482" name="Text Box 74"/>
          <p:cNvSpPr txBox="1">
            <a:spLocks noChangeArrowheads="1"/>
          </p:cNvSpPr>
          <p:nvPr/>
        </p:nvSpPr>
        <p:spPr bwMode="auto">
          <a:xfrm>
            <a:off x="671513" y="42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7484" name="Text Box 76"/>
          <p:cNvSpPr txBox="1">
            <a:spLocks noChangeArrowheads="1"/>
          </p:cNvSpPr>
          <p:nvPr/>
        </p:nvSpPr>
        <p:spPr bwMode="auto">
          <a:xfrm>
            <a:off x="6864350" y="2800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7485" name="Text Box 77"/>
          <p:cNvSpPr txBox="1">
            <a:spLocks noChangeArrowheads="1"/>
          </p:cNvSpPr>
          <p:nvPr/>
        </p:nvSpPr>
        <p:spPr bwMode="auto">
          <a:xfrm>
            <a:off x="4921250" y="2513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7486" name="Text Box 78"/>
          <p:cNvSpPr txBox="1">
            <a:spLocks noChangeArrowheads="1"/>
          </p:cNvSpPr>
          <p:nvPr/>
        </p:nvSpPr>
        <p:spPr bwMode="auto">
          <a:xfrm>
            <a:off x="1752600" y="928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1</a:t>
            </a:r>
          </a:p>
        </p:txBody>
      </p:sp>
      <p:sp>
        <p:nvSpPr>
          <p:cNvPr id="17487" name="Text Box 79"/>
          <p:cNvSpPr txBox="1">
            <a:spLocks noChangeArrowheads="1"/>
          </p:cNvSpPr>
          <p:nvPr/>
        </p:nvSpPr>
        <p:spPr bwMode="auto">
          <a:xfrm>
            <a:off x="384175" y="12890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2</a:t>
            </a:r>
          </a:p>
        </p:txBody>
      </p:sp>
      <p:sp>
        <p:nvSpPr>
          <p:cNvPr id="17488" name="Text Box 80"/>
          <p:cNvSpPr txBox="1">
            <a:spLocks noChangeArrowheads="1"/>
          </p:cNvSpPr>
          <p:nvPr/>
        </p:nvSpPr>
        <p:spPr bwMode="auto">
          <a:xfrm>
            <a:off x="1103313" y="16478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3</a:t>
            </a:r>
          </a:p>
        </p:txBody>
      </p:sp>
      <p:sp>
        <p:nvSpPr>
          <p:cNvPr id="17489" name="Text Box 81"/>
          <p:cNvSpPr txBox="1">
            <a:spLocks noChangeArrowheads="1"/>
          </p:cNvSpPr>
          <p:nvPr/>
        </p:nvSpPr>
        <p:spPr bwMode="auto">
          <a:xfrm>
            <a:off x="1103313" y="20812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4</a:t>
            </a:r>
          </a:p>
        </p:txBody>
      </p:sp>
      <p:sp>
        <p:nvSpPr>
          <p:cNvPr id="17490" name="Text Box 82"/>
          <p:cNvSpPr txBox="1">
            <a:spLocks noChangeArrowheads="1"/>
          </p:cNvSpPr>
          <p:nvPr/>
        </p:nvSpPr>
        <p:spPr bwMode="auto">
          <a:xfrm>
            <a:off x="2471738" y="2368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5</a:t>
            </a:r>
          </a:p>
        </p:txBody>
      </p:sp>
      <p:sp>
        <p:nvSpPr>
          <p:cNvPr id="17491" name="Text Box 83"/>
          <p:cNvSpPr txBox="1">
            <a:spLocks noChangeArrowheads="1"/>
          </p:cNvSpPr>
          <p:nvPr/>
        </p:nvSpPr>
        <p:spPr bwMode="auto">
          <a:xfrm>
            <a:off x="384175" y="272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6</a:t>
            </a:r>
          </a:p>
        </p:txBody>
      </p:sp>
      <p:sp>
        <p:nvSpPr>
          <p:cNvPr id="17492" name="Text Box 84"/>
          <p:cNvSpPr txBox="1">
            <a:spLocks noChangeArrowheads="1"/>
          </p:cNvSpPr>
          <p:nvPr/>
        </p:nvSpPr>
        <p:spPr bwMode="auto">
          <a:xfrm>
            <a:off x="2184400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7</a:t>
            </a:r>
          </a:p>
        </p:txBody>
      </p:sp>
      <p:sp>
        <p:nvSpPr>
          <p:cNvPr id="17493" name="Text Box 85"/>
          <p:cNvSpPr txBox="1">
            <a:spLocks noChangeArrowheads="1"/>
          </p:cNvSpPr>
          <p:nvPr/>
        </p:nvSpPr>
        <p:spPr bwMode="auto">
          <a:xfrm>
            <a:off x="2544763" y="34480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9900"/>
                </a:solidFill>
              </a:rPr>
              <a:t>8</a:t>
            </a:r>
          </a:p>
        </p:txBody>
      </p:sp>
      <p:sp>
        <p:nvSpPr>
          <p:cNvPr id="17494" name="Text Box 86"/>
          <p:cNvSpPr txBox="1">
            <a:spLocks noChangeArrowheads="1"/>
          </p:cNvSpPr>
          <p:nvPr/>
        </p:nvSpPr>
        <p:spPr bwMode="auto">
          <a:xfrm>
            <a:off x="2051050" y="981075"/>
            <a:ext cx="302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ш   и   </a:t>
            </a:r>
            <a:r>
              <a:rPr lang="ru-RU" b="1">
                <a:solidFill>
                  <a:srgbClr val="FFFF00"/>
                </a:solidFill>
              </a:rPr>
              <a:t>П</a:t>
            </a:r>
            <a:r>
              <a:rPr lang="ru-RU" b="1">
                <a:solidFill>
                  <a:srgbClr val="0000FF"/>
                </a:solidFill>
              </a:rPr>
              <a:t>   о   в   н    и    к</a:t>
            </a:r>
          </a:p>
        </p:txBody>
      </p:sp>
      <p:sp>
        <p:nvSpPr>
          <p:cNvPr id="17495" name="Text Box 87"/>
          <p:cNvSpPr txBox="1">
            <a:spLocks noChangeArrowheads="1"/>
          </p:cNvSpPr>
          <p:nvPr/>
        </p:nvSpPr>
        <p:spPr bwMode="auto">
          <a:xfrm>
            <a:off x="539750" y="134143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7496" name="Text Box 88"/>
          <p:cNvSpPr txBox="1">
            <a:spLocks noChangeArrowheads="1"/>
          </p:cNvSpPr>
          <p:nvPr/>
        </p:nvSpPr>
        <p:spPr bwMode="auto">
          <a:xfrm>
            <a:off x="611188" y="1341438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7497" name="Text Box 89"/>
          <p:cNvSpPr txBox="1">
            <a:spLocks noChangeArrowheads="1"/>
          </p:cNvSpPr>
          <p:nvPr/>
        </p:nvSpPr>
        <p:spPr bwMode="auto">
          <a:xfrm>
            <a:off x="539750" y="134143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8000"/>
                </a:solidFill>
              </a:rPr>
              <a:t> </a:t>
            </a:r>
            <a:r>
              <a:rPr lang="ru-RU" b="1">
                <a:solidFill>
                  <a:srgbClr val="0000FF"/>
                </a:solidFill>
              </a:rPr>
              <a:t>б    а    р   б   а    р</a:t>
            </a:r>
            <a:r>
              <a:rPr lang="ru-RU" b="1">
                <a:solidFill>
                  <a:srgbClr val="008000"/>
                </a:solidFill>
              </a:rPr>
              <a:t>   </a:t>
            </a:r>
            <a:r>
              <a:rPr lang="ru-RU" b="1">
                <a:solidFill>
                  <a:srgbClr val="FFFF00"/>
                </a:solidFill>
              </a:rPr>
              <a:t>И</a:t>
            </a:r>
            <a:r>
              <a:rPr lang="ru-RU" b="1">
                <a:solidFill>
                  <a:srgbClr val="008000"/>
                </a:solidFill>
              </a:rPr>
              <a:t>   </a:t>
            </a:r>
            <a:r>
              <a:rPr lang="ru-RU" b="1">
                <a:solidFill>
                  <a:srgbClr val="0000FF"/>
                </a:solidFill>
              </a:rPr>
              <a:t>с</a:t>
            </a:r>
          </a:p>
        </p:txBody>
      </p:sp>
      <p:sp>
        <p:nvSpPr>
          <p:cNvPr id="17498" name="Text Box 90"/>
          <p:cNvSpPr txBox="1">
            <a:spLocks noChangeArrowheads="1"/>
          </p:cNvSpPr>
          <p:nvPr/>
        </p:nvSpPr>
        <p:spPr bwMode="auto">
          <a:xfrm>
            <a:off x="2051050" y="549275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7499" name="Text Box 91"/>
          <p:cNvSpPr txBox="1">
            <a:spLocks noChangeArrowheads="1"/>
          </p:cNvSpPr>
          <p:nvPr/>
        </p:nvSpPr>
        <p:spPr bwMode="auto">
          <a:xfrm>
            <a:off x="1331913" y="1700213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к     а   с    а   </a:t>
            </a:r>
            <a:r>
              <a:rPr lang="ru-RU" b="1">
                <a:solidFill>
                  <a:srgbClr val="FFFF00"/>
                </a:solidFill>
              </a:rPr>
              <a:t>Т</a:t>
            </a:r>
            <a:r>
              <a:rPr lang="ru-RU" b="1">
                <a:solidFill>
                  <a:srgbClr val="0000FF"/>
                </a:solidFill>
              </a:rPr>
              <a:t>    и   к</a:t>
            </a:r>
          </a:p>
        </p:txBody>
      </p:sp>
      <p:sp>
        <p:nvSpPr>
          <p:cNvPr id="17500" name="Text Box 92"/>
          <p:cNvSpPr txBox="1">
            <a:spLocks noChangeArrowheads="1"/>
          </p:cNvSpPr>
          <p:nvPr/>
        </p:nvSpPr>
        <p:spPr bwMode="auto">
          <a:xfrm>
            <a:off x="1258888" y="2060575"/>
            <a:ext cx="302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  з   в    е   р    </a:t>
            </a:r>
            <a:r>
              <a:rPr lang="ru-RU" b="1">
                <a:solidFill>
                  <a:srgbClr val="FFFF00"/>
                </a:solidFill>
              </a:rPr>
              <a:t>О</a:t>
            </a:r>
            <a:r>
              <a:rPr lang="ru-RU" b="1">
                <a:solidFill>
                  <a:srgbClr val="0000FF"/>
                </a:solidFill>
              </a:rPr>
              <a:t>   б   о   й</a:t>
            </a:r>
          </a:p>
        </p:txBody>
      </p:sp>
      <p:sp>
        <p:nvSpPr>
          <p:cNvPr id="17501" name="Text Box 93"/>
          <p:cNvSpPr txBox="1">
            <a:spLocks noChangeArrowheads="1"/>
          </p:cNvSpPr>
          <p:nvPr/>
        </p:nvSpPr>
        <p:spPr bwMode="auto">
          <a:xfrm>
            <a:off x="2700338" y="242093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 М</a:t>
            </a:r>
            <a:r>
              <a:rPr lang="ru-RU" b="1">
                <a:solidFill>
                  <a:srgbClr val="0000FF"/>
                </a:solidFill>
              </a:rPr>
              <a:t>   а    к</a:t>
            </a:r>
          </a:p>
        </p:txBody>
      </p:sp>
      <p:sp>
        <p:nvSpPr>
          <p:cNvPr id="17502" name="Text Box 94"/>
          <p:cNvSpPr txBox="1">
            <a:spLocks noChangeArrowheads="1"/>
          </p:cNvSpPr>
          <p:nvPr/>
        </p:nvSpPr>
        <p:spPr bwMode="auto">
          <a:xfrm>
            <a:off x="539750" y="2781300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 б   о    я    р   ы   ш   </a:t>
            </a:r>
            <a:r>
              <a:rPr lang="ru-RU" b="1">
                <a:solidFill>
                  <a:srgbClr val="FFFF00"/>
                </a:solidFill>
              </a:rPr>
              <a:t>Н</a:t>
            </a:r>
            <a:r>
              <a:rPr lang="ru-RU" b="1">
                <a:solidFill>
                  <a:srgbClr val="0000FF"/>
                </a:solidFill>
              </a:rPr>
              <a:t>   и   к</a:t>
            </a:r>
          </a:p>
        </p:txBody>
      </p:sp>
      <p:sp>
        <p:nvSpPr>
          <p:cNvPr id="17503" name="Text Box 95"/>
          <p:cNvSpPr txBox="1">
            <a:spLocks noChangeArrowheads="1"/>
          </p:cNvSpPr>
          <p:nvPr/>
        </p:nvSpPr>
        <p:spPr bwMode="auto">
          <a:xfrm>
            <a:off x="2268538" y="3141663"/>
            <a:ext cx="194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   л   </a:t>
            </a:r>
            <a:r>
              <a:rPr lang="ru-RU" b="1">
                <a:solidFill>
                  <a:srgbClr val="FFFF00"/>
                </a:solidFill>
              </a:rPr>
              <a:t>И</a:t>
            </a:r>
            <a:r>
              <a:rPr lang="ru-RU" b="1">
                <a:solidFill>
                  <a:srgbClr val="0000FF"/>
                </a:solidFill>
              </a:rPr>
              <a:t>   л    и   я</a:t>
            </a:r>
          </a:p>
        </p:txBody>
      </p:sp>
      <p:sp>
        <p:nvSpPr>
          <p:cNvPr id="17504" name="Text Box 96"/>
          <p:cNvSpPr txBox="1">
            <a:spLocks noChangeArrowheads="1"/>
          </p:cNvSpPr>
          <p:nvPr/>
        </p:nvSpPr>
        <p:spPr bwMode="auto">
          <a:xfrm>
            <a:off x="2700338" y="3500438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 К   </a:t>
            </a:r>
            <a:r>
              <a:rPr lang="ru-RU" b="1">
                <a:solidFill>
                  <a:srgbClr val="0000FF"/>
                </a:solidFill>
              </a:rPr>
              <a:t>л    ё    н</a:t>
            </a:r>
          </a:p>
        </p:txBody>
      </p:sp>
      <p:sp>
        <p:nvSpPr>
          <p:cNvPr id="17505" name="Text Box 97"/>
          <p:cNvSpPr txBox="1">
            <a:spLocks noChangeArrowheads="1"/>
          </p:cNvSpPr>
          <p:nvPr/>
        </p:nvSpPr>
        <p:spPr bwMode="auto">
          <a:xfrm>
            <a:off x="2124075" y="0"/>
            <a:ext cx="41767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chemeClr val="bg1"/>
                </a:solidFill>
              </a:rPr>
              <a:t>Впиши названия растений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94" grpId="0"/>
      <p:bldP spid="17497" grpId="0"/>
      <p:bldP spid="17499" grpId="0"/>
      <p:bldP spid="17500" grpId="0"/>
      <p:bldP spid="17501" grpId="0"/>
      <p:bldP spid="17502" grpId="0"/>
      <p:bldP spid="17503" grpId="0"/>
      <p:bldP spid="17504" grpId="0"/>
      <p:bldP spid="175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10028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27088" y="0"/>
            <a:ext cx="7416800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solidFill>
                <a:schemeClr val="bg1"/>
              </a:solidFill>
            </a:endParaRPr>
          </a:p>
          <a:p>
            <a:pPr algn="ctr"/>
            <a:r>
              <a:rPr lang="ru-RU" sz="4800" b="1" u="sng">
                <a:solidFill>
                  <a:srgbClr val="00FF00"/>
                </a:solidFill>
              </a:rPr>
              <a:t>Тема:</a:t>
            </a:r>
            <a:r>
              <a:rPr lang="ru-RU" sz="4800" b="1" i="1">
                <a:solidFill>
                  <a:srgbClr val="00FF00"/>
                </a:solidFill>
              </a:rPr>
              <a:t> </a:t>
            </a:r>
            <a:r>
              <a:rPr lang="ru-RU" sz="5400" b="1" i="1">
                <a:solidFill>
                  <a:srgbClr val="00FF00"/>
                </a:solidFill>
              </a:rPr>
              <a:t>«Что такое зелёные питомники?</a:t>
            </a:r>
            <a:r>
              <a:rPr lang="ru-RU" sz="4800" b="1" i="1">
                <a:solidFill>
                  <a:srgbClr val="00FF00"/>
                </a:solidFill>
              </a:rPr>
              <a:t>       </a:t>
            </a:r>
          </a:p>
          <a:p>
            <a:pPr algn="ctr"/>
            <a:r>
              <a:rPr lang="ru-RU" sz="4800" b="1" i="1">
                <a:solidFill>
                  <a:srgbClr val="00FF00"/>
                </a:solidFill>
              </a:rPr>
              <a:t> </a:t>
            </a:r>
            <a:r>
              <a:rPr lang="ru-RU" sz="3600" b="1" i="1">
                <a:solidFill>
                  <a:srgbClr val="FFFF00"/>
                </a:solidFill>
              </a:rPr>
              <a:t>Для чего они нужны нашему городу?</a:t>
            </a:r>
            <a:r>
              <a:rPr lang="ru-RU" sz="2800" b="1" i="1">
                <a:solidFill>
                  <a:srgbClr val="00FF00"/>
                </a:solidFill>
              </a:rPr>
              <a:t>   </a:t>
            </a:r>
          </a:p>
          <a:p>
            <a:pPr algn="ctr"/>
            <a:r>
              <a:rPr lang="ru-RU" sz="2800" b="1" i="1">
                <a:solidFill>
                  <a:srgbClr val="00FF00"/>
                </a:solidFill>
              </a:rPr>
              <a:t> </a:t>
            </a:r>
            <a:r>
              <a:rPr lang="ru-RU" sz="4800" b="1" i="1">
                <a:solidFill>
                  <a:schemeClr val="bg1"/>
                </a:solidFill>
              </a:rPr>
              <a:t>Решение задач экологического содержания».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9750" y="765175"/>
            <a:ext cx="8208963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u="sng">
                <a:solidFill>
                  <a:srgbClr val="FFFF00"/>
                </a:solidFill>
              </a:rPr>
              <a:t>Цели урока:</a:t>
            </a:r>
          </a:p>
          <a:p>
            <a:pPr algn="ctr">
              <a:spcBef>
                <a:spcPct val="50000"/>
              </a:spcBef>
            </a:pPr>
            <a:r>
              <a:rPr lang="ru-RU" sz="6000" b="1">
                <a:solidFill>
                  <a:schemeClr val="bg1"/>
                </a:solidFill>
              </a:rPr>
              <a:t>Что такое зелёные питомники?</a:t>
            </a:r>
          </a:p>
          <a:p>
            <a:pPr algn="ctr">
              <a:spcBef>
                <a:spcPct val="50000"/>
              </a:spcBef>
            </a:pPr>
            <a:r>
              <a:rPr lang="ru-RU" sz="6000" b="1">
                <a:solidFill>
                  <a:schemeClr val="bg1"/>
                </a:solidFill>
              </a:rPr>
              <a:t>Для чего они нужны нашему городу?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166813" y="2513013"/>
            <a:ext cx="729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5848" name="Picture 8" descr="10028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420938"/>
            <a:ext cx="9144000" cy="4437062"/>
          </a:xfrm>
          <a:prstGeom prst="rect">
            <a:avLst/>
          </a:prstGeom>
          <a:noFill/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u="sng">
                <a:solidFill>
                  <a:schemeClr val="bg1"/>
                </a:solidFill>
              </a:rPr>
              <a:t>Питомник</a:t>
            </a:r>
            <a:r>
              <a:rPr lang="ru-RU" sz="4400" b="1">
                <a:solidFill>
                  <a:schemeClr val="bg1"/>
                </a:solidFill>
              </a:rPr>
              <a:t> </a:t>
            </a:r>
            <a:r>
              <a:rPr lang="ru-RU" sz="4400">
                <a:solidFill>
                  <a:schemeClr val="bg1"/>
                </a:solidFill>
              </a:rPr>
              <a:t>–                         </a:t>
            </a:r>
            <a:r>
              <a:rPr lang="ru-RU" sz="4400" b="1">
                <a:solidFill>
                  <a:schemeClr val="bg1"/>
                </a:solidFill>
              </a:rPr>
              <a:t>действующая коллекция древесных и кустарниковых растений, созданная в научных, познавательных и учебных целях.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Голубые холм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0"/>
            <a:ext cx="43211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3300"/>
                </a:solidFill>
              </a:rPr>
              <a:t>Урок подготовили учителя средней школы № 28 города Пятигорска </a:t>
            </a:r>
            <a:r>
              <a:rPr lang="ru-RU" sz="2400" b="1">
                <a:solidFill>
                  <a:srgbClr val="00FF00"/>
                </a:solidFill>
              </a:rPr>
              <a:t>Светашова           Валентина Николаевна</a:t>
            </a:r>
            <a:r>
              <a:rPr lang="ru-RU" sz="2400" b="1">
                <a:solidFill>
                  <a:srgbClr val="003300"/>
                </a:solidFill>
              </a:rPr>
              <a:t>                          и       </a:t>
            </a:r>
            <a:r>
              <a:rPr lang="ru-RU" sz="2400" b="1">
                <a:solidFill>
                  <a:srgbClr val="00FF00"/>
                </a:solidFill>
              </a:rPr>
              <a:t>Кучеренко                 Светлана Юрьевна</a:t>
            </a:r>
            <a:r>
              <a:rPr lang="ru-RU" sz="2400" b="1">
                <a:solidFill>
                  <a:srgbClr val="003300"/>
                </a:solidFill>
              </a:rPr>
              <a:t>,             а помогли его провести ученики </a:t>
            </a:r>
            <a:r>
              <a:rPr lang="ru-RU" sz="2400" b="1">
                <a:solidFill>
                  <a:srgbClr val="CC3300"/>
                </a:solidFill>
              </a:rPr>
              <a:t>3 «К»</a:t>
            </a:r>
            <a:r>
              <a:rPr lang="ru-RU" sz="2400" b="1">
                <a:solidFill>
                  <a:srgbClr val="003300"/>
                </a:solidFill>
              </a:rPr>
              <a:t> класса средней школы № 5 города Пятигорска вместе со своей учительницей </a:t>
            </a:r>
            <a:r>
              <a:rPr lang="ru-RU" sz="2400" b="1">
                <a:solidFill>
                  <a:srgbClr val="CC3300"/>
                </a:solidFill>
              </a:rPr>
              <a:t>Костроминой              Ниной Ивановной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ap00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776913"/>
            <a:ext cx="9144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284663" y="333375"/>
            <a:ext cx="4464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FF00"/>
                </a:solidFill>
              </a:rPr>
              <a:t>Станция «МАШУК»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563938" y="3644900"/>
            <a:ext cx="54006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1">
                <a:solidFill>
                  <a:schemeClr val="bg1"/>
                </a:solidFill>
              </a:rPr>
              <a:t>Если пройти от станции к посёлку Энергетик, то мы попадём в </a:t>
            </a:r>
            <a:r>
              <a:rPr lang="ru-RU" sz="3200" i="1">
                <a:solidFill>
                  <a:schemeClr val="folHlink"/>
                </a:solidFill>
              </a:rPr>
              <a:t>Перкальский питомник.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vs071114-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0"/>
            <a:ext cx="489585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uvs071114-00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0"/>
            <a:ext cx="3527425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uvs071114-00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3573463"/>
            <a:ext cx="453707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фото в Перкал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3559175"/>
            <a:ext cx="41402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3133725" y="2908300"/>
            <a:ext cx="6010275" cy="210502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Перкальский </a:t>
            </a:r>
          </a:p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питомник</a:t>
            </a: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5867400" y="0"/>
            <a:ext cx="1728788" cy="1773238"/>
            <a:chOff x="2754" y="81"/>
            <a:chExt cx="12420" cy="11700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2754" y="81"/>
              <a:ext cx="12420" cy="117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30" name="Group 10"/>
            <p:cNvGrpSpPr>
              <a:grpSpLocks/>
            </p:cNvGrpSpPr>
            <p:nvPr/>
          </p:nvGrpSpPr>
          <p:grpSpPr bwMode="auto">
            <a:xfrm>
              <a:off x="3114" y="441"/>
              <a:ext cx="11700" cy="10980"/>
              <a:chOff x="3114" y="441"/>
              <a:chExt cx="11700" cy="10980"/>
            </a:xfrm>
          </p:grpSpPr>
          <p:sp>
            <p:nvSpPr>
              <p:cNvPr id="5131" name="Oval 11"/>
              <p:cNvSpPr>
                <a:spLocks noChangeArrowheads="1"/>
              </p:cNvSpPr>
              <p:nvPr/>
            </p:nvSpPr>
            <p:spPr bwMode="auto">
              <a:xfrm>
                <a:off x="3114" y="441"/>
                <a:ext cx="11700" cy="10980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2" name="Oval 12"/>
              <p:cNvSpPr>
                <a:spLocks noChangeArrowheads="1"/>
              </p:cNvSpPr>
              <p:nvPr/>
            </p:nvSpPr>
            <p:spPr bwMode="auto">
              <a:xfrm>
                <a:off x="3834" y="1161"/>
                <a:ext cx="10260" cy="972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3" name="Oval 13"/>
              <p:cNvSpPr>
                <a:spLocks noChangeArrowheads="1"/>
              </p:cNvSpPr>
              <p:nvPr/>
            </p:nvSpPr>
            <p:spPr bwMode="auto">
              <a:xfrm>
                <a:off x="4734" y="1881"/>
                <a:ext cx="8460" cy="81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4" name="WordArt 14"/>
              <p:cNvSpPr>
                <a:spLocks noChangeArrowheads="1" noChangeShapeType="1" noTextEdit="1"/>
              </p:cNvSpPr>
              <p:nvPr/>
            </p:nvSpPr>
            <p:spPr bwMode="auto">
              <a:xfrm rot="-441360">
                <a:off x="5621" y="6531"/>
                <a:ext cx="7560" cy="3809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337751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12700">
                      <a:solidFill>
                        <a:srgbClr val="339966"/>
                      </a:solidFill>
                      <a:round/>
                      <a:headEnd/>
                      <a:tailEnd/>
                    </a:ln>
                    <a:solidFill>
                      <a:srgbClr val="008000"/>
                    </a:solidFill>
                    <a:effectLst>
                      <a:outerShdw dist="45791" dir="2021404" algn="ctr" rotWithShape="0">
                        <a:srgbClr val="9999FF"/>
                      </a:outerShdw>
                    </a:effectLst>
                    <a:latin typeface="Times New Roman"/>
                    <a:cs typeface="Times New Roman"/>
                  </a:rPr>
                  <a:t>МОУ сош № 28  г. Пятигорска     </a:t>
                </a:r>
              </a:p>
            </p:txBody>
          </p:sp>
          <p:sp>
            <p:nvSpPr>
              <p:cNvPr id="5135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54" y="1521"/>
                <a:ext cx="9000" cy="4500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452763"/>
                  </a:avLst>
                </a:prstTxWarp>
              </a:bodyPr>
              <a:lstStyle/>
              <a:p>
                <a:pPr algn="ctr"/>
                <a:r>
                  <a:rPr lang="ru-RU" sz="3600" kern="1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CCFF"/>
                    </a:solidFill>
                    <a:effectLst>
                      <a:outerShdw dist="45791" dir="2021404" algn="ctr" rotWithShape="0">
                        <a:srgbClr val="B2B2B2">
                          <a:alpha val="80000"/>
                        </a:srgbClr>
                      </a:outerShdw>
                    </a:effectLst>
                    <a:latin typeface="Comic Sans MS"/>
                  </a:rPr>
                  <a:t>"Маленький принц"</a:t>
                </a:r>
              </a:p>
            </p:txBody>
          </p:sp>
          <p:pic>
            <p:nvPicPr>
              <p:cNvPr id="5136" name="Picture 16" descr="ROSE1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 r="5725"/>
              <a:stretch>
                <a:fillRect/>
              </a:stretch>
            </p:blipFill>
            <p:spPr bwMode="auto">
              <a:xfrm>
                <a:off x="8460" y="4734"/>
                <a:ext cx="1650" cy="2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7" name="Picture 17" descr="ROSE1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 r="5725"/>
              <a:stretch>
                <a:fillRect/>
              </a:stretch>
            </p:blipFill>
            <p:spPr bwMode="auto">
              <a:xfrm>
                <a:off x="8700" y="4974"/>
                <a:ext cx="1650" cy="2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8" name="Picture 18" descr="ROSE1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 r="5725"/>
              <a:stretch>
                <a:fillRect/>
              </a:stretch>
            </p:blipFill>
            <p:spPr bwMode="auto">
              <a:xfrm>
                <a:off x="8940" y="5214"/>
                <a:ext cx="1650" cy="2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9" name="Picture 19" descr="ROSE1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 r="5725"/>
              <a:stretch>
                <a:fillRect/>
              </a:stretch>
            </p:blipFill>
            <p:spPr bwMode="auto">
              <a:xfrm>
                <a:off x="6174" y="3141"/>
                <a:ext cx="3420" cy="4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0" name="WordArt 20"/>
              <p:cNvSpPr>
                <a:spLocks noChangeArrowheads="1" noChangeShapeType="1" noTextEdit="1"/>
              </p:cNvSpPr>
              <p:nvPr/>
            </p:nvSpPr>
            <p:spPr bwMode="auto">
              <a:xfrm rot="-4975319">
                <a:off x="5274" y="2060"/>
                <a:ext cx="7380" cy="7739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Circle">
                  <a:avLst>
                    <a:gd name="adj" fmla="val 10862918"/>
                  </a:avLst>
                </a:prstTxWarp>
              </a:bodyPr>
              <a:lstStyle/>
              <a:p>
                <a:pPr algn="ctr"/>
                <a:r>
                  <a:rPr lang="ru-RU" sz="2000" kern="10">
                    <a:ln w="9525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"/>
                    <a:cs typeface="Arial"/>
                  </a:rPr>
                  <a:t>эколого - краеведческая  организация    </a:t>
                </a:r>
              </a:p>
            </p:txBody>
          </p:sp>
          <p:pic>
            <p:nvPicPr>
              <p:cNvPr id="5141" name="Picture 21" descr="TOURS037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 r="60271"/>
              <a:stretch>
                <a:fillRect/>
              </a:stretch>
            </p:blipFill>
            <p:spPr bwMode="auto">
              <a:xfrm flipH="1">
                <a:off x="9414" y="3141"/>
                <a:ext cx="1980" cy="3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2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7254" y="6921"/>
                <a:ext cx="4140" cy="1980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 algn="ctr"/>
                <a:r>
                  <a:rPr lang="ru-RU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80000"/>
                        </a:srgbClr>
                      </a:outerShdw>
                    </a:effectLst>
                    <a:latin typeface="Impact"/>
                  </a:rPr>
                  <a:t>отряд</a:t>
                </a:r>
              </a:p>
              <a:p>
                <a:pPr algn="ctr"/>
                <a:r>
                  <a:rPr lang="ru-RU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80000"/>
                        </a:srgbClr>
                      </a:outerShdw>
                    </a:effectLst>
                    <a:latin typeface="Impact"/>
                  </a:rPr>
                  <a:t>"Юнэк"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33"/>
            </a:gs>
            <a:gs pos="100000">
              <a:srgbClr val="0066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95288" y="0"/>
            <a:ext cx="835183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u="sng">
                <a:solidFill>
                  <a:srgbClr val="FF9900"/>
                </a:solidFill>
              </a:rPr>
              <a:t>Задача № 1.</a:t>
            </a:r>
          </a:p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003300"/>
                </a:solidFill>
              </a:rPr>
              <a:t>В питомник пришли ученики двух классов, всего 50 человек.                                                  Их разделили на три группы.                                                        Первая группа – 12 учеников, знакомится с лекарственными растениями.                          Вторая группа    –   на      3 человека больше  первой, знакомится с кустарниками,               а в третьей группе остальные ученики знакомятся с деревьями. </a:t>
            </a:r>
          </a:p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</a:rPr>
              <a:t>Сколько учеников было в третьей группе?</a:t>
            </a:r>
          </a:p>
        </p:txBody>
      </p:sp>
      <p:cxnSp>
        <p:nvCxnSpPr>
          <p:cNvPr id="6168" name="AutoShape 24"/>
          <p:cNvCxnSpPr>
            <a:cxnSpLocks noChangeShapeType="1"/>
            <a:endCxn id="6183" idx="1"/>
          </p:cNvCxnSpPr>
          <p:nvPr/>
        </p:nvCxnSpPr>
        <p:spPr bwMode="auto">
          <a:xfrm>
            <a:off x="2987675" y="5734050"/>
            <a:ext cx="5040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178" name="AutoShape 34"/>
          <p:cNvCxnSpPr>
            <a:cxnSpLocks noChangeShapeType="1"/>
          </p:cNvCxnSpPr>
          <p:nvPr/>
        </p:nvCxnSpPr>
        <p:spPr bwMode="auto">
          <a:xfrm>
            <a:off x="1979613" y="5734050"/>
            <a:ext cx="1658937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179" name="AutoShape 35"/>
          <p:cNvCxnSpPr>
            <a:cxnSpLocks noChangeShapeType="1"/>
          </p:cNvCxnSpPr>
          <p:nvPr/>
        </p:nvCxnSpPr>
        <p:spPr bwMode="auto">
          <a:xfrm>
            <a:off x="3419475" y="5734050"/>
            <a:ext cx="21605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180" name="Line 36"/>
          <p:cNvSpPr>
            <a:spLocks noChangeShapeType="1"/>
          </p:cNvSpPr>
          <p:nvPr/>
        </p:nvSpPr>
        <p:spPr bwMode="auto">
          <a:xfrm>
            <a:off x="4500563" y="573405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6516688" y="5805488"/>
            <a:ext cx="576262" cy="5032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?</a:t>
            </a:r>
          </a:p>
        </p:txBody>
      </p:sp>
      <p:sp>
        <p:nvSpPr>
          <p:cNvPr id="6183" name="Line 39"/>
          <p:cNvSpPr>
            <a:spLocks noChangeShapeType="1"/>
          </p:cNvSpPr>
          <p:nvPr/>
        </p:nvSpPr>
        <p:spPr bwMode="auto">
          <a:xfrm>
            <a:off x="6156325" y="5734050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4500563" y="6021388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?</a:t>
            </a: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2700338" y="5661025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12</a:t>
            </a:r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5630863" y="58769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5148263" y="5734050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3</a:t>
            </a:r>
          </a:p>
        </p:txBody>
      </p:sp>
      <p:sp>
        <p:nvSpPr>
          <p:cNvPr id="6189" name="AutoShape 45"/>
          <p:cNvSpPr>
            <a:spLocks/>
          </p:cNvSpPr>
          <p:nvPr/>
        </p:nvSpPr>
        <p:spPr bwMode="auto">
          <a:xfrm rot="16200000">
            <a:off x="4715669" y="2493169"/>
            <a:ext cx="504825" cy="5976937"/>
          </a:xfrm>
          <a:prstGeom prst="rightBracket">
            <a:avLst>
              <a:gd name="adj" fmla="val 59198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4427538" y="5157788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50</a:t>
            </a:r>
          </a:p>
        </p:txBody>
      </p:sp>
      <p:sp>
        <p:nvSpPr>
          <p:cNvPr id="6192" name="AutoShape 48"/>
          <p:cNvSpPr>
            <a:spLocks/>
          </p:cNvSpPr>
          <p:nvPr/>
        </p:nvSpPr>
        <p:spPr bwMode="auto">
          <a:xfrm rot="5400000">
            <a:off x="4356894" y="4941094"/>
            <a:ext cx="358775" cy="1944687"/>
          </a:xfrm>
          <a:prstGeom prst="rightBracket">
            <a:avLst>
              <a:gd name="adj" fmla="val 4517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4140200" y="5661025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/>
              <a:t>12</a:t>
            </a:r>
          </a:p>
        </p:txBody>
      </p:sp>
      <p:sp>
        <p:nvSpPr>
          <p:cNvPr id="6194" name="Arc 50"/>
          <p:cNvSpPr>
            <a:spLocks/>
          </p:cNvSpPr>
          <p:nvPr/>
        </p:nvSpPr>
        <p:spPr bwMode="auto">
          <a:xfrm rot="8549305">
            <a:off x="5795963" y="4941888"/>
            <a:ext cx="1941512" cy="1590675"/>
          </a:xfrm>
          <a:custGeom>
            <a:avLst/>
            <a:gdLst>
              <a:gd name="G0" fmla="+- 7405 0 0"/>
              <a:gd name="G1" fmla="+- 21600 0 0"/>
              <a:gd name="G2" fmla="+- 21600 0 0"/>
              <a:gd name="T0" fmla="*/ 0 w 29000"/>
              <a:gd name="T1" fmla="*/ 1309 h 21600"/>
              <a:gd name="T2" fmla="*/ 29000 w 29000"/>
              <a:gd name="T3" fmla="*/ 21137 h 21600"/>
              <a:gd name="T4" fmla="*/ 7405 w 290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000" h="21600" fill="none" extrusionOk="0">
                <a:moveTo>
                  <a:pt x="-1" y="1308"/>
                </a:moveTo>
                <a:cubicBezTo>
                  <a:pt x="2372" y="443"/>
                  <a:pt x="4879" y="-1"/>
                  <a:pt x="7405" y="0"/>
                </a:cubicBezTo>
                <a:cubicBezTo>
                  <a:pt x="19153" y="0"/>
                  <a:pt x="28748" y="9390"/>
                  <a:pt x="29000" y="21136"/>
                </a:cubicBezTo>
              </a:path>
              <a:path w="29000" h="21600" stroke="0" extrusionOk="0">
                <a:moveTo>
                  <a:pt x="-1" y="1308"/>
                </a:moveTo>
                <a:cubicBezTo>
                  <a:pt x="2372" y="443"/>
                  <a:pt x="4879" y="-1"/>
                  <a:pt x="7405" y="0"/>
                </a:cubicBezTo>
                <a:cubicBezTo>
                  <a:pt x="19153" y="0"/>
                  <a:pt x="28748" y="9390"/>
                  <a:pt x="29000" y="21136"/>
                </a:cubicBezTo>
                <a:lnTo>
                  <a:pt x="7405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2" decel="100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2" decel="100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2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0" grpId="0" animBg="1"/>
      <p:bldP spid="6181" grpId="0" build="allAtOnce" animBg="1"/>
      <p:bldP spid="6183" grpId="0" animBg="1"/>
      <p:bldP spid="6184" grpId="0"/>
      <p:bldP spid="6185" grpId="0"/>
      <p:bldP spid="6187" grpId="0"/>
      <p:bldP spid="6189" grpId="0" animBg="1"/>
      <p:bldP spid="6190" grpId="0"/>
      <p:bldP spid="6192" grpId="0" animBg="1"/>
      <p:bldP spid="6193" grpId="0"/>
      <p:bldP spid="61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987675" y="404813"/>
            <a:ext cx="3455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Решение задачи.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116013" y="1484313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50825" y="1617663"/>
            <a:ext cx="4176713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>
                <a:solidFill>
                  <a:schemeClr val="bg1"/>
                </a:solidFill>
              </a:rPr>
              <a:t>Первый способ.</a:t>
            </a: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1)  50 – 12 = 38 (уч.)</a:t>
            </a: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2)  12 + 3 = 15 (уч.)</a:t>
            </a: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3)  38 – 15 = 23 (уч.)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716463" y="1628775"/>
            <a:ext cx="424815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>
                <a:solidFill>
                  <a:schemeClr val="bg1"/>
                </a:solidFill>
              </a:rPr>
              <a:t>Второй способ.</a:t>
            </a:r>
            <a:endParaRPr lang="ru-RU" sz="2400" b="1" i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1)  12 + 3 = 15 (уч.)</a:t>
            </a: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2)  12 + 15 = 27 (уч.)</a:t>
            </a:r>
          </a:p>
          <a:p>
            <a:pPr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3)  50 – 27 = 23 (уч.)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23850" y="4786313"/>
            <a:ext cx="849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chemeClr val="bg1"/>
                </a:solidFill>
              </a:rPr>
              <a:t>Ответ:  23 ученика было в третьей группе.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3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00"/>
                            </p:stCondLst>
                            <p:childTnLst>
                              <p:par>
                                <p:cTn id="3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4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4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3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3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4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3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3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40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уборка леса"/>
          <p:cNvPicPr>
            <a:picLocks noChangeAspect="1" noChangeArrowheads="1"/>
          </p:cNvPicPr>
          <p:nvPr/>
        </p:nvPicPr>
        <p:blipFill>
          <a:blip r:embed="rId2" cstate="email">
            <a:lum bright="6000"/>
          </a:blip>
          <a:srcRect l="-41"/>
          <a:stretch>
            <a:fillRect/>
          </a:stretch>
        </p:blipFill>
        <p:spPr bwMode="auto">
          <a:xfrm>
            <a:off x="395288" y="188913"/>
            <a:ext cx="38893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лес убираем"/>
          <p:cNvPicPr>
            <a:picLocks noChangeAspect="1" noChangeArrowheads="1"/>
          </p:cNvPicPr>
          <p:nvPr/>
        </p:nvPicPr>
        <p:blipFill>
          <a:blip r:embed="rId3" cstate="email">
            <a:lum bright="6000"/>
          </a:blip>
          <a:srcRect/>
          <a:stretch>
            <a:fillRect/>
          </a:stretch>
        </p:blipFill>
        <p:spPr bwMode="auto">
          <a:xfrm>
            <a:off x="4859338" y="692150"/>
            <a:ext cx="40513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3357563"/>
            <a:ext cx="44640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203575" y="0"/>
            <a:ext cx="5761038" cy="2420938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Лес должен быть </a:t>
            </a:r>
          </a:p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чистым!!!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канирование004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3" y="3860800"/>
            <a:ext cx="417671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сканирование000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0"/>
            <a:ext cx="48244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10003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80063" y="0"/>
            <a:ext cx="33416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10003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2997200"/>
            <a:ext cx="3270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2124075" y="2349500"/>
            <a:ext cx="6769100" cy="2519363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Уборка и озеленение класса</a:t>
            </a:r>
          </a:p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школьного двора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фото 4а - 2008 09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51" name="Picture 7" descr="cap00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68313" y="549275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50825" y="549275"/>
            <a:ext cx="4249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33CC"/>
                </a:solidFill>
              </a:rPr>
              <a:t>Станция «Лермонтовская»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471863" y="3305175"/>
            <a:ext cx="419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771775" y="3232150"/>
            <a:ext cx="5688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rgbClr val="000066"/>
                </a:solidFill>
              </a:rPr>
              <a:t>Если проехать от станции в микрорайон «Бештау», то мы вернёмся в школу № 5.</a:t>
            </a:r>
          </a:p>
          <a:p>
            <a:pPr algn="ctr"/>
            <a:r>
              <a:rPr lang="ru-RU" sz="2000" i="1">
                <a:solidFill>
                  <a:srgbClr val="000066"/>
                </a:solidFill>
              </a:rPr>
              <a:t>Под горой Бештау располагается</a:t>
            </a:r>
            <a:r>
              <a:rPr lang="ru-RU" i="1">
                <a:solidFill>
                  <a:srgbClr val="000066"/>
                </a:solidFill>
              </a:rPr>
              <a:t> </a:t>
            </a:r>
            <a:r>
              <a:rPr lang="ru-RU" sz="3200" b="1" i="1">
                <a:solidFill>
                  <a:srgbClr val="66FF33"/>
                </a:solidFill>
              </a:rPr>
              <a:t>Лермонтовский питомник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21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715</Words>
  <Application>Microsoft Office PowerPoint</Application>
  <PresentationFormat>Экран (4:3)</PresentationFormat>
  <Paragraphs>137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Roman</cp:lastModifiedBy>
  <cp:revision>41</cp:revision>
  <dcterms:created xsi:type="dcterms:W3CDTF">2008-12-06T12:39:02Z</dcterms:created>
  <dcterms:modified xsi:type="dcterms:W3CDTF">2011-05-13T14:34:28Z</dcterms:modified>
</cp:coreProperties>
</file>