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78" r:id="rId3"/>
    <p:sldId id="274" r:id="rId4"/>
    <p:sldId id="277" r:id="rId5"/>
    <p:sldId id="266" r:id="rId6"/>
    <p:sldId id="265" r:id="rId7"/>
    <p:sldId id="263" r:id="rId8"/>
    <p:sldId id="262" r:id="rId9"/>
    <p:sldId id="264" r:id="rId10"/>
    <p:sldId id="272" r:id="rId11"/>
    <p:sldId id="273" r:id="rId12"/>
    <p:sldId id="275" r:id="rId13"/>
    <p:sldId id="276" r:id="rId14"/>
    <p:sldId id="279" r:id="rId15"/>
    <p:sldId id="267" r:id="rId16"/>
    <p:sldId id="259" r:id="rId17"/>
    <p:sldId id="257" r:id="rId18"/>
    <p:sldId id="260" r:id="rId19"/>
    <p:sldId id="269" r:id="rId20"/>
    <p:sldId id="270" r:id="rId21"/>
    <p:sldId id="271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DF1A7-5A2D-47D2-969D-8497D5FB8ABC}" type="datetimeFigureOut">
              <a:rPr lang="ru-RU" smtClean="0"/>
              <a:pPr/>
              <a:t>21.01.2011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834E63-E56F-44EA-949D-1A0B9892ED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DF1A7-5A2D-47D2-969D-8497D5FB8ABC}" type="datetimeFigureOut">
              <a:rPr lang="ru-RU" smtClean="0"/>
              <a:pPr/>
              <a:t>21.01.2011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34E63-E56F-44EA-949D-1A0B9892E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DF1A7-5A2D-47D2-969D-8497D5FB8ABC}" type="datetimeFigureOut">
              <a:rPr lang="ru-RU" smtClean="0"/>
              <a:pPr/>
              <a:t>21.01.2011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34E63-E56F-44EA-949D-1A0B9892E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8CDF1A7-5A2D-47D2-969D-8497D5FB8ABC}" type="datetimeFigureOut">
              <a:rPr lang="ru-RU" smtClean="0"/>
              <a:pPr/>
              <a:t>21.01.2011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6834E63-E56F-44EA-949D-1A0B9892ED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DF1A7-5A2D-47D2-969D-8497D5FB8ABC}" type="datetimeFigureOut">
              <a:rPr lang="ru-RU" smtClean="0"/>
              <a:pPr/>
              <a:t>21.01.2011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34E63-E56F-44EA-949D-1A0B9892ED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DF1A7-5A2D-47D2-969D-8497D5FB8ABC}" type="datetimeFigureOut">
              <a:rPr lang="ru-RU" smtClean="0"/>
              <a:pPr/>
              <a:t>21.01.2011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34E63-E56F-44EA-949D-1A0B9892ED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34E63-E56F-44EA-949D-1A0B9892ED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DF1A7-5A2D-47D2-969D-8497D5FB8ABC}" type="datetimeFigureOut">
              <a:rPr lang="ru-RU" smtClean="0"/>
              <a:pPr/>
              <a:t>21.01.2011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DF1A7-5A2D-47D2-969D-8497D5FB8ABC}" type="datetimeFigureOut">
              <a:rPr lang="ru-RU" smtClean="0"/>
              <a:pPr/>
              <a:t>21.01.2011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34E63-E56F-44EA-949D-1A0B9892ED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DF1A7-5A2D-47D2-969D-8497D5FB8ABC}" type="datetimeFigureOut">
              <a:rPr lang="ru-RU" smtClean="0"/>
              <a:pPr/>
              <a:t>21.01.2011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34E63-E56F-44EA-949D-1A0B9892E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8CDF1A7-5A2D-47D2-969D-8497D5FB8ABC}" type="datetimeFigureOut">
              <a:rPr lang="ru-RU" smtClean="0"/>
              <a:pPr/>
              <a:t>21.01.2011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834E63-E56F-44EA-949D-1A0B9892ED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DF1A7-5A2D-47D2-969D-8497D5FB8ABC}" type="datetimeFigureOut">
              <a:rPr lang="ru-RU" smtClean="0"/>
              <a:pPr/>
              <a:t>21.01.2011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834E63-E56F-44EA-949D-1A0B9892ED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8CDF1A7-5A2D-47D2-969D-8497D5FB8ABC}" type="datetimeFigureOut">
              <a:rPr lang="ru-RU" smtClean="0"/>
              <a:pPr/>
              <a:t>21.01.2011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6834E63-E56F-44EA-949D-1A0B9892ED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142984"/>
            <a:ext cx="8229600" cy="2714644"/>
          </a:xfrm>
        </p:spPr>
        <p:txBody>
          <a:bodyPr>
            <a:normAutofit fontScale="90000"/>
          </a:bodyPr>
          <a:lstStyle/>
          <a:p>
            <a:r>
              <a:rPr lang="ru-RU" sz="8000" b="1" dirty="0" smtClean="0">
                <a:solidFill>
                  <a:srgbClr val="FFFF00"/>
                </a:solidFill>
              </a:rPr>
              <a:t>Великие русские писатели</a:t>
            </a:r>
            <a:endParaRPr lang="ru-RU" sz="8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584"/>
          </a:xfrm>
        </p:spPr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           Пушкин - ребёнок</a:t>
            </a:r>
            <a:endParaRPr lang="ru-RU" b="1" dirty="0">
              <a:solidFill>
                <a:schemeClr val="tx2"/>
              </a:solidFill>
            </a:endParaRPr>
          </a:p>
        </p:txBody>
      </p:sp>
      <p:pic>
        <p:nvPicPr>
          <p:cNvPr id="1026" name="Picture 2" descr="C:\Documents and Settings\Администратор\Рабочий стол\i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214422"/>
            <a:ext cx="5715040" cy="542928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А.С.Пушкин – лицеист.</a:t>
            </a:r>
            <a:endParaRPr lang="ru-RU" b="1" dirty="0">
              <a:solidFill>
                <a:schemeClr val="tx2"/>
              </a:solidFill>
            </a:endParaRPr>
          </a:p>
        </p:txBody>
      </p:sp>
      <p:pic>
        <p:nvPicPr>
          <p:cNvPr id="1026" name="Picture 2" descr="C:\Documents and Settings\Администратор\Рабочий стол\pushkin_2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00232" y="1571612"/>
            <a:ext cx="5643602" cy="492922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47708"/>
          </a:xfrm>
        </p:spPr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                  Юный Пушкин</a:t>
            </a:r>
            <a:endParaRPr lang="ru-RU" b="1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Documents and Settings\Администратор\Мои документы\pushkin_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428736"/>
            <a:ext cx="6286543" cy="500066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584"/>
          </a:xfrm>
        </p:spPr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      Пушкин в Царском Селе</a:t>
            </a:r>
            <a:endParaRPr lang="ru-RU" b="1" dirty="0">
              <a:solidFill>
                <a:schemeClr val="tx2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5" y="1214422"/>
            <a:ext cx="7359677" cy="4929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9146"/>
          </a:xfrm>
        </p:spPr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    Пушкин в Михайловском</a:t>
            </a:r>
            <a:endParaRPr lang="ru-RU" b="1" dirty="0">
              <a:solidFill>
                <a:schemeClr val="tx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643050"/>
            <a:ext cx="7858179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G:\84070862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214290"/>
            <a:ext cx="6215106" cy="635798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571480"/>
            <a:ext cx="807249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b="1" dirty="0" smtClean="0">
                <a:solidFill>
                  <a:schemeClr val="tx2"/>
                </a:solidFill>
              </a:rPr>
              <a:t>   Караван –</a:t>
            </a:r>
            <a:r>
              <a:rPr lang="ru-RU" sz="7200" dirty="0" smtClean="0">
                <a:solidFill>
                  <a:schemeClr val="tx2"/>
                </a:solidFill>
              </a:rPr>
              <a:t> движущая вереница, друг за другом.</a:t>
            </a:r>
            <a:endParaRPr lang="ru-RU" sz="72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928670"/>
            <a:ext cx="842968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b="1" dirty="0" smtClean="0">
                <a:solidFill>
                  <a:schemeClr val="tx2"/>
                </a:solidFill>
              </a:rPr>
              <a:t>   Сень</a:t>
            </a:r>
            <a:r>
              <a:rPr lang="ru-RU" sz="7200" dirty="0" smtClean="0">
                <a:solidFill>
                  <a:schemeClr val="tx2"/>
                </a:solidFill>
              </a:rPr>
              <a:t> – то, что </a:t>
            </a:r>
            <a:br>
              <a:rPr lang="ru-RU" sz="7200" dirty="0" smtClean="0">
                <a:solidFill>
                  <a:schemeClr val="tx2"/>
                </a:solidFill>
              </a:rPr>
            </a:br>
            <a:r>
              <a:rPr lang="ru-RU" sz="7200" dirty="0" smtClean="0">
                <a:solidFill>
                  <a:schemeClr val="tx2"/>
                </a:solidFill>
              </a:rPr>
              <a:t>покрывает кого-нибудь, что-нибудь.</a:t>
            </a:r>
            <a:r>
              <a:rPr lang="ru-RU" sz="7200" dirty="0" smtClean="0"/>
              <a:t/>
            </a:r>
            <a:br>
              <a:rPr lang="ru-RU" sz="7200" dirty="0" smtClean="0"/>
            </a:br>
            <a:endParaRPr lang="ru-RU" sz="7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28662" y="928670"/>
            <a:ext cx="742955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b="1" dirty="0" smtClean="0">
                <a:solidFill>
                  <a:schemeClr val="tx2"/>
                </a:solidFill>
              </a:rPr>
              <a:t>Куртины</a:t>
            </a:r>
            <a:r>
              <a:rPr lang="ru-RU" sz="7200" dirty="0" smtClean="0">
                <a:solidFill>
                  <a:schemeClr val="tx2"/>
                </a:solidFill>
              </a:rPr>
              <a:t> – цветочные грядки, клумбы.</a:t>
            </a:r>
            <a:endParaRPr lang="ru-RU" sz="72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4282" y="923329"/>
            <a:ext cx="8929718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ea typeface="Times New Roman" pitchFamily="18" charset="0"/>
              </a:rPr>
              <a:t>Метафора </a:t>
            </a:r>
            <a:r>
              <a:rPr kumimoji="0" lang="ru-RU" sz="5400" b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ea typeface="Times New Roman" pitchFamily="18" charset="0"/>
              </a:rPr>
              <a:t>- оборот речи, состоящий в употреблении слов и выражений в переносном смысле на основе аналогии, сходства. </a:t>
            </a:r>
            <a:endParaRPr kumimoji="0" lang="ru-RU" sz="5400" b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FFFF00"/>
                </a:solidFill>
              </a:rPr>
              <a:t>                Тема урока</a:t>
            </a:r>
            <a:endParaRPr lang="ru-RU" sz="6000" b="1" dirty="0">
              <a:solidFill>
                <a:srgbClr val="FFFF00"/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58" y="1846660"/>
            <a:ext cx="8786842" cy="2831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Times New Roman" pitchFamily="18" charset="0"/>
              </a:rPr>
              <a:t>А. Пушкин. «Уж небо осенью дышало...»,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Times New Roman" pitchFamily="18" charset="0"/>
              </a:rPr>
              <a:t>«В тот год осенняя погода...»,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Times New Roman" pitchFamily="18" charset="0"/>
              </a:rPr>
              <a:t>«За весной, красой природы...»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2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714349" y="785794"/>
            <a:ext cx="7786742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ea typeface="Times New Roman" pitchFamily="18" charset="0"/>
              </a:rPr>
              <a:t>Итог урока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ea typeface="Times New Roman" pitchFamily="18" charset="0"/>
              </a:rPr>
              <a:t>-  Какой раздел мы начали изучать?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ea typeface="Times New Roman" pitchFamily="18" charset="0"/>
              </a:rPr>
              <a:t>-  Что нового узнали на уроке?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1285860"/>
            <a:ext cx="80010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chemeClr val="tx2"/>
                </a:solidFill>
              </a:rPr>
              <a:t>Домашнее  задание: </a:t>
            </a:r>
            <a:r>
              <a:rPr lang="ru-RU" sz="5400" dirty="0" smtClean="0">
                <a:solidFill>
                  <a:schemeClr val="tx2"/>
                </a:solidFill>
              </a:rPr>
              <a:t>выучить понравившийся отрывок.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57200" y="2500306"/>
            <a:ext cx="8305800" cy="2342498"/>
          </a:xfrm>
        </p:spPr>
        <p:txBody>
          <a:bodyPr/>
          <a:lstStyle/>
          <a:p>
            <a:pPr algn="l"/>
            <a:r>
              <a:rPr lang="ru-RU" i="1" dirty="0" smtClean="0"/>
              <a:t> </a:t>
            </a:r>
            <a:r>
              <a:rPr lang="ru-RU" sz="4000" dirty="0" smtClean="0"/>
              <a:t>-ознакомить учащихся с жизнью и творчеством А.С. Пуш­кина;</a:t>
            </a:r>
          </a:p>
          <a:p>
            <a:pPr algn="l"/>
            <a:r>
              <a:rPr lang="ru-RU" sz="4000" dirty="0" smtClean="0"/>
              <a:t> -работать над стихотворениями поэта; </a:t>
            </a:r>
          </a:p>
          <a:p>
            <a:pPr algn="l"/>
            <a:r>
              <a:rPr lang="ru-RU" sz="4000" dirty="0" smtClean="0"/>
              <a:t>-прививать любовь к природе.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57200" y="428604"/>
            <a:ext cx="8305800" cy="1500198"/>
          </a:xfrm>
        </p:spPr>
        <p:txBody>
          <a:bodyPr/>
          <a:lstStyle/>
          <a:p>
            <a:r>
              <a:rPr lang="ru-RU" sz="8000" b="1" i="1" dirty="0" smtClean="0">
                <a:solidFill>
                  <a:srgbClr val="FFFF00"/>
                </a:solidFill>
              </a:rPr>
              <a:t>Цели урока:</a:t>
            </a:r>
            <a:endParaRPr lang="ru-RU" sz="8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0958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>
                <a:solidFill>
                  <a:schemeClr val="tx2"/>
                </a:solidFill>
              </a:rPr>
              <a:t>Скинуло кафтан зелёный лето,</a:t>
            </a:r>
          </a:p>
          <a:p>
            <a:pPr>
              <a:buNone/>
            </a:pPr>
            <a:r>
              <a:rPr lang="ru-RU" sz="3600" b="1" dirty="0" err="1" smtClean="0">
                <a:solidFill>
                  <a:schemeClr val="tx2"/>
                </a:solidFill>
              </a:rPr>
              <a:t>Отсвистели</a:t>
            </a:r>
            <a:r>
              <a:rPr lang="ru-RU" sz="3600" b="1" dirty="0" smtClean="0">
                <a:solidFill>
                  <a:schemeClr val="tx2"/>
                </a:solidFill>
              </a:rPr>
              <a:t> жаворонки всласть,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tx2"/>
                </a:solidFill>
              </a:rPr>
              <a:t>Осень, в шубу жёлтую одета,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tx2"/>
                </a:solidFill>
              </a:rPr>
              <a:t>По лесам с метёлкою прошлась.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tx2"/>
                </a:solidFill>
              </a:rPr>
              <a:t>Раструбили журавли по рощам,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tx2"/>
                </a:solidFill>
              </a:rPr>
              <a:t>Будто осень замуж собралась.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tx2"/>
                </a:solidFill>
              </a:rPr>
              <a:t>Верба платье в озере полощет.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tx2"/>
                </a:solidFill>
              </a:rPr>
              <a:t>Лисью шапку примеряет вяз.</a:t>
            </a:r>
          </a:p>
          <a:p>
            <a:endParaRPr lang="ru-RU" sz="36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76270"/>
          </a:xfrm>
        </p:spPr>
        <p:txBody>
          <a:bodyPr/>
          <a:lstStyle/>
          <a:p>
            <a:r>
              <a:rPr lang="ru-RU" b="1" dirty="0" smtClean="0"/>
              <a:t>       </a:t>
            </a:r>
            <a:r>
              <a:rPr lang="ru-RU" b="1" dirty="0" smtClean="0">
                <a:solidFill>
                  <a:srgbClr val="FFFF00"/>
                </a:solidFill>
              </a:rPr>
              <a:t>Речевая гимнастика</a:t>
            </a:r>
            <a:endParaRPr lang="ru-RU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14290"/>
            <a:ext cx="6143668" cy="642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Администратор\Рабочий стол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214290"/>
            <a:ext cx="5357849" cy="642942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G:\46706884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214290"/>
            <a:ext cx="6000792" cy="642942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:\Bryullov_70-C56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214290"/>
            <a:ext cx="6215106" cy="635798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6600" b="1" dirty="0" smtClean="0"/>
              <a:t>1799 - 1837</a:t>
            </a:r>
            <a:endParaRPr lang="ru-RU" sz="66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28671"/>
            <a:ext cx="7772400" cy="2671780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tx2"/>
                </a:solidFill>
              </a:rPr>
              <a:t>Александр Сергеевич Пушкин</a:t>
            </a:r>
            <a:endParaRPr lang="ru-RU" sz="6000" b="1" dirty="0">
              <a:solidFill>
                <a:schemeClr val="tx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 flipV="1">
            <a:off x="2286000" y="642918"/>
            <a:ext cx="457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268</TotalTime>
  <Words>197</Words>
  <Application>Microsoft Office PowerPoint</Application>
  <PresentationFormat>Экран (4:3)</PresentationFormat>
  <Paragraphs>34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Бумажная</vt:lpstr>
      <vt:lpstr>Великие русские писатели</vt:lpstr>
      <vt:lpstr>                Тема урока</vt:lpstr>
      <vt:lpstr>Цели урока:</vt:lpstr>
      <vt:lpstr>       Речевая гимнастика</vt:lpstr>
      <vt:lpstr>Слайд 5</vt:lpstr>
      <vt:lpstr>Слайд 6</vt:lpstr>
      <vt:lpstr>Слайд 7</vt:lpstr>
      <vt:lpstr>Слайд 8</vt:lpstr>
      <vt:lpstr>Александр Сергеевич Пушкин</vt:lpstr>
      <vt:lpstr>           Пушкин - ребёнок</vt:lpstr>
      <vt:lpstr>А.С.Пушкин – лицеист.</vt:lpstr>
      <vt:lpstr>                  Юный Пушкин</vt:lpstr>
      <vt:lpstr>      Пушкин в Царском Селе</vt:lpstr>
      <vt:lpstr>    Пушкин в Михайловском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Company>домашнее пользование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Александр Сергеевич Пушкин</dc:title>
  <dc:creator>Ольчик</dc:creator>
  <cp:lastModifiedBy>Ольчик</cp:lastModifiedBy>
  <cp:revision>32</cp:revision>
  <dcterms:created xsi:type="dcterms:W3CDTF">2010-10-15T04:47:59Z</dcterms:created>
  <dcterms:modified xsi:type="dcterms:W3CDTF">2011-01-21T17:31:55Z</dcterms:modified>
</cp:coreProperties>
</file>