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9" r:id="rId4"/>
    <p:sldId id="257" r:id="rId5"/>
    <p:sldId id="275" r:id="rId6"/>
    <p:sldId id="279" r:id="rId7"/>
    <p:sldId id="272" r:id="rId8"/>
    <p:sldId id="258" r:id="rId9"/>
    <p:sldId id="263" r:id="rId10"/>
    <p:sldId id="264" r:id="rId11"/>
    <p:sldId id="277" r:id="rId12"/>
    <p:sldId id="261" r:id="rId13"/>
    <p:sldId id="266" r:id="rId14"/>
    <p:sldId id="280" r:id="rId15"/>
    <p:sldId id="265" r:id="rId16"/>
    <p:sldId id="268" r:id="rId17"/>
    <p:sldId id="269" r:id="rId18"/>
    <p:sldId id="278" r:id="rId19"/>
    <p:sldId id="267" r:id="rId20"/>
    <p:sldId id="274" r:id="rId21"/>
    <p:sldId id="282" r:id="rId22"/>
    <p:sldId id="270" r:id="rId23"/>
    <p:sldId id="27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4" autoAdjust="0"/>
    <p:restoredTop sz="94629" autoAdjust="0"/>
  </p:normalViewPr>
  <p:slideViewPr>
    <p:cSldViewPr>
      <p:cViewPr>
        <p:scale>
          <a:sx n="33" d="100"/>
          <a:sy n="33" d="100"/>
        </p:scale>
        <p:origin x="-95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44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3;&#1086;&#1089;&#1090;&#1100;\&#1052;&#1086;&#1080;%20&#1076;&#1086;&#1082;&#1091;&#1084;&#1077;&#1085;&#1090;&#1099;\&#1088;&#1086;&#1084;&#1077;&#1086;\&#1083;&#1102;&#1073;&#1086;&#1074;&#1100;.wav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3;&#1086;&#1089;&#1090;&#1100;\&#1052;&#1086;&#1080;%20&#1076;&#1086;&#1082;&#1091;&#1084;&#1077;&#1085;&#1090;&#1099;\&#1088;&#1086;&#1084;&#1077;&#1086;\&#1088;&#1072;&#1079;&#1088;&#1072;&#1073;&#1086;&#1090;&#1082;&#1072;.wav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9;&#1074;&#1077;&#1090;&#1083;&#1072;&#1085;&#1072;\&#1056;&#1072;&#1073;&#1086;&#1095;&#1080;&#1081;%20&#1089;&#1090;&#1086;&#1083;\&#1088;&#1086;&#1084;&#1077;&#1086;\&#1082;&#1091;&#1083;&#1100;&#1084;&#1080;&#1085;.wav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9;&#1074;&#1077;&#1090;&#1083;&#1072;&#1085;&#1072;\&#1056;&#1072;&#1073;&#1086;&#1095;&#1080;&#1081;%20&#1089;&#1090;&#1086;&#1083;\&#1088;&#1086;&#1084;&#1077;&#1086;\&#1091;&#1093;.wav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3;&#1086;&#1089;&#1090;&#1100;\&#1052;&#1086;&#1080;%20&#1076;&#1086;&#1082;&#1091;&#1084;&#1077;&#1085;&#1090;&#1099;\&#1088;&#1086;&#1084;&#1077;&#1086;\&#1085;&#1072;&#1095;&#1072;&#1083;&#1086;.wav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3;&#1086;&#1089;&#1090;&#1100;\&#1052;&#1086;&#1080;%20&#1076;&#1086;&#1082;&#1091;&#1084;&#1077;&#1085;&#1090;&#1099;\&#1088;&#1086;&#1084;&#1077;&#1086;\&#1074;&#1086;&#1081;&#1085;&#1072;.wav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о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357298"/>
            <a:ext cx="7215238" cy="5198162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«РОМЕО</a:t>
            </a:r>
            <a:r>
              <a:rPr lang="ru-RU" dirty="0" smtClean="0">
                <a:solidFill>
                  <a:srgbClr val="C00000"/>
                </a:solidFill>
              </a:rPr>
              <a:t> и </a:t>
            </a:r>
            <a:r>
              <a:rPr lang="ru-RU" i="1" dirty="0" smtClean="0">
                <a:solidFill>
                  <a:srgbClr val="C00000"/>
                </a:solidFill>
              </a:rPr>
              <a:t>ДЖУЛЬЕТТА»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...Друг друга любят дети главарей…</a:t>
            </a:r>
            <a:endParaRPr lang="ru-RU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86263" y="1428750"/>
            <a:ext cx="4757737" cy="4829175"/>
          </a:xfrm>
        </p:spPr>
        <p:txBody>
          <a:bodyPr rtlCol="0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Теме вражды противопоставлена </a:t>
            </a: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</a:rPr>
              <a:t>тема ЛЮБВИ 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Ромео и Джульетты.  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Рисунок 6" descr="Ромео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5263"/>
            <a:ext cx="4857750" cy="53927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любовь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0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/>
              <a:t>завязка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 smtClean="0"/>
              <a:t>начальный </a:t>
            </a:r>
            <a:r>
              <a:rPr lang="ru-RU" sz="2800" dirty="0" smtClean="0"/>
              <a:t>момент развертывания сюжета.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 Столкновение тем вражды и любви. Тема вражды доминирует над темой любви, обрывая и уничтожая её.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i="1" dirty="0" smtClean="0">
                <a:solidFill>
                  <a:srgbClr val="FFFF00"/>
                </a:solidFill>
              </a:rPr>
              <a:t>Литература      музыка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разработка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pic>
        <p:nvPicPr>
          <p:cNvPr id="5" name="Содержимое 4" descr="images (1)й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714488"/>
            <a:ext cx="4643438" cy="4663305"/>
          </a:xfrm>
          <a:prstGeom prst="round2SameRect">
            <a:avLst/>
          </a:prstGeo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1Righ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imagesо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70121" y="1785926"/>
            <a:ext cx="4373879" cy="4491852"/>
          </a:xfrm>
          <a:prstGeom prst="round2SameRect">
            <a:avLst/>
          </a:prstGeo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2Lef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875" y="285750"/>
            <a:ext cx="4929188" cy="1428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…Но им судьба подстраивает козни…</a:t>
            </a:r>
            <a:endParaRPr lang="ru-RU" sz="36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928813"/>
            <a:ext cx="3757612" cy="4572000"/>
          </a:xfrm>
        </p:spPr>
        <p:txBody>
          <a:bodyPr rtlCol="0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В разработке тема ВРАЖДЫ беспощадно обрывает тему ЛЮБВИ.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Рисунок 4" descr="Ромео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500438"/>
            <a:ext cx="4589933" cy="31670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азработк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agesшш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7686" y="0"/>
            <a:ext cx="4500594" cy="32099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2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Кульминация - </a:t>
            </a:r>
            <a:r>
              <a:rPr lang="ru-RU" dirty="0" smtClean="0"/>
              <a:t> наивысший пик в развитии действия.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FF00"/>
                </a:solidFill>
              </a:rPr>
              <a:t>литература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i="1" dirty="0" smtClean="0">
                <a:solidFill>
                  <a:srgbClr val="FFFF00"/>
                </a:solidFill>
              </a:rPr>
              <a:t>литература             музыка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i="1" dirty="0" smtClean="0"/>
              <a:t>кульминация</a:t>
            </a:r>
            <a:endParaRPr lang="ru-RU" sz="40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75088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i="1" dirty="0" smtClean="0"/>
              <a:t>реприза</a:t>
            </a:r>
            <a:endParaRPr lang="ru-RU" sz="4000" i="1" dirty="0"/>
          </a:p>
        </p:txBody>
      </p:sp>
      <p:sp>
        <p:nvSpPr>
          <p:cNvPr id="13317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Сцена в склепе</a:t>
            </a:r>
          </a:p>
        </p:txBody>
      </p:sp>
      <p:sp>
        <p:nvSpPr>
          <p:cNvPr id="13318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b="1" dirty="0" smtClean="0"/>
              <a:t>Т</a:t>
            </a:r>
            <a:r>
              <a:rPr lang="ru-RU" dirty="0" smtClean="0"/>
              <a:t>ема </a:t>
            </a:r>
            <a:r>
              <a:rPr lang="ru-RU" dirty="0" smtClean="0"/>
              <a:t>ВРАЖДЫ звучит ещё более неистово  и беспощадно. Она уничтожает  тему любви. От темы ЛЮБВИ остаются одни разрозненные фрагменты.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401050" cy="157161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…И гибель их у гробовых дверей…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Содержимое 7" descr="romeo-and-juliet-annie-leibovitz-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57720" y="1785926"/>
            <a:ext cx="4286280" cy="5072074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Ромео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85927"/>
            <a:ext cx="4714875" cy="50720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кульмин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29586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60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0"/>
            <a:ext cx="7829550" cy="72548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571625" y="285750"/>
            <a:ext cx="6400800" cy="1428750"/>
          </a:xfrm>
        </p:spPr>
        <p:txBody>
          <a:bodyPr rtlCol="0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….Кладет конец непримиримой розни…</a:t>
            </a:r>
            <a:endParaRPr lang="ru-RU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Рисунок 5" descr="Ромео и Джульетта Огюст Роде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324299"/>
            <a:ext cx="8072494" cy="52384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 smtClean="0"/>
              <a:t>РАЗВЯЗКА – разрешение конфликта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FFFF00"/>
                </a:solidFill>
              </a:rPr>
              <a:t>литература</a:t>
            </a:r>
            <a:endParaRPr lang="ru-RU" sz="5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i="1" dirty="0" smtClean="0">
                <a:solidFill>
                  <a:srgbClr val="FFFF00"/>
                </a:solidFill>
              </a:rPr>
              <a:t>Литература         музыка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4040188" cy="7508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i="1" dirty="0" smtClean="0"/>
              <a:t>   развязка</a:t>
            </a:r>
            <a:endParaRPr lang="ru-RU" sz="40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75088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000" i="1" dirty="0" smtClean="0"/>
              <a:t>кода</a:t>
            </a:r>
            <a:endParaRPr lang="ru-RU" sz="4000" i="1" dirty="0"/>
          </a:p>
        </p:txBody>
      </p:sp>
      <p:sp>
        <p:nvSpPr>
          <p:cNvPr id="1536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Рассказ  Лоренцо  </a:t>
            </a: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Рассказ Лоренцо и примирение семей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bg2">
                    <a:lumMod val="75000"/>
                  </a:schemeClr>
                </a:solidFill>
              </a:rPr>
              <a:t>В литературе и музыке</a:t>
            </a:r>
            <a:endParaRPr lang="ru-RU"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Архитектоника   трагедии Уильяма Шекспира                           «Ромео и Джульетта»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88"/>
            <a:ext cx="9144000" cy="10001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….Их жизнь и страсть, и смерти торжество</a:t>
            </a:r>
            <a:b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И поздний мир родни на их могиле…</a:t>
            </a:r>
            <a:endParaRPr lang="ru-RU" sz="3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214688" y="2071688"/>
            <a:ext cx="2500312" cy="5043487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Патер Лоренцо заканчивает свой рассказ в назидание будущим поколениям</a:t>
            </a:r>
            <a:endParaRPr lang="ru-RU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Рисунок 8" descr="Могила Ромео И Джульетты.jpg"/>
          <p:cNvPicPr>
            <a:picLocks noChangeAspect="1"/>
          </p:cNvPicPr>
          <p:nvPr/>
        </p:nvPicPr>
        <p:blipFill>
          <a:blip r:embed="rId3"/>
          <a:srcRect b="10112"/>
          <a:stretch>
            <a:fillRect/>
          </a:stretch>
        </p:blipFill>
        <p:spPr>
          <a:xfrm>
            <a:off x="5715000" y="1928813"/>
            <a:ext cx="3268663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Падре Лоренц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1857375"/>
            <a:ext cx="3171825" cy="4664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ух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 flipV="1">
            <a:off x="8215338" y="5857892"/>
            <a:ext cx="509590" cy="509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3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литература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завязка</a:t>
            </a:r>
          </a:p>
          <a:p>
            <a:r>
              <a:rPr lang="ru-RU" dirty="0" smtClean="0"/>
              <a:t>Экспозиция</a:t>
            </a:r>
          </a:p>
          <a:p>
            <a:r>
              <a:rPr lang="ru-RU" dirty="0" smtClean="0"/>
              <a:t>кульминация</a:t>
            </a:r>
          </a:p>
          <a:p>
            <a:r>
              <a:rPr lang="ru-RU" dirty="0" smtClean="0"/>
              <a:t>развязка</a:t>
            </a:r>
          </a:p>
          <a:p>
            <a:r>
              <a:rPr lang="ru-RU" dirty="0" smtClean="0"/>
              <a:t>пролог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</a:p>
          <a:p>
            <a:r>
              <a:rPr lang="ru-RU" dirty="0" smtClean="0"/>
              <a:t>кода</a:t>
            </a:r>
            <a:endParaRPr lang="ru-RU" dirty="0" smtClean="0"/>
          </a:p>
          <a:p>
            <a:r>
              <a:rPr lang="ru-RU" dirty="0" smtClean="0"/>
              <a:t>экспозиция</a:t>
            </a:r>
            <a:endParaRPr lang="ru-RU" dirty="0" smtClean="0"/>
          </a:p>
          <a:p>
            <a:r>
              <a:rPr lang="ru-RU" dirty="0" smtClean="0"/>
              <a:t>Реприза</a:t>
            </a:r>
          </a:p>
          <a:p>
            <a:r>
              <a:rPr lang="ru-RU" dirty="0" smtClean="0"/>
              <a:t>разработка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u="sng" dirty="0" smtClean="0">
                <a:solidFill>
                  <a:srgbClr val="FFFF00"/>
                </a:solidFill>
              </a:rPr>
              <a:t>архитектоника</a:t>
            </a:r>
            <a:endParaRPr lang="ru-RU" sz="5400" u="sng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музыка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литература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Пролог</a:t>
            </a:r>
          </a:p>
          <a:p>
            <a:r>
              <a:rPr lang="ru-RU" dirty="0" smtClean="0"/>
              <a:t>Экспозиция</a:t>
            </a:r>
          </a:p>
          <a:p>
            <a:r>
              <a:rPr lang="ru-RU" dirty="0" smtClean="0"/>
              <a:t>Завязка</a:t>
            </a:r>
          </a:p>
          <a:p>
            <a:r>
              <a:rPr lang="ru-RU" dirty="0" smtClean="0"/>
              <a:t>Кульминация</a:t>
            </a:r>
          </a:p>
          <a:p>
            <a:r>
              <a:rPr lang="ru-RU" dirty="0" smtClean="0"/>
              <a:t>развязка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</a:p>
          <a:p>
            <a:r>
              <a:rPr lang="ru-RU" dirty="0" smtClean="0"/>
              <a:t>Экспозиция</a:t>
            </a:r>
          </a:p>
          <a:p>
            <a:r>
              <a:rPr lang="ru-RU" dirty="0" smtClean="0"/>
              <a:t>Разработка</a:t>
            </a:r>
          </a:p>
          <a:p>
            <a:r>
              <a:rPr lang="ru-RU" dirty="0" smtClean="0"/>
              <a:t>Реприза</a:t>
            </a:r>
          </a:p>
          <a:p>
            <a:r>
              <a:rPr lang="ru-RU" dirty="0" smtClean="0"/>
              <a:t>кода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u="sng" dirty="0" smtClean="0">
                <a:solidFill>
                  <a:srgbClr val="FFFF00"/>
                </a:solidFill>
              </a:rPr>
              <a:t>архитектоника</a:t>
            </a:r>
            <a:endParaRPr lang="ru-RU" sz="5400" u="sng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музыка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 </a:t>
            </a:r>
            <a:r>
              <a:rPr lang="ru-RU" sz="4000" i="1" dirty="0" smtClean="0">
                <a:solidFill>
                  <a:srgbClr val="7030A0"/>
                </a:solidFill>
              </a:rPr>
              <a:t>«…И все равно истинная любовь сильнее всего: сильнее ненависти, сильнее самой смерти… И я покажу, я обязательно покажу, что на свете существует именно такая любовь.»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4294967295"/>
          </p:nvPr>
        </p:nvSpPr>
        <p:spPr>
          <a:xfrm>
            <a:off x="838200" y="5072063"/>
            <a:ext cx="8305800" cy="1143000"/>
          </a:xfrm>
        </p:spPr>
        <p:txBody>
          <a:bodyPr/>
          <a:lstStyle/>
          <a:p>
            <a:pPr algn="r"/>
            <a:r>
              <a:rPr lang="ru-RU" sz="3600" i="1" dirty="0" smtClean="0"/>
              <a:t>П.И. Чайковский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ОТ ГРЕЧЕСКОГО «ЗОДЧЕСТВО, АРХИТЕКТУРА». В ЛИТЕРАТУРЕ И  МУЗЫКЕ – ПОСТРОЕНИЕ ПРОИЗВЕДЕНИЯ КАК ЕДИНОГО ЦЕЛОГО.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257176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АРХИТЕКТОНИКА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5" name="Содержимое 14" descr="Портрет Шекспира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928670"/>
            <a:ext cx="3732049" cy="5643601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15" descr="chaikov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43212" y="1000108"/>
            <a:ext cx="3972159" cy="5543603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596" y="4214818"/>
            <a:ext cx="8305800" cy="928694"/>
          </a:xfrm>
        </p:spPr>
        <p:txBody>
          <a:bodyPr/>
          <a:lstStyle/>
          <a:p>
            <a:pPr algn="r"/>
            <a:r>
              <a:rPr lang="ru-RU" dirty="0" smtClean="0"/>
              <a:t>Г. Берлиоз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857232"/>
            <a:ext cx="8305800" cy="3357586"/>
          </a:xfrm>
        </p:spPr>
        <p:txBody>
          <a:bodyPr/>
          <a:lstStyle/>
          <a:p>
            <a:r>
              <a:rPr lang="ru-RU" i="1" dirty="0" smtClean="0"/>
              <a:t>«Ромео» Шекспира! Боже! Какой сюжет! В нём всё как будто предназначено для музыки!..»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Пролог                                       вступление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Литература            музыка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вступление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857752" y="1571625"/>
            <a:ext cx="3400422" cy="4525963"/>
          </a:xfrm>
        </p:spPr>
        <p:txBody>
          <a:bodyPr rtlCol="0"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Рассказ отца Лоренцо 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Рисунок 6" descr="Падре лоренцо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00174"/>
            <a:ext cx="3857652" cy="49776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начало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58125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5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экспозиция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События до встречи Ромео и Джульетты на балу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Главная тема -  ВРАЖДА  двух семейств.</a:t>
            </a:r>
          </a:p>
          <a:p>
            <a:endParaRPr lang="ru-RU" dirty="0" smtClean="0"/>
          </a:p>
          <a:p>
            <a:r>
              <a:rPr lang="ru-RU" dirty="0" smtClean="0"/>
              <a:t>Побочная тема – ЛЮБОВЬ  Ромео и Джульетты.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FFFF00"/>
                </a:solidFill>
              </a:rPr>
              <a:t>Литература         музыка</a:t>
            </a:r>
            <a:endParaRPr lang="ru-RU" sz="5400" i="1" dirty="0">
              <a:solidFill>
                <a:srgbClr val="FFFF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экспозиция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…Ведут междоусобные бои </a:t>
            </a:r>
            <a:br>
              <a:rPr lang="ru-RU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 не хотят унять кровопролитья…</a:t>
            </a:r>
            <a:endParaRPr lang="ru-RU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5" y="1643063"/>
            <a:ext cx="4186238" cy="4686300"/>
          </a:xfrm>
        </p:spPr>
        <p:txBody>
          <a:bodyPr rtlCol="0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главная тема экспозиции –</a:t>
            </a:r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</a:rPr>
              <a:t>тема ВРАЖДЫ 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между семьями 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Монтекки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 и </a:t>
            </a:r>
            <a:r>
              <a:rPr lang="ru-RU" sz="3600" dirty="0" err="1" smtClean="0">
                <a:solidFill>
                  <a:schemeClr val="bg2">
                    <a:lumMod val="75000"/>
                  </a:schemeClr>
                </a:solidFill>
              </a:rPr>
              <a:t>Капулетти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Рисунок 3" descr="Ромео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4988"/>
            <a:ext cx="4714875" cy="50530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войн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2912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1632</TotalTime>
  <Words>286</Words>
  <PresentationFormat>Экран (4:3)</PresentationFormat>
  <Paragraphs>75</Paragraphs>
  <Slides>23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«РОМЕО и ДЖУЛЬЕТТА»</vt:lpstr>
      <vt:lpstr>Архитектоника   трагедии Уильяма Шекспира                           «Ромео и Джульетта»</vt:lpstr>
      <vt:lpstr>АРХИТЕКТОНИКА</vt:lpstr>
      <vt:lpstr>Слайд 4</vt:lpstr>
      <vt:lpstr>«Ромео» Шекспира! Боже! Какой сюжет! В нём всё как будто предназначено для музыки!..» </vt:lpstr>
      <vt:lpstr>Литература            музыка</vt:lpstr>
      <vt:lpstr>вступление</vt:lpstr>
      <vt:lpstr>Литература         музыка</vt:lpstr>
      <vt:lpstr>…Ведут междоусобные бои  И не хотят унять кровопролитья…</vt:lpstr>
      <vt:lpstr>...Друг друга любят дети главарей…</vt:lpstr>
      <vt:lpstr>Литература      музыка</vt:lpstr>
      <vt:lpstr>Слайд 12</vt:lpstr>
      <vt:lpstr>…Но им судьба подстраивает козни…</vt:lpstr>
      <vt:lpstr>литература</vt:lpstr>
      <vt:lpstr>литература             музыка</vt:lpstr>
      <vt:lpstr>…И гибель их у гробовых дверей…</vt:lpstr>
      <vt:lpstr>Слайд 17</vt:lpstr>
      <vt:lpstr>литература</vt:lpstr>
      <vt:lpstr>Литература         музыка</vt:lpstr>
      <vt:lpstr>….Их жизнь и страсть, и смерти торжество И поздний мир родни на их могиле…</vt:lpstr>
      <vt:lpstr>архитектоника</vt:lpstr>
      <vt:lpstr>архитектоника</vt:lpstr>
      <vt:lpstr> «…И все равно истинная любовь сильнее всего: сильнее ненависти, сильнее самой смерти… И я покажу, я обязательно покажу, что на свете существует именно такая любовь.»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«РОМЕО и ДЖУЛЬЕТТА»</dc:title>
  <cp:lastModifiedBy>Lenovo User</cp:lastModifiedBy>
  <cp:revision>8</cp:revision>
  <dcterms:modified xsi:type="dcterms:W3CDTF">2010-11-11T12:44:22Z</dcterms:modified>
</cp:coreProperties>
</file>