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29"/>
  </p:notesMasterIdLst>
  <p:sldIdLst>
    <p:sldId id="291" r:id="rId11"/>
    <p:sldId id="263" r:id="rId12"/>
    <p:sldId id="266" r:id="rId13"/>
    <p:sldId id="259" r:id="rId14"/>
    <p:sldId id="264" r:id="rId15"/>
    <p:sldId id="261" r:id="rId16"/>
    <p:sldId id="265" r:id="rId17"/>
    <p:sldId id="268" r:id="rId18"/>
    <p:sldId id="270" r:id="rId19"/>
    <p:sldId id="272" r:id="rId20"/>
    <p:sldId id="276" r:id="rId21"/>
    <p:sldId id="278" r:id="rId22"/>
    <p:sldId id="280" r:id="rId23"/>
    <p:sldId id="282" r:id="rId24"/>
    <p:sldId id="284" r:id="rId25"/>
    <p:sldId id="290" r:id="rId26"/>
    <p:sldId id="27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529"/>
    <a:srgbClr val="1E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B5ABC-39AD-49A3-8CF3-920498227A3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A9FAD0BB-9EFD-45EE-B312-5A864F7C6E07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Do you now this animal?</a:t>
          </a:r>
          <a:endParaRPr lang="ru-RU" sz="2400" b="1" dirty="0">
            <a:solidFill>
              <a:srgbClr val="002060"/>
            </a:solidFill>
          </a:endParaRPr>
        </a:p>
      </dgm:t>
    </dgm:pt>
    <dgm:pt modelId="{E6D42D99-DF81-4A0B-A4BA-1A014C3DBB9C}" type="parTrans" cxnId="{C0FAFA1D-D935-4B42-98EC-3CDCAEE8493B}">
      <dgm:prSet/>
      <dgm:spPr/>
      <dgm:t>
        <a:bodyPr/>
        <a:lstStyle/>
        <a:p>
          <a:endParaRPr lang="ru-RU"/>
        </a:p>
      </dgm:t>
    </dgm:pt>
    <dgm:pt modelId="{95EDB2AC-657A-4517-9434-C86ABBB90580}" type="sibTrans" cxnId="{C0FAFA1D-D935-4B42-98EC-3CDCAEE8493B}">
      <dgm:prSet/>
      <dgm:spPr/>
      <dgm:t>
        <a:bodyPr/>
        <a:lstStyle/>
        <a:p>
          <a:endParaRPr lang="ru-RU"/>
        </a:p>
      </dgm:t>
    </dgm:pt>
    <dgm:pt modelId="{FFD8E5D7-B042-43B1-8345-3E97A2472B2A}" type="pres">
      <dgm:prSet presAssocID="{466B5ABC-39AD-49A3-8CF3-920498227A35}" presName="Name0" presStyleCnt="0">
        <dgm:presLayoutVars>
          <dgm:chMax/>
          <dgm:chPref/>
          <dgm:dir/>
        </dgm:presLayoutVars>
      </dgm:prSet>
      <dgm:spPr/>
    </dgm:pt>
    <dgm:pt modelId="{B4813B23-6EAB-41DE-87EE-6A3A2F5763C7}" type="pres">
      <dgm:prSet presAssocID="{A9FAD0BB-9EFD-45EE-B312-5A864F7C6E07}" presName="composite" presStyleCnt="0">
        <dgm:presLayoutVars>
          <dgm:chMax val="1"/>
          <dgm:chPref val="1"/>
        </dgm:presLayoutVars>
      </dgm:prSet>
      <dgm:spPr/>
    </dgm:pt>
    <dgm:pt modelId="{2C56CD49-1E45-4F7C-8BF1-E95D271D20AF}" type="pres">
      <dgm:prSet presAssocID="{A9FAD0BB-9EFD-45EE-B312-5A864F7C6E07}" presName="Accent" presStyleLbl="trAlignAcc1" presStyleIdx="0" presStyleCnt="1" custScaleX="128443">
        <dgm:presLayoutVars>
          <dgm:chMax val="0"/>
          <dgm:chPref val="0"/>
        </dgm:presLayoutVars>
      </dgm:prSet>
      <dgm:spPr/>
    </dgm:pt>
    <dgm:pt modelId="{42A5CAC3-435B-47DD-B1A9-4D57F49FFD45}" type="pres">
      <dgm:prSet presAssocID="{A9FAD0BB-9EFD-45EE-B312-5A864F7C6E07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C:\Users\андрей\Desktop\Whoof_297_01.jpg"/>
        </a:ext>
      </dgm:extLst>
    </dgm:pt>
    <dgm:pt modelId="{48132209-D106-431D-A1BE-93DCF070553A}" type="pres">
      <dgm:prSet presAssocID="{A9FAD0BB-9EFD-45EE-B312-5A864F7C6E07}" presName="ChildComposite" presStyleCnt="0"/>
      <dgm:spPr/>
    </dgm:pt>
    <dgm:pt modelId="{2E8A486E-F392-4A36-BBA3-2D543BDA532D}" type="pres">
      <dgm:prSet presAssocID="{A9FAD0BB-9EFD-45EE-B312-5A864F7C6E0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06A13E-2E6D-4358-808C-D98EFC9D9802}" type="pres">
      <dgm:prSet presAssocID="{A9FAD0BB-9EFD-45EE-B312-5A864F7C6E07}" presName="Parent" presStyleLbl="revTx" presStyleIdx="0" presStyleCnt="1" custScaleX="188751" custLinFactNeighborX="4604" custLinFactNeighborY="1818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D115C-AA76-4FC8-9892-DF7DF8AACD9F}" type="presOf" srcId="{A9FAD0BB-9EFD-45EE-B312-5A864F7C6E07}" destId="{CC06A13E-2E6D-4358-808C-D98EFC9D9802}" srcOrd="0" destOrd="0" presId="urn:microsoft.com/office/officeart/2008/layout/CaptionedPictures"/>
    <dgm:cxn modelId="{0EA0C37A-2F94-48C3-8A35-385A0A529922}" type="presOf" srcId="{466B5ABC-39AD-49A3-8CF3-920498227A35}" destId="{FFD8E5D7-B042-43B1-8345-3E97A2472B2A}" srcOrd="0" destOrd="0" presId="urn:microsoft.com/office/officeart/2008/layout/CaptionedPictures"/>
    <dgm:cxn modelId="{C0FAFA1D-D935-4B42-98EC-3CDCAEE8493B}" srcId="{466B5ABC-39AD-49A3-8CF3-920498227A35}" destId="{A9FAD0BB-9EFD-45EE-B312-5A864F7C6E07}" srcOrd="0" destOrd="0" parTransId="{E6D42D99-DF81-4A0B-A4BA-1A014C3DBB9C}" sibTransId="{95EDB2AC-657A-4517-9434-C86ABBB90580}"/>
    <dgm:cxn modelId="{668EC236-AD10-492F-8306-50D2AB0B8A04}" type="presParOf" srcId="{FFD8E5D7-B042-43B1-8345-3E97A2472B2A}" destId="{B4813B23-6EAB-41DE-87EE-6A3A2F5763C7}" srcOrd="0" destOrd="0" presId="urn:microsoft.com/office/officeart/2008/layout/CaptionedPictures"/>
    <dgm:cxn modelId="{81F2CD01-A052-4C52-AB9F-08E966A909A1}" type="presParOf" srcId="{B4813B23-6EAB-41DE-87EE-6A3A2F5763C7}" destId="{2C56CD49-1E45-4F7C-8BF1-E95D271D20AF}" srcOrd="0" destOrd="0" presId="urn:microsoft.com/office/officeart/2008/layout/CaptionedPictures"/>
    <dgm:cxn modelId="{8A7C67A3-4C88-4935-BF22-6ADECC6F8221}" type="presParOf" srcId="{B4813B23-6EAB-41DE-87EE-6A3A2F5763C7}" destId="{42A5CAC3-435B-47DD-B1A9-4D57F49FFD45}" srcOrd="1" destOrd="0" presId="urn:microsoft.com/office/officeart/2008/layout/CaptionedPictures"/>
    <dgm:cxn modelId="{50D3774E-702F-44A3-86A3-D9DF32CFA2F0}" type="presParOf" srcId="{B4813B23-6EAB-41DE-87EE-6A3A2F5763C7}" destId="{48132209-D106-431D-A1BE-93DCF070553A}" srcOrd="2" destOrd="0" presId="urn:microsoft.com/office/officeart/2008/layout/CaptionedPictures"/>
    <dgm:cxn modelId="{5E39AF77-7ED9-447D-A3F2-891C0C6B670D}" type="presParOf" srcId="{48132209-D106-431D-A1BE-93DCF070553A}" destId="{2E8A486E-F392-4A36-BBA3-2D543BDA532D}" srcOrd="0" destOrd="0" presId="urn:microsoft.com/office/officeart/2008/layout/CaptionedPictures"/>
    <dgm:cxn modelId="{D159897E-8BAF-4793-8847-74AAAEB07D0D}" type="presParOf" srcId="{48132209-D106-431D-A1BE-93DCF070553A}" destId="{CC06A13E-2E6D-4358-808C-D98EFC9D980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D62E1-4C3E-47A8-BC82-EDF646A9B64A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99E0-BCA3-4DFD-9533-283A06667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9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99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45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86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34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24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03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47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0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777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3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D2CE-3B0A-4A12-BE3D-E56B041866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611C-E2ED-4B0B-B302-F7B79EC34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4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B0C-6682-4E2D-B7B2-157B4C670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DA-1235-46EA-875F-D0ECCA7488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2A3C-824E-4AC4-A8BB-1022FB5F6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7EF1-729B-496E-87C2-56036D7E2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0F4-0354-4849-9D26-74863C164C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6D42-16E8-4856-8747-088658876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7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05CB-A865-4EE0-B080-E5E84089C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BEDC-9CDF-43F6-BF93-269B9E9433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6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5D51-2CE3-4789-94A2-9A51C24212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493-DDCD-4F3E-ABEC-CD66B7E48E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1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167E-3F02-4118-BE91-A529F811E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9DC1-0BE8-4735-8443-426B89151E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4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94AB-3C3F-415C-B7D5-63144CB57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11E5-C19D-41EB-9870-8617146BFF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9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0F25-FA3E-43C2-AF91-AE7DD28E8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1894-AA5D-4D82-90FE-E736CA5F4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2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D2D3-AB41-4BC9-B006-96950053C7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BD2F-AB0D-40BC-918A-B282A46DA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23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3CD5-E5E6-4F1E-BB57-70DD2B8F9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66FA-0336-4B2B-97A6-2F46C1328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55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D2CE-3B0A-4A12-BE3D-E56B041866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611C-E2ED-4B0B-B302-F7B79EC34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B0C-6682-4E2D-B7B2-157B4C670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DA-1235-46EA-875F-D0ECCA7488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2A3C-824E-4AC4-A8BB-1022FB5F6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7EF1-729B-496E-87C2-56036D7E2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0F4-0354-4849-9D26-74863C164C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6D42-16E8-4856-8747-088658876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05CB-A865-4EE0-B080-E5E84089C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BEDC-9CDF-43F6-BF93-269B9E9433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09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5D51-2CE3-4789-94A2-9A51C24212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493-DDCD-4F3E-ABEC-CD66B7E48E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7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167E-3F02-4118-BE91-A529F811E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9DC1-0BE8-4735-8443-426B89151E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94AB-3C3F-415C-B7D5-63144CB57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11E5-C19D-41EB-9870-8617146BFF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93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0F25-FA3E-43C2-AF91-AE7DD28E8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1894-AA5D-4D82-90FE-E736CA5F4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43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D2D3-AB41-4BC9-B006-96950053C7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BD2F-AB0D-40BC-918A-B282A46DA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3CD5-E5E6-4F1E-BB57-70DD2B8F9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66FA-0336-4B2B-97A6-2F46C1328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42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D2CE-3B0A-4A12-BE3D-E56B041866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611C-E2ED-4B0B-B302-F7B79EC34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4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B0C-6682-4E2D-B7B2-157B4C670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DA-1235-46EA-875F-D0ECCA7488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83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2A3C-824E-4AC4-A8BB-1022FB5F6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7EF1-729B-496E-87C2-56036D7E2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76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0F4-0354-4849-9D26-74863C164C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6D42-16E8-4856-8747-088658876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3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05CB-A865-4EE0-B080-E5E84089C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BEDC-9CDF-43F6-BF93-269B9E9433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5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5D51-2CE3-4789-94A2-9A51C24212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493-DDCD-4F3E-ABEC-CD66B7E48E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167E-3F02-4118-BE91-A529F811E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9DC1-0BE8-4735-8443-426B89151E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45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94AB-3C3F-415C-B7D5-63144CB57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11E5-C19D-41EB-9870-8617146BFF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00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0F25-FA3E-43C2-AF91-AE7DD28E8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1894-AA5D-4D82-90FE-E736CA5F4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89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D2D3-AB41-4BC9-B006-96950053C7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BD2F-AB0D-40BC-918A-B282A46DA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24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3CD5-E5E6-4F1E-BB57-70DD2B8F9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66FA-0336-4B2B-97A6-2F46C1328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27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D2CE-3B0A-4A12-BE3D-E56B041866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611C-E2ED-4B0B-B302-F7B79EC34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7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B0C-6682-4E2D-B7B2-157B4C670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DA-1235-46EA-875F-D0ECCA7488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35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2A3C-824E-4AC4-A8BB-1022FB5F6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7EF1-729B-496E-87C2-56036D7E2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18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0F4-0354-4849-9D26-74863C164C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6D42-16E8-4856-8747-088658876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03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05CB-A865-4EE0-B080-E5E84089C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BEDC-9CDF-43F6-BF93-269B9E9433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5D51-2CE3-4789-94A2-9A51C24212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493-DDCD-4F3E-ABEC-CD66B7E48E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55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167E-3F02-4118-BE91-A529F811E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9DC1-0BE8-4735-8443-426B89151E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7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94AB-3C3F-415C-B7D5-63144CB57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11E5-C19D-41EB-9870-8617146BFF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0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0F25-FA3E-43C2-AF91-AE7DD28E8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1894-AA5D-4D82-90FE-E736CA5F4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16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D2D3-AB41-4BC9-B006-96950053C7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BD2F-AB0D-40BC-918A-B282A46DAA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14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3CD5-E5E6-4F1E-BB57-70DD2B8F9C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66FA-0336-4B2B-97A6-2F46C1328C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3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7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6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18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4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80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88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8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6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64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732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5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22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1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45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56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44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32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51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60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82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7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99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605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87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44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07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42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47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29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89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82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9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931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29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36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46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6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48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31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411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24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0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D828-D445-4241-B14B-DBC652564094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5C62-811D-4FDE-A251-4BC5271DB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4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7DFF9-2B10-4E5B-946C-3211FDB3F3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E5DBD-19C9-4635-939C-4A30672BE6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7DFF9-2B10-4E5B-946C-3211FDB3F3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E5DBD-19C9-4635-939C-4A30672BE6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3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7DFF9-2B10-4E5B-946C-3211FDB3F3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E5DBD-19C9-4635-939C-4A30672BE6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7DFF9-2B10-4E5B-946C-3211FDB3F3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E5DBD-19C9-4635-939C-4A30672BE6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9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0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F054-4112-4CAE-84A0-315DF3DBC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EC3F-CDDA-49A7-B47F-93309B8723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gif.vukogurt.ru/images/lica/67.gif" TargetMode="External"/><Relationship Id="rId3" Type="http://schemas.openxmlformats.org/officeDocument/2006/relationships/hyperlink" Target="http://funforkids.ru/pictures/school2/school0243.gif" TargetMode="External"/><Relationship Id="rId7" Type="http://schemas.openxmlformats.org/officeDocument/2006/relationships/hyperlink" Target="http://gif2000.narod.ru/collection_birds.htm" TargetMode="External"/><Relationship Id="rId2" Type="http://schemas.openxmlformats.org/officeDocument/2006/relationships/hyperlink" Target="http://img1.liveinternet.ru/images/attach/c/2/66/618/66618578_0a0bca85fa0503857927ec08f958fb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54.ru/node/55471" TargetMode="External"/><Relationship Id="rId5" Type="http://schemas.openxmlformats.org/officeDocument/2006/relationships/hyperlink" Target="http://funforkids.ru/pictures/school4/school0451.gif" TargetMode="External"/><Relationship Id="rId4" Type="http://schemas.openxmlformats.org/officeDocument/2006/relationships/hyperlink" Target="http://funforkids.ru/pictures/school2/school0246.gi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unforkids.ru/pictures/school23/school2359.gif" TargetMode="External"/><Relationship Id="rId13" Type="http://schemas.openxmlformats.org/officeDocument/2006/relationships/hyperlink" Target="http://allforchildren.ru/pictures/school3_s/school0301.jpg" TargetMode="External"/><Relationship Id="rId3" Type="http://schemas.openxmlformats.org/officeDocument/2006/relationships/hyperlink" Target="http://funforkids.ru/pictures/school25/school2540.jpg" TargetMode="External"/><Relationship Id="rId7" Type="http://schemas.openxmlformats.org/officeDocument/2006/relationships/hyperlink" Target="http://funforkids.ru/pictures/school25/school2534.jpg" TargetMode="External"/><Relationship Id="rId12" Type="http://schemas.openxmlformats.org/officeDocument/2006/relationships/hyperlink" Target="http://funforkids.ru/pictures/school25/school2511.jpg" TargetMode="External"/><Relationship Id="rId2" Type="http://schemas.openxmlformats.org/officeDocument/2006/relationships/hyperlink" Target="http://funforkids.ru/pictures/school17/school1702.gif" TargetMode="Externa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funforkids.ru/pictures/school25/school2521.jpg" TargetMode="External"/><Relationship Id="rId11" Type="http://schemas.openxmlformats.org/officeDocument/2006/relationships/hyperlink" Target="http://funforkids.ru/pictures/school25/school2516.jpg" TargetMode="External"/><Relationship Id="rId5" Type="http://schemas.openxmlformats.org/officeDocument/2006/relationships/hyperlink" Target="http://funforkids.ru/pictures/school25/school2543.jpg" TargetMode="External"/><Relationship Id="rId15" Type="http://schemas.openxmlformats.org/officeDocument/2006/relationships/hyperlink" Target="http://best-animation.ru/lanim/smiles/animals/9.gif" TargetMode="External"/><Relationship Id="rId10" Type="http://schemas.openxmlformats.org/officeDocument/2006/relationships/hyperlink" Target="http://funforkids.ru/pictures/school21/school2138.gif" TargetMode="External"/><Relationship Id="rId4" Type="http://schemas.openxmlformats.org/officeDocument/2006/relationships/hyperlink" Target="http://funforkids.ru/pictures/school23/school2360.gif" TargetMode="External"/><Relationship Id="rId9" Type="http://schemas.openxmlformats.org/officeDocument/2006/relationships/hyperlink" Target="http://funforkids.ru/pictures/school21/school2128.gif" TargetMode="External"/><Relationship Id="rId14" Type="http://schemas.openxmlformats.org/officeDocument/2006/relationships/hyperlink" Target="http://best-animation.ru/lanim/smiles/lubov/2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do.ru/moodle/file.php/151/flag/flag_files/australian_flag.jpg" TargetMode="External"/><Relationship Id="rId2" Type="http://schemas.openxmlformats.org/officeDocument/2006/relationships/hyperlink" Target="http://allforchildren.ru/pictures/school23_s/school2314.jpg" TargetMode="Externa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study-abroad-australia.com/uploads/pics/Whoof_297_01.jpg" TargetMode="External"/><Relationship Id="rId5" Type="http://schemas.openxmlformats.org/officeDocument/2006/relationships/hyperlink" Target="http://animated-images.su/_ph/21/2/189224884.gif" TargetMode="External"/><Relationship Id="rId4" Type="http://schemas.openxmlformats.org/officeDocument/2006/relationships/hyperlink" Target="http://www.liveinternet.ru/users/4094208/post15245178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7" y="901139"/>
            <a:ext cx="4523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Schools in England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5243" y="1844824"/>
            <a:ext cx="3374101" cy="2277518"/>
          </a:xfrm>
          <a:prstGeom prst="rect">
            <a:avLst/>
          </a:prstGeom>
          <a:noFill/>
          <a:ln w="762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76294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Грязнова Валентина Сергеевна,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учитель английского языка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МБОУ </a:t>
            </a:r>
            <a:r>
              <a:rPr lang="ru-RU" b="1" dirty="0">
                <a:solidFill>
                  <a:schemeClr val="bg1"/>
                </a:solidFill>
              </a:rPr>
              <a:t>«Лицей №1»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п.Тюльган</a:t>
            </a:r>
            <a:r>
              <a:rPr lang="ru-RU" b="1" dirty="0">
                <a:solidFill>
                  <a:schemeClr val="bg1"/>
                </a:solidFill>
              </a:rPr>
              <a:t> Оренбургской </a:t>
            </a:r>
            <a:r>
              <a:rPr lang="ru-RU" b="1" dirty="0" smtClean="0">
                <a:solidFill>
                  <a:schemeClr val="bg1"/>
                </a:solidFill>
              </a:rPr>
              <a:t>области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428596" cy="500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1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159181" y="5860884"/>
            <a:ext cx="7000924" cy="1000108"/>
          </a:xfrm>
          <a:prstGeom prst="wedgeRectCallout">
            <a:avLst>
              <a:gd name="adj1" fmla="val -49438"/>
              <a:gd name="adj2" fmla="val -8454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Children who go to American school are called …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00992" y="0"/>
            <a:ext cx="1143008" cy="428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500042"/>
            <a:ext cx="428628" cy="485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2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00992" y="428604"/>
            <a:ext cx="1143008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1082719" y="5791482"/>
            <a:ext cx="7143800" cy="1000132"/>
          </a:xfrm>
          <a:prstGeom prst="wedgeRectCallout">
            <a:avLst>
              <a:gd name="adj1" fmla="val -51365"/>
              <a:gd name="adj2" fmla="val -919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In what school do children study 6 years?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000108"/>
            <a:ext cx="42859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3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00992" y="857232"/>
            <a:ext cx="1143008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722" y="1428736"/>
            <a:ext cx="425873" cy="557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4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01024" y="1214422"/>
            <a:ext cx="1142976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78" name="Прямоугольная выноска 77"/>
          <p:cNvSpPr/>
          <p:nvPr/>
        </p:nvSpPr>
        <p:spPr>
          <a:xfrm>
            <a:off x="1284423" y="5869187"/>
            <a:ext cx="6929486" cy="928670"/>
          </a:xfrm>
          <a:prstGeom prst="wedgeRectCallout">
            <a:avLst>
              <a:gd name="adj1" fmla="val -52110"/>
              <a:gd name="adj2" fmla="val -9279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A school year has 2 … </a:t>
            </a:r>
            <a:r>
              <a:rPr lang="en-US" dirty="0" smtClean="0">
                <a:solidFill>
                  <a:prstClr val="white"/>
                </a:solidFill>
              </a:rPr>
              <a:t>…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1123462" y="5873272"/>
            <a:ext cx="7072362" cy="928670"/>
          </a:xfrm>
          <a:prstGeom prst="wedgeRectCallout">
            <a:avLst>
              <a:gd name="adj1" fmla="val -49553"/>
              <a:gd name="adj2" fmla="val -9206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When children like Music and Painting they can choose …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5" name="Прямоугольная выноска 94"/>
          <p:cNvSpPr/>
          <p:nvPr/>
        </p:nvSpPr>
        <p:spPr>
          <a:xfrm>
            <a:off x="1107257" y="6000768"/>
            <a:ext cx="6858048" cy="857232"/>
          </a:xfrm>
          <a:prstGeom prst="wedgeRectCallout">
            <a:avLst>
              <a:gd name="adj1" fmla="val -54166"/>
              <a:gd name="adj2" fmla="val -9527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School in the USA is free and …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001024" y="1571612"/>
            <a:ext cx="114297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grpSp>
        <p:nvGrpSpPr>
          <p:cNvPr id="188" name="Группа 187"/>
          <p:cNvGrpSpPr/>
          <p:nvPr/>
        </p:nvGrpSpPr>
        <p:grpSpPr>
          <a:xfrm>
            <a:off x="2786050" y="1500174"/>
            <a:ext cx="3429024" cy="485772"/>
            <a:chOff x="928662" y="1500174"/>
            <a:chExt cx="3429024" cy="48577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928662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1357290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1785918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2214546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2643174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3071802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3500430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3929058" y="1500174"/>
              <a:ext cx="428628" cy="485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2786050" y="1500174"/>
            <a:ext cx="3429024" cy="584776"/>
            <a:chOff x="928662" y="1428736"/>
            <a:chExt cx="3429024" cy="584776"/>
          </a:xfrm>
        </p:grpSpPr>
        <p:sp>
          <p:nvSpPr>
            <p:cNvPr id="189" name="TextBox 188"/>
            <p:cNvSpPr txBox="1"/>
            <p:nvPr/>
          </p:nvSpPr>
          <p:spPr>
            <a:xfrm>
              <a:off x="928662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s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357290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t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785918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u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643174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071802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n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500430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t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000496" y="1428737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s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214546" y="1428736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d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215" name="Прямоугольник 214"/>
          <p:cNvSpPr/>
          <p:nvPr/>
        </p:nvSpPr>
        <p:spPr>
          <a:xfrm>
            <a:off x="3643306" y="2000240"/>
            <a:ext cx="50006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071934" y="2000240"/>
            <a:ext cx="428628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500562" y="2000240"/>
            <a:ext cx="428628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14744" y="1928802"/>
            <a:ext cx="1178178" cy="584775"/>
            <a:chOff x="3643306" y="1928802"/>
            <a:chExt cx="1178178" cy="584775"/>
          </a:xfrm>
        </p:grpSpPr>
        <p:sp>
          <p:nvSpPr>
            <p:cNvPr id="223" name="TextBox 222"/>
            <p:cNvSpPr txBox="1"/>
            <p:nvPr/>
          </p:nvSpPr>
          <p:spPr>
            <a:xfrm>
              <a:off x="3643306" y="192880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a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071934" y="1928802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r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500562" y="1928802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t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2363528" y="2449848"/>
            <a:ext cx="4286280" cy="428628"/>
            <a:chOff x="571472" y="2714620"/>
            <a:chExt cx="4286280" cy="428628"/>
          </a:xfrm>
        </p:grpSpPr>
        <p:sp>
          <p:nvSpPr>
            <p:cNvPr id="227" name="Прямоугольник 226"/>
            <p:cNvSpPr/>
            <p:nvPr/>
          </p:nvSpPr>
          <p:spPr>
            <a:xfrm>
              <a:off x="571472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1000100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1428728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1857356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2285984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4" name="Прямоугольник 233"/>
            <p:cNvSpPr/>
            <p:nvPr/>
          </p:nvSpPr>
          <p:spPr>
            <a:xfrm>
              <a:off x="2714612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3143240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3571868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4000496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8" name="Прямоугольник 237"/>
            <p:cNvSpPr/>
            <p:nvPr/>
          </p:nvSpPr>
          <p:spPr>
            <a:xfrm>
              <a:off x="4429124" y="2714620"/>
              <a:ext cx="428628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2356422" y="2357430"/>
            <a:ext cx="4303810" cy="584775"/>
            <a:chOff x="1420560" y="2357430"/>
            <a:chExt cx="4303810" cy="584775"/>
          </a:xfrm>
        </p:grpSpPr>
        <p:sp>
          <p:nvSpPr>
            <p:cNvPr id="240" name="TextBox 239"/>
            <p:cNvSpPr txBox="1"/>
            <p:nvPr/>
          </p:nvSpPr>
          <p:spPr>
            <a:xfrm>
              <a:off x="1420560" y="23574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920626" y="2357430"/>
              <a:ext cx="28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l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277816" y="23574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2635006" y="2357430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m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135072" y="23574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563700" y="23574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n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035296" y="235743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t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420956" y="23574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a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875348" y="2357430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r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312078" y="23574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y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2357422" y="3357562"/>
            <a:ext cx="2143140" cy="495202"/>
            <a:chOff x="857224" y="3286124"/>
            <a:chExt cx="2143140" cy="49520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857224" y="3286124"/>
              <a:ext cx="500066" cy="4952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Прямоугольник 255"/>
            <p:cNvSpPr/>
            <p:nvPr/>
          </p:nvSpPr>
          <p:spPr>
            <a:xfrm>
              <a:off x="1285852" y="3286124"/>
              <a:ext cx="500066" cy="4952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1714480" y="3286124"/>
              <a:ext cx="500066" cy="4952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8" name="Прямоугольник 257"/>
            <p:cNvSpPr/>
            <p:nvPr/>
          </p:nvSpPr>
          <p:spPr>
            <a:xfrm>
              <a:off x="2143108" y="3286124"/>
              <a:ext cx="500066" cy="4952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2571736" y="3286124"/>
              <a:ext cx="428628" cy="4952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2428860" y="3286124"/>
            <a:ext cx="2000264" cy="584775"/>
            <a:chOff x="1071538" y="3000372"/>
            <a:chExt cx="2000264" cy="584775"/>
          </a:xfrm>
        </p:grpSpPr>
        <p:sp>
          <p:nvSpPr>
            <p:cNvPr id="97" name="TextBox 96"/>
            <p:cNvSpPr txBox="1"/>
            <p:nvPr/>
          </p:nvSpPr>
          <p:spPr>
            <a:xfrm>
              <a:off x="1071538" y="3000372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t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28728" y="300037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28794" y="3000372"/>
              <a:ext cx="273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r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14546" y="3000372"/>
              <a:ext cx="335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m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14612" y="3000372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s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1571604" y="2857496"/>
            <a:ext cx="4214842" cy="500066"/>
            <a:chOff x="1000100" y="3571876"/>
            <a:chExt cx="4214842" cy="500066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000100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357290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785918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214546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643174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071802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3500430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929058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357686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4786314" y="3571876"/>
              <a:ext cx="428628" cy="500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1571604" y="2786058"/>
            <a:ext cx="4127068" cy="584775"/>
            <a:chOff x="928662" y="3429000"/>
            <a:chExt cx="4127068" cy="584775"/>
          </a:xfrm>
        </p:grpSpPr>
        <p:sp>
          <p:nvSpPr>
            <p:cNvPr id="115" name="TextBox 114"/>
            <p:cNvSpPr txBox="1"/>
            <p:nvPr/>
          </p:nvSpPr>
          <p:spPr>
            <a:xfrm>
              <a:off x="928662" y="34290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c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85852" y="342900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o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43042" y="3429000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m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143108" y="342900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p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71736" y="342900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u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071802" y="3429000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l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428992" y="34290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s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857620" y="34290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a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86248" y="3429000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r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43438" y="34290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y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126" name="Прямоугольник 125"/>
          <p:cNvSpPr/>
          <p:nvPr/>
        </p:nvSpPr>
        <p:spPr>
          <a:xfrm>
            <a:off x="1" y="1982884"/>
            <a:ext cx="428628" cy="530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504D">
                    <a:lumMod val="75000"/>
                  </a:srgbClr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4" y="2503233"/>
            <a:ext cx="425906" cy="500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6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06633" y="6063570"/>
            <a:ext cx="7000923" cy="738372"/>
          </a:xfrm>
          <a:prstGeom prst="wedgeRectCallout">
            <a:avLst>
              <a:gd name="adj1" fmla="val -47186"/>
              <a:gd name="adj2" fmla="val -8543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They study six years in high …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35896" y="3880638"/>
            <a:ext cx="2622103" cy="463390"/>
            <a:chOff x="2316678" y="3856682"/>
            <a:chExt cx="2622103" cy="46339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16678" y="3856682"/>
              <a:ext cx="429628" cy="463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748726" y="3856682"/>
              <a:ext cx="455884" cy="463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198342" y="3856682"/>
              <a:ext cx="429628" cy="463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3627970" y="3856682"/>
              <a:ext cx="429628" cy="463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4063266" y="3856682"/>
              <a:ext cx="429628" cy="463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4509153" y="3856682"/>
              <a:ext cx="429628" cy="463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35896" y="3752553"/>
            <a:ext cx="2520468" cy="584775"/>
            <a:chOff x="3635896" y="3752553"/>
            <a:chExt cx="2520468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3635896" y="375255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s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079014" y="375255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c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504047" y="3752553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h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971158" y="3752553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o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77378" y="3752553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o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857884" y="3752553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l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001024" y="1992648"/>
            <a:ext cx="1142976" cy="364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003350"/>
            <a:ext cx="428595" cy="500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7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097897" y="5926001"/>
            <a:ext cx="7162520" cy="731093"/>
          </a:xfrm>
          <a:prstGeom prst="wedgeRectCallout">
            <a:avLst>
              <a:gd name="adj1" fmla="val -49952"/>
              <a:gd name="adj2" fmla="val -10017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They study </a:t>
            </a: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… </a:t>
            </a: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years in middle school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689436" y="4366915"/>
            <a:ext cx="435708" cy="463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175419" y="4365104"/>
            <a:ext cx="1328233" cy="463379"/>
            <a:chOff x="3175419" y="4365104"/>
            <a:chExt cx="1328233" cy="46337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175419" y="4365104"/>
              <a:ext cx="435708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35896" y="4365104"/>
              <a:ext cx="435708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4067944" y="4365104"/>
              <a:ext cx="435708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32812" y="4304404"/>
            <a:ext cx="1290279" cy="584775"/>
            <a:chOff x="3232812" y="4304404"/>
            <a:chExt cx="1290279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3232812" y="4304404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t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615813" y="4304404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w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88357" y="430440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o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009506" y="2374896"/>
            <a:ext cx="1125979" cy="33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6" y="3520515"/>
            <a:ext cx="421894" cy="462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8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84718" y="6048433"/>
            <a:ext cx="7188878" cy="809567"/>
          </a:xfrm>
          <a:prstGeom prst="wedgeRectCallout">
            <a:avLst>
              <a:gd name="adj1" fmla="val -59479"/>
              <a:gd name="adj2" fmla="val -9260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They can get A, B, C, D or F …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71800" y="4840888"/>
            <a:ext cx="2157390" cy="477575"/>
            <a:chOff x="2771800" y="4840888"/>
            <a:chExt cx="2157390" cy="4775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771800" y="4840888"/>
              <a:ext cx="422095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3175419" y="4840888"/>
              <a:ext cx="465489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3625970" y="4840888"/>
              <a:ext cx="462387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4099416" y="4840888"/>
              <a:ext cx="422095" cy="463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507095" y="4840888"/>
              <a:ext cx="422095" cy="477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52320" y="43669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759161" y="4780188"/>
            <a:ext cx="2174642" cy="584775"/>
            <a:chOff x="2759161" y="4780188"/>
            <a:chExt cx="2174642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2759161" y="478018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g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256509" y="478018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r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681316" y="47801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a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082825" y="478018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d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21511" y="47801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001023" y="2727198"/>
            <a:ext cx="1134461" cy="363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005286"/>
            <a:ext cx="428595" cy="425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9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26" name="Прямоугольная выноска 225"/>
          <p:cNvSpPr/>
          <p:nvPr/>
        </p:nvSpPr>
        <p:spPr>
          <a:xfrm>
            <a:off x="1084718" y="5966709"/>
            <a:ext cx="7162520" cy="797422"/>
          </a:xfrm>
          <a:prstGeom prst="wedgeRectCallout">
            <a:avLst>
              <a:gd name="adj1" fmla="val -47563"/>
              <a:gd name="adj2" fmla="val -9141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After every term students have to take…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grpSp>
        <p:nvGrpSpPr>
          <p:cNvPr id="229" name="Группа 228"/>
          <p:cNvGrpSpPr/>
          <p:nvPr/>
        </p:nvGrpSpPr>
        <p:grpSpPr>
          <a:xfrm>
            <a:off x="4104894" y="5333312"/>
            <a:ext cx="2102379" cy="489980"/>
            <a:chOff x="4104894" y="5333312"/>
            <a:chExt cx="2102379" cy="489980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4104894" y="5333312"/>
              <a:ext cx="411137" cy="4899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536051" y="5333312"/>
              <a:ext cx="411137" cy="4899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4932040" y="5333312"/>
              <a:ext cx="411137" cy="4899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364088" y="5333312"/>
              <a:ext cx="411137" cy="4899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5796136" y="5333312"/>
              <a:ext cx="411137" cy="4899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44" name="Группа 243"/>
          <p:cNvGrpSpPr/>
          <p:nvPr/>
        </p:nvGrpSpPr>
        <p:grpSpPr>
          <a:xfrm>
            <a:off x="4091755" y="5265401"/>
            <a:ext cx="2136429" cy="584775"/>
            <a:chOff x="4091755" y="5265401"/>
            <a:chExt cx="2136429" cy="584775"/>
          </a:xfrm>
        </p:grpSpPr>
        <p:sp>
          <p:nvSpPr>
            <p:cNvPr id="241" name="TextBox 240"/>
            <p:cNvSpPr txBox="1"/>
            <p:nvPr/>
          </p:nvSpPr>
          <p:spPr>
            <a:xfrm>
              <a:off x="4091755" y="526540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e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00697" y="526540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x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938783" y="526540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a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92080" y="5265401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m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815892" y="526540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  <a:latin typeface="Arial" charset="0"/>
                </a:rPr>
                <a:t>s</a:t>
              </a:r>
              <a:endParaRPr lang="ru-RU" sz="3200" b="1" dirty="0">
                <a:solidFill>
                  <a:srgbClr val="C0504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250" name="Прямоугольник 249"/>
          <p:cNvSpPr/>
          <p:nvPr/>
        </p:nvSpPr>
        <p:spPr>
          <a:xfrm>
            <a:off x="8009506" y="3129868"/>
            <a:ext cx="1125978" cy="390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ответ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339137" y="42821"/>
            <a:ext cx="594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Arial" charset="0"/>
              </a:rPr>
              <a:t>What do some schools have?</a:t>
            </a:r>
            <a:endParaRPr lang="ru-RU" sz="32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6" name="Picture 2" descr="C:\Users\андрей\Desktop\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86" y="698515"/>
            <a:ext cx="1391604" cy="14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2" y="768073"/>
            <a:ext cx="1128302" cy="10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45" grpId="1" animBg="1"/>
      <p:bldP spid="78" grpId="0" animBg="1"/>
      <p:bldP spid="78" grpId="1" animBg="1"/>
      <p:bldP spid="38" grpId="0" animBg="1"/>
      <p:bldP spid="38" grpId="1" animBg="1"/>
      <p:bldP spid="95" grpId="0" animBg="1"/>
      <p:bldP spid="95" grpId="1" animBg="1"/>
      <p:bldP spid="5" grpId="0" animBg="1"/>
      <p:bldP spid="5" grpId="1" animBg="1"/>
      <p:bldP spid="17" grpId="0" animBg="1"/>
      <p:bldP spid="17" grpId="1" animBg="1"/>
      <p:bldP spid="24" grpId="0" animBg="1"/>
      <p:bldP spid="24" grpId="1" animBg="1"/>
      <p:bldP spid="226" grpId="0" animBg="1"/>
      <p:bldP spid="2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F497D">
                    <a:lumMod val="50000"/>
                  </a:srgbClr>
                </a:solidFill>
              </a:rPr>
              <a:t>Schools  in  Australia</a:t>
            </a:r>
            <a:endParaRPr lang="ru-RU" sz="48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027" name="Picture 3" descr="C:\Users\андрей\Desktop\крош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54" y="2204864"/>
            <a:ext cx="2117973" cy="26684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australian_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10875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568952" cy="6264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Hi</a:t>
            </a:r>
            <a:r>
              <a:rPr lang="en-US" sz="3200" b="1" dirty="0">
                <a:solidFill>
                  <a:srgbClr val="C00000"/>
                </a:solidFill>
              </a:rPr>
              <a:t>!  My name is </a:t>
            </a:r>
            <a:r>
              <a:rPr lang="en-US" sz="3200" b="1" dirty="0" err="1">
                <a:solidFill>
                  <a:srgbClr val="C00000"/>
                </a:solidFill>
              </a:rPr>
              <a:t>Krosh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3200" b="1" dirty="0" smtClean="0">
                <a:solidFill>
                  <a:srgbClr val="C00000"/>
                </a:solidFill>
              </a:rPr>
              <a:t>I’ve </a:t>
            </a:r>
            <a:r>
              <a:rPr lang="en-US" sz="3200" b="1" dirty="0">
                <a:solidFill>
                  <a:srgbClr val="C00000"/>
                </a:solidFill>
              </a:rPr>
              <a:t>got </a:t>
            </a:r>
            <a:r>
              <a:rPr lang="en-US" sz="3200" b="1" dirty="0" smtClean="0">
                <a:solidFill>
                  <a:srgbClr val="C00000"/>
                </a:solidFill>
              </a:rPr>
              <a:t>a pen-friend  </a:t>
            </a:r>
            <a:r>
              <a:rPr lang="en-US" sz="3200" b="1" dirty="0">
                <a:solidFill>
                  <a:srgbClr val="C00000"/>
                </a:solidFill>
              </a:rPr>
              <a:t>in Australia.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Her name is </a:t>
            </a:r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</a:rPr>
              <a:t>usan.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She has sent </a:t>
            </a:r>
            <a:r>
              <a:rPr lang="en-US" sz="3200" b="1" dirty="0">
                <a:solidFill>
                  <a:srgbClr val="C00000"/>
                </a:solidFill>
              </a:rPr>
              <a:t>me a letter.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          </a:t>
            </a:r>
            <a:r>
              <a:rPr lang="en-US" sz="3200" b="1" dirty="0" smtClean="0">
                <a:solidFill>
                  <a:srgbClr val="C00000"/>
                </a:solidFill>
              </a:rPr>
              <a:t>But I </a:t>
            </a:r>
            <a:r>
              <a:rPr lang="en-US" sz="3200" b="1" dirty="0">
                <a:solidFill>
                  <a:srgbClr val="C00000"/>
                </a:solidFill>
              </a:rPr>
              <a:t>don’t know English well.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 Help me to read it, please</a:t>
            </a:r>
          </a:p>
        </p:txBody>
      </p:sp>
      <p:pic>
        <p:nvPicPr>
          <p:cNvPr id="2050" name="Picture 2" descr="C:\Users\андрей\Desktop\крош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3718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303" y="548680"/>
            <a:ext cx="74667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Hello, </a:t>
            </a:r>
            <a:r>
              <a:rPr lang="en-US" sz="2400" b="1" dirty="0" err="1" smtClean="0">
                <a:solidFill>
                  <a:srgbClr val="1F497D">
                    <a:lumMod val="75000"/>
                  </a:srgbClr>
                </a:solidFill>
              </a:rPr>
              <a:t>Krosh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!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How are you? I’m fine. I’m at secondary school now. </a:t>
            </a:r>
            <a:endParaRPr lang="en-US" sz="2400" b="1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We have a lot of new subjects: History, Geography,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Biology and two foreign languages. 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The fourth term has just begun. Remember that a school year in Australia begins in the end of January and </a:t>
            </a:r>
          </a:p>
          <a:p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f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inishes in December.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I’m looking forward to my summer holidays, they are the</a:t>
            </a:r>
          </a:p>
          <a:p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l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ongest  school holidays. We don’t go to school for some weeks. We also have small breaks between terms: usually 10 or 14 days in April, July and September. 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I have six lessons a day. They are given from Monday to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Friday. Usually the school day begins at 8.45am and ends at 3pm. There are breaks for lunch between lessons. We have lots of different school clubs. My parents have bought me a great bicycle! Now I go to school by bike.</a:t>
            </a:r>
            <a:endParaRPr lang="ru-RU" sz="24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303" y="548680"/>
            <a:ext cx="74667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Bicycles are very popular in Australia. Lots of students use them. For those who live far from school there are special school buses, they bring children to school.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All students wear school uniform. The </a:t>
            </a:r>
            <a:r>
              <a:rPr lang="en-US" sz="2400" b="1" dirty="0" err="1" smtClean="0">
                <a:solidFill>
                  <a:srgbClr val="1F497D">
                    <a:lumMod val="75000"/>
                  </a:srgbClr>
                </a:solidFill>
              </a:rPr>
              <a:t>colour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 of the 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uniform is chosen by the school.</a:t>
            </a: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See you!</a:t>
            </a:r>
          </a:p>
          <a:p>
            <a:endParaRPr lang="en-US" sz="2400" b="1" dirty="0" smtClean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Susan</a:t>
            </a:r>
            <a:endParaRPr lang="en-US" sz="2400" b="1" dirty="0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6025567"/>
              </p:ext>
            </p:extLst>
          </p:nvPr>
        </p:nvGraphicFramePr>
        <p:xfrm>
          <a:off x="2915816" y="4293096"/>
          <a:ext cx="2952328" cy="204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8365" y="4054129"/>
            <a:ext cx="69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P.S.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522" y="213910"/>
            <a:ext cx="7443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Now, do my tasks! Choose the right ending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303074" y="911946"/>
            <a:ext cx="7618138" cy="2673835"/>
          </a:xfrm>
          <a:prstGeom prst="cloudCallout">
            <a:avLst>
              <a:gd name="adj1" fmla="val -53290"/>
              <a:gd name="adj2" fmla="val -29642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 school year in Australia  begins </a:t>
            </a:r>
          </a:p>
          <a:p>
            <a:pPr marL="342900" indent="-342900" algn="ctr">
              <a:buFontTx/>
              <a:buAutoNum type="alphaLcParenR"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In September</a:t>
            </a:r>
          </a:p>
          <a:p>
            <a:pPr marL="342900" indent="-342900" algn="ctr">
              <a:buFontTx/>
              <a:buAutoNum type="alphaLcParenR"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In January</a:t>
            </a:r>
          </a:p>
          <a:p>
            <a:pPr marL="342900" indent="-342900" algn="ctr">
              <a:buFontTx/>
              <a:buAutoNum type="alphaLcParenR"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In May</a:t>
            </a:r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39876" y="3855074"/>
            <a:ext cx="2880320" cy="2581138"/>
          </a:xfrm>
          <a:prstGeom prst="star6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OK!</a:t>
            </a:r>
          </a:p>
          <a:p>
            <a:pPr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</a:rPr>
              <a:t>i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n January</a:t>
            </a:r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19598" y="863276"/>
            <a:ext cx="7462433" cy="2673835"/>
          </a:xfrm>
          <a:prstGeom prst="cloudCallout">
            <a:avLst>
              <a:gd name="adj1" fmla="val -56190"/>
              <a:gd name="adj2" fmla="val -26813"/>
            </a:avLst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 school year in Australia has</a:t>
            </a:r>
          </a:p>
          <a:p>
            <a:pPr marL="514350" indent="-514350" algn="ctr">
              <a:buFontTx/>
              <a:buAutoNum type="alphaLcParenR"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t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wo terms</a:t>
            </a:r>
          </a:p>
          <a:p>
            <a:pPr marL="514350" indent="-514350" algn="ctr">
              <a:buFontTx/>
              <a:buAutoNum type="alphaLcParenR"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s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ix terms</a:t>
            </a:r>
          </a:p>
          <a:p>
            <a:pPr marL="514350" indent="-514350" algn="ctr">
              <a:buFontTx/>
              <a:buAutoNum type="alphaLcParenR"/>
            </a:pP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f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our terms</a:t>
            </a:r>
          </a:p>
          <a:p>
            <a:pPr marL="514350" indent="-514350" algn="ctr">
              <a:buFontTx/>
              <a:buAutoNum type="alphaLcParenR"/>
            </a:pPr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3313526" y="3601233"/>
            <a:ext cx="3723859" cy="2924943"/>
          </a:xfrm>
          <a:prstGeom prst="star6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Great!</a:t>
            </a:r>
          </a:p>
          <a:p>
            <a:pPr algn="ctr"/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f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our  terms</a:t>
            </a: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504790" y="863276"/>
            <a:ext cx="7453336" cy="2673834"/>
          </a:xfrm>
          <a:prstGeom prst="cloudCallout">
            <a:avLst>
              <a:gd name="adj1" fmla="val -55221"/>
              <a:gd name="adj2" fmla="val -27206"/>
            </a:avLst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longest school holidays are</a:t>
            </a:r>
          </a:p>
          <a:p>
            <a:pPr marL="514350" indent="-514350" algn="ctr">
              <a:buFontTx/>
              <a:buAutoNum type="alphaLcParenR"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In April and May</a:t>
            </a:r>
          </a:p>
          <a:p>
            <a:pPr marL="514350" indent="-514350" algn="ctr">
              <a:buFontTx/>
              <a:buAutoNum type="alphaLcParenR"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in December and January</a:t>
            </a:r>
          </a:p>
          <a:p>
            <a:pPr marL="514350" indent="-514350" algn="ctr">
              <a:buFontTx/>
              <a:buAutoNum type="alphaLcParenR"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In July and August</a:t>
            </a:r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3186901" y="3525651"/>
            <a:ext cx="3850484" cy="3160603"/>
          </a:xfrm>
          <a:prstGeom prst="star6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Well!</a:t>
            </a:r>
          </a:p>
          <a:p>
            <a:pPr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</a:rPr>
              <a:t>i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n December and</a:t>
            </a:r>
          </a:p>
          <a:p>
            <a:pPr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</a:rPr>
              <a:t>J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anuary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519598" y="1057722"/>
            <a:ext cx="7491039" cy="2543511"/>
          </a:xfrm>
          <a:prstGeom prst="cloudCallout">
            <a:avLst>
              <a:gd name="adj1" fmla="val -57082"/>
              <a:gd name="adj2" fmla="val -33913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Students go to school</a:t>
            </a:r>
          </a:p>
          <a:p>
            <a:pPr marL="514350" indent="-514350" algn="ctr">
              <a:buFontTx/>
              <a:buAutoNum type="alphaLcParenR"/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by bus</a:t>
            </a:r>
          </a:p>
          <a:p>
            <a:pPr marL="514350" indent="-514350" algn="ctr">
              <a:buFontTx/>
              <a:buAutoNum type="alphaLcParenR"/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by bicycle</a:t>
            </a:r>
          </a:p>
          <a:p>
            <a:pPr marL="514350" indent="-514350" algn="ctr">
              <a:buFontTx/>
              <a:buAutoNum type="alphaLcParenR"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</a:rPr>
              <a:t>o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n foot</a:t>
            </a:r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>
            <a:off x="2993528" y="3537110"/>
            <a:ext cx="4043857" cy="3279629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You are right!</a:t>
            </a:r>
          </a:p>
          <a:p>
            <a:pPr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</a:rPr>
              <a:t>b</a:t>
            </a: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y bike and by bus</a:t>
            </a:r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317426" y="863276"/>
            <a:ext cx="7400428" cy="2997772"/>
          </a:xfrm>
          <a:prstGeom prst="cloudCallout">
            <a:avLst>
              <a:gd name="adj1" fmla="val -51722"/>
              <a:gd name="adj2" fmla="val -7988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 Australia all students</a:t>
            </a:r>
          </a:p>
          <a:p>
            <a:pPr marL="514350" indent="-514350" algn="ctr"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</a:rPr>
              <a:t>w</a:t>
            </a:r>
            <a:r>
              <a:rPr lang="en-US" sz="3200" b="1" dirty="0" smtClean="0">
                <a:solidFill>
                  <a:srgbClr val="002060"/>
                </a:solidFill>
              </a:rPr>
              <a:t>ear the same uniform</a:t>
            </a:r>
          </a:p>
          <a:p>
            <a:pPr marL="514350" indent="-514350" algn="ctr"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</a:rPr>
              <a:t>w</a:t>
            </a:r>
            <a:r>
              <a:rPr lang="en-US" sz="3200" b="1" dirty="0" smtClean="0">
                <a:solidFill>
                  <a:srgbClr val="002060"/>
                </a:solidFill>
              </a:rPr>
              <a:t>ear </a:t>
            </a:r>
            <a:r>
              <a:rPr lang="en-US" sz="3200" b="1" dirty="0">
                <a:solidFill>
                  <a:srgbClr val="002060"/>
                </a:solidFill>
              </a:rPr>
              <a:t>d</a:t>
            </a:r>
            <a:r>
              <a:rPr lang="en-US" sz="3200" b="1" dirty="0" smtClean="0">
                <a:solidFill>
                  <a:srgbClr val="002060"/>
                </a:solidFill>
              </a:rPr>
              <a:t>ifferent uniform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c) don’t wear school uniform 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3122413" y="3505829"/>
            <a:ext cx="4218089" cy="3279628"/>
          </a:xfrm>
          <a:prstGeom prst="star6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Thanks!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w</a:t>
            </a:r>
            <a:r>
              <a:rPr lang="en-US" sz="3200" b="1" dirty="0" smtClean="0">
                <a:solidFill>
                  <a:srgbClr val="002060"/>
                </a:solidFill>
              </a:rPr>
              <a:t>ear different school uniform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ндрей\Desktop\крош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56"/>
            <a:ext cx="1613310" cy="27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0134" y="1363693"/>
            <a:ext cx="279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Thank you!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1E562F"/>
                </a:solidFill>
              </a:rPr>
              <a:t>Информационные источники</a:t>
            </a:r>
            <a:endParaRPr lang="ru-RU" sz="3200" b="1" dirty="0">
              <a:solidFill>
                <a:srgbClr val="1E562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525963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http://img1.liveinternet.ru/images/attach/c/2/66/618/66618578_0a0bca85fa0503857927ec08f958fb80.jpg</a:t>
            </a:r>
            <a:r>
              <a:rPr lang="ru-RU" sz="1200" dirty="0" smtClean="0"/>
              <a:t> - 1 слайд картинка </a:t>
            </a:r>
          </a:p>
          <a:p>
            <a:r>
              <a:rPr lang="en-US" sz="1200" dirty="0" smtClean="0">
                <a:hlinkClick r:id="rId3"/>
              </a:rPr>
              <a:t>http://funforkids.ru/pictures/school2/school0243.gif</a:t>
            </a:r>
            <a:r>
              <a:rPr lang="ru-RU" sz="1200" dirty="0" smtClean="0"/>
              <a:t>  -   1 слайд доска</a:t>
            </a:r>
          </a:p>
          <a:p>
            <a:r>
              <a:rPr lang="en-US" sz="1200" dirty="0" smtClean="0">
                <a:hlinkClick r:id="rId4"/>
              </a:rPr>
              <a:t>http://funforkids.ru/pictures/school2/school0246.gif</a:t>
            </a:r>
            <a:r>
              <a:rPr lang="ru-RU" sz="1200" dirty="0" smtClean="0"/>
              <a:t> -  2 слайд доска</a:t>
            </a:r>
          </a:p>
          <a:p>
            <a:r>
              <a:rPr lang="en-US" sz="1200" dirty="0" smtClean="0">
                <a:hlinkClick r:id="rId5"/>
              </a:rPr>
              <a:t>http://funforkids.ru/pictures/school4/school0451.gif</a:t>
            </a:r>
            <a:r>
              <a:rPr lang="ru-RU" sz="1200" dirty="0" smtClean="0"/>
              <a:t> - книга</a:t>
            </a:r>
            <a:endParaRPr lang="en-US" sz="1200" dirty="0" smtClean="0"/>
          </a:p>
          <a:p>
            <a:r>
              <a:rPr lang="en-US" sz="1200" dirty="0" smtClean="0">
                <a:hlinkClick r:id="rId6"/>
              </a:rPr>
              <a:t>http://www.edu54.ru/node/55471</a:t>
            </a:r>
            <a:r>
              <a:rPr lang="en-US" sz="1200" dirty="0" smtClean="0"/>
              <a:t>  - c</a:t>
            </a:r>
            <a:r>
              <a:rPr lang="ru-RU" sz="1200" dirty="0" err="1" smtClean="0"/>
              <a:t>майлик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http://gif2000.narod.ru/collection_birds.htm</a:t>
            </a:r>
            <a:r>
              <a:rPr lang="ru-RU" sz="1200" dirty="0" smtClean="0"/>
              <a:t> - уточка</a:t>
            </a:r>
          </a:p>
          <a:p>
            <a:r>
              <a:rPr lang="en-US" sz="1200" dirty="0" smtClean="0">
                <a:hlinkClick r:id="rId8"/>
              </a:rPr>
              <a:t>http://gif.vukogurt.ru/images/lica/67.gif</a:t>
            </a:r>
            <a:r>
              <a:rPr lang="ru-RU" sz="1200" dirty="0" smtClean="0"/>
              <a:t>   - </a:t>
            </a:r>
            <a:r>
              <a:rPr lang="ru-RU" sz="1200" dirty="0" err="1" smtClean="0"/>
              <a:t>смайл</a:t>
            </a:r>
            <a:r>
              <a:rPr lang="ru-RU" sz="1200" dirty="0" smtClean="0"/>
              <a:t> думает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Schools in England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Schools in America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285750" y="1643063"/>
            <a:ext cx="850106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hlinkClick r:id="rId2"/>
              </a:rPr>
              <a:t>http://funforkids.ru/pictures/school17/school1702.gif</a:t>
            </a:r>
            <a:r>
              <a:rPr lang="ru-RU" dirty="0">
                <a:solidFill>
                  <a:prstClr val="black"/>
                </a:solidFill>
              </a:rPr>
              <a:t>  - </a:t>
            </a:r>
            <a:r>
              <a:rPr lang="ru-RU" dirty="0" smtClean="0">
                <a:solidFill>
                  <a:prstClr val="black"/>
                </a:solidFill>
              </a:rPr>
              <a:t>1 слайд </a:t>
            </a:r>
            <a:endParaRPr lang="ru-RU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funforkids.ru/pictures/school25/school2540.jpg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- 1 слайд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hlinkClick r:id="rId4"/>
              </a:rPr>
              <a:t>http://funforkids.ru/pictures/school23/school2360.gif</a:t>
            </a:r>
            <a:r>
              <a:rPr lang="en-US" dirty="0" smtClean="0">
                <a:solidFill>
                  <a:prstClr val="black"/>
                </a:solidFill>
              </a:rPr>
              <a:t>  -  </a:t>
            </a:r>
            <a:r>
              <a:rPr lang="ru-RU" dirty="0" smtClean="0">
                <a:solidFill>
                  <a:prstClr val="black"/>
                </a:solidFill>
              </a:rPr>
              <a:t>2 слайд   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http://funforkids.ru/pictures/school25/school2543.jpg</a:t>
            </a:r>
            <a:r>
              <a:rPr lang="ru-RU" dirty="0" smtClean="0">
                <a:solidFill>
                  <a:prstClr val="black"/>
                </a:solidFill>
              </a:rPr>
              <a:t>  - 2слайд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hlinkClick r:id="rId6"/>
              </a:rPr>
              <a:t>http://funforkids.ru/pictures/school25/school2521.jpg</a:t>
            </a:r>
            <a:r>
              <a:rPr lang="ru-RU" dirty="0" smtClean="0">
                <a:solidFill>
                  <a:prstClr val="black"/>
                </a:solidFill>
              </a:rPr>
              <a:t>  - 2 слайд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hlinkClick r:id="rId7"/>
              </a:rPr>
              <a:t>http://funforkids.ru/pictures/school25/school2534.jpg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- 2 слайд </a:t>
            </a:r>
            <a:r>
              <a:rPr lang="en-US" dirty="0" smtClean="0">
                <a:solidFill>
                  <a:prstClr val="black"/>
                </a:solidFill>
                <a:hlinkClick r:id="rId8"/>
              </a:rPr>
              <a:t>http://funforkids.ru/pictures/school23/school2359.gif</a:t>
            </a:r>
            <a:r>
              <a:rPr lang="ru-RU" dirty="0" smtClean="0">
                <a:solidFill>
                  <a:prstClr val="black"/>
                </a:solidFill>
              </a:rPr>
              <a:t>  - 2 слайд </a:t>
            </a:r>
            <a:r>
              <a:rPr lang="en-US" dirty="0" smtClean="0">
                <a:solidFill>
                  <a:prstClr val="black"/>
                </a:solidFill>
                <a:hlinkClick r:id="rId9"/>
              </a:rPr>
              <a:t>http://funforkids.ru/pictures/school21/school2128.gif</a:t>
            </a:r>
            <a:r>
              <a:rPr lang="en-US" dirty="0" smtClean="0">
                <a:solidFill>
                  <a:prstClr val="black"/>
                </a:solidFill>
              </a:rPr>
              <a:t> - 2 c</a:t>
            </a:r>
            <a:r>
              <a:rPr lang="ru-RU" dirty="0" smtClean="0">
                <a:solidFill>
                  <a:prstClr val="black"/>
                </a:solidFill>
              </a:rPr>
              <a:t>лайд </a:t>
            </a:r>
            <a:r>
              <a:rPr lang="en-US" dirty="0" smtClean="0">
                <a:solidFill>
                  <a:prstClr val="black"/>
                </a:solidFill>
                <a:hlinkClick r:id="rId10"/>
              </a:rPr>
              <a:t>http://funforkids.ru/pictures/school21/school2138.gif</a:t>
            </a:r>
            <a:r>
              <a:rPr lang="ru-RU" dirty="0" smtClean="0">
                <a:solidFill>
                  <a:prstClr val="black"/>
                </a:solidFill>
              </a:rPr>
              <a:t>  - 2 слайд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hlinkClick r:id="rId11"/>
              </a:rPr>
              <a:t>http://funforkids.ru/pictures/school25/school2516.jpg</a:t>
            </a:r>
            <a:r>
              <a:rPr lang="en-US" dirty="0" smtClean="0">
                <a:solidFill>
                  <a:prstClr val="black"/>
                </a:solidFill>
              </a:rPr>
              <a:t>  - </a:t>
            </a:r>
            <a:r>
              <a:rPr lang="ru-RU" dirty="0" smtClean="0">
                <a:solidFill>
                  <a:prstClr val="black"/>
                </a:solidFill>
              </a:rPr>
              <a:t>2 слайд </a:t>
            </a:r>
            <a:r>
              <a:rPr lang="en-US" dirty="0" smtClean="0">
                <a:solidFill>
                  <a:prstClr val="black"/>
                </a:solidFill>
                <a:hlinkClick r:id="rId12"/>
              </a:rPr>
              <a:t>http://funforkids.ru/pictures/school25/school2511.jpg</a:t>
            </a:r>
            <a:r>
              <a:rPr lang="ru-RU" dirty="0" smtClean="0">
                <a:solidFill>
                  <a:prstClr val="black"/>
                </a:solidFill>
              </a:rPr>
              <a:t>  - 2 слайд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hlinkClick r:id="rId13"/>
              </a:rPr>
              <a:t>http://allforchildren.ru/pictures/school3_s/school0301.jpg</a:t>
            </a:r>
            <a:r>
              <a:rPr lang="en-US" dirty="0" smtClean="0">
                <a:solidFill>
                  <a:prstClr val="black"/>
                </a:solidFill>
              </a:rPr>
              <a:t>  - 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c</a:t>
            </a:r>
            <a:r>
              <a:rPr lang="ru-RU" dirty="0" smtClean="0">
                <a:solidFill>
                  <a:prstClr val="black"/>
                </a:solidFill>
              </a:rPr>
              <a:t>лайд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prstClr val="black"/>
                </a:solidFill>
                <a:latin typeface="Arial" charset="0"/>
                <a:hlinkClick r:id="rId14"/>
              </a:rPr>
              <a:t>http://</a:t>
            </a:r>
            <a:r>
              <a:rPr lang="ru-RU" u="sng" dirty="0" smtClean="0">
                <a:solidFill>
                  <a:prstClr val="black"/>
                </a:solidFill>
                <a:latin typeface="Arial" charset="0"/>
                <a:hlinkClick r:id="rId14"/>
              </a:rPr>
              <a:t>best-animation.ru/lanim/smiles/lubov/2.gif</a:t>
            </a:r>
            <a:r>
              <a:rPr lang="ru-RU" u="sng" dirty="0" smtClean="0">
                <a:solidFill>
                  <a:prstClr val="black"/>
                </a:solidFill>
                <a:latin typeface="Arial" charset="0"/>
              </a:rPr>
              <a:t> -  3  слайд смайлик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hlinkClick r:id="rId15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15"/>
              </a:rPr>
              <a:t>best-animation.ru/lanim/smiles/animals/9.gif</a:t>
            </a:r>
            <a:r>
              <a:rPr lang="ru-RU" dirty="0" smtClean="0">
                <a:solidFill>
                  <a:prstClr val="black"/>
                </a:solidFill>
              </a:rPr>
              <a:t>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00166" y="642938"/>
            <a:ext cx="6143647" cy="928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504D">
                    <a:lumMod val="75000"/>
                  </a:srgbClr>
                </a:solidFill>
              </a:rPr>
              <a:t>Информационные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3475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Использованные источники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allforchildren.ru/pictures/school23_s/school2314.jpg</a:t>
            </a:r>
            <a:r>
              <a:rPr lang="ru-RU" sz="1800" u="sng" dirty="0" smtClean="0">
                <a:solidFill>
                  <a:srgbClr val="0000FF"/>
                </a:solidFill>
                <a:ea typeface="Calibri"/>
                <a:cs typeface="Times New Roman"/>
              </a:rPr>
              <a:t> - рисунок 1 слайда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  <a:hlinkClick r:id="rId3"/>
              </a:rPr>
              <a:t>http://</a:t>
            </a:r>
            <a:r>
              <a:rPr lang="en-US" sz="1800" dirty="0" smtClean="0">
                <a:ea typeface="Calibri"/>
                <a:cs typeface="Times New Roman"/>
                <a:hlinkClick r:id="rId3"/>
              </a:rPr>
              <a:t>teacherdo.ru/moodle/file.php/151/flag/flag_files/australian_flag.jpg</a:t>
            </a:r>
            <a:r>
              <a:rPr lang="ru-RU" sz="1800" dirty="0" smtClean="0">
                <a:ea typeface="Calibri"/>
                <a:cs typeface="Times New Roman"/>
              </a:rPr>
              <a:t> - флаг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  <a:hlinkClick r:id="rId4"/>
              </a:rPr>
              <a:t>http</a:t>
            </a:r>
            <a:r>
              <a:rPr lang="en-US" sz="1800" dirty="0">
                <a:ea typeface="Calibri"/>
                <a:cs typeface="Times New Roman"/>
                <a:hlinkClick r:id="rId4"/>
              </a:rPr>
              <a:t>://www.liveinternet.ru/users/4094208/post152451784</a:t>
            </a:r>
            <a:r>
              <a:rPr lang="en-US" sz="1800" dirty="0" smtClean="0">
                <a:ea typeface="Calibri"/>
                <a:cs typeface="Times New Roman"/>
                <a:hlinkClick r:id="rId4"/>
              </a:rPr>
              <a:t>/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ru-RU" sz="1800" dirty="0" smtClean="0">
                <a:ea typeface="Calibri"/>
                <a:cs typeface="Times New Roman"/>
              </a:rPr>
              <a:t>-  2 слайд, макет письма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  <a:hlinkClick r:id="rId5"/>
              </a:rPr>
              <a:t>http://animated-images.su/_</a:t>
            </a:r>
            <a:r>
              <a:rPr lang="en-US" sz="1800" dirty="0" smtClean="0">
                <a:ea typeface="Calibri"/>
                <a:cs typeface="Times New Roman"/>
                <a:hlinkClick r:id="rId5"/>
              </a:rPr>
              <a:t>ph/21/2/189224884.gif</a:t>
            </a:r>
            <a:r>
              <a:rPr lang="ru-RU" sz="1800" dirty="0" smtClean="0">
                <a:ea typeface="Calibri"/>
                <a:cs typeface="Times New Roman"/>
              </a:rPr>
              <a:t>  - 2 слайд, картинка Кроша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  <a:hlinkClick r:id="rId6"/>
              </a:rPr>
              <a:t>http</a:t>
            </a:r>
            <a:r>
              <a:rPr lang="en-US" sz="1800" dirty="0">
                <a:ea typeface="Calibri"/>
                <a:cs typeface="Times New Roman"/>
                <a:hlinkClick r:id="rId6"/>
              </a:rPr>
              <a:t>://</a:t>
            </a:r>
            <a:r>
              <a:rPr lang="en-US" sz="1800" dirty="0" smtClean="0">
                <a:ea typeface="Calibri"/>
                <a:cs typeface="Times New Roman"/>
                <a:hlinkClick r:id="rId6"/>
              </a:rPr>
              <a:t>www.study-abroad-australia.com/uploads/pics/Whoof_297_01.jpg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ru-RU" sz="1800" dirty="0" smtClean="0">
                <a:ea typeface="Calibri"/>
                <a:cs typeface="Times New Roman"/>
              </a:rPr>
              <a:t>- картинка 4 слайда</a:t>
            </a:r>
            <a:endParaRPr lang="en-US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3495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Schools in Australia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ниг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8490">
            <a:off x="216113" y="-119083"/>
            <a:ext cx="9200471" cy="7846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42827">
            <a:off x="1330659" y="1145983"/>
            <a:ext cx="3331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Schools in England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is free and compulsory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for all children.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At the age of 5 children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go to primary school.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Boys and girls study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together. When children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are 11.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17412">
            <a:off x="4768066" y="1050288"/>
            <a:ext cx="4283932" cy="353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Primary school is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over. From 12 to 16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Children go to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secondary school.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Students go to school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From Monday to Friday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and have classes from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08.55 till 15.15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1E5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428604"/>
            <a:ext cx="537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Read and translate the text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1E5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презентации\Scan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3"/>
            <a:ext cx="9144000" cy="5786478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Рабочий стол\смайл дум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214686"/>
            <a:ext cx="928694" cy="913469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2428860" y="1285860"/>
            <a:ext cx="3571900" cy="642942"/>
            <a:chOff x="1000100" y="1357298"/>
            <a:chExt cx="3571900" cy="64294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00100" y="1357298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14480" y="1357298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28860" y="1357298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143240" y="1357298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57620" y="1357298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0034" y="1357298"/>
            <a:ext cx="571504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28596" y="4929198"/>
            <a:ext cx="8072494" cy="1041276"/>
          </a:xfrm>
          <a:prstGeom prst="wedgeRectCallout">
            <a:avLst>
              <a:gd name="adj1" fmla="val 42435"/>
              <a:gd name="adj2" fmla="val -117562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many times are there the main school holidays?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500174"/>
            <a:ext cx="1143008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твет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643174" y="1285860"/>
            <a:ext cx="3157394" cy="769441"/>
            <a:chOff x="2643174" y="1285860"/>
            <a:chExt cx="3157394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3357554" y="1285860"/>
              <a:ext cx="416196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h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71934" y="1285860"/>
              <a:ext cx="428628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r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3438" y="1285860"/>
              <a:ext cx="514188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e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43174" y="1285860"/>
              <a:ext cx="380232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t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86380" y="1285860"/>
              <a:ext cx="514188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e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0034" y="2071678"/>
            <a:ext cx="571504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428596" y="4786322"/>
            <a:ext cx="8143932" cy="1143008"/>
          </a:xfrm>
          <a:prstGeom prst="wedgeRectCallout">
            <a:avLst>
              <a:gd name="adj1" fmla="val 39164"/>
              <a:gd name="adj2" fmla="val -103374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516529"/>
                </a:solidFill>
              </a:rPr>
              <a:t>How many terms are there in a school year?</a:t>
            </a:r>
            <a:endParaRPr lang="ru-RU" sz="3200" b="1" dirty="0">
              <a:solidFill>
                <a:srgbClr val="51652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00892" y="2071678"/>
            <a:ext cx="1143008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516529"/>
                </a:solidFill>
              </a:rPr>
              <a:t>ответ</a:t>
            </a:r>
            <a:endParaRPr lang="ru-RU" sz="3200" b="1" dirty="0">
              <a:solidFill>
                <a:srgbClr val="516529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428860" y="1928802"/>
            <a:ext cx="2143140" cy="714380"/>
            <a:chOff x="2428860" y="2143116"/>
            <a:chExt cx="2143140" cy="71438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428860" y="2143116"/>
              <a:ext cx="714380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143240" y="2143116"/>
              <a:ext cx="714380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857620" y="2143116"/>
              <a:ext cx="714380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571736" y="1857364"/>
            <a:ext cx="1944550" cy="769441"/>
            <a:chOff x="2571736" y="2143116"/>
            <a:chExt cx="1873112" cy="769441"/>
          </a:xfrm>
        </p:grpSpPr>
        <p:sp>
          <p:nvSpPr>
            <p:cNvPr id="52" name="TextBox 51"/>
            <p:cNvSpPr txBox="1"/>
            <p:nvPr/>
          </p:nvSpPr>
          <p:spPr>
            <a:xfrm>
              <a:off x="2571736" y="2143116"/>
              <a:ext cx="405880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s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86116" y="2143116"/>
              <a:ext cx="322524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i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00496" y="2143116"/>
              <a:ext cx="444352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x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00034" y="2786058"/>
            <a:ext cx="571504" cy="557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1E562F"/>
                </a:solidFill>
              </a:rPr>
              <a:t>3</a:t>
            </a:r>
            <a:endParaRPr lang="ru-RU" sz="4000" b="1" dirty="0">
              <a:solidFill>
                <a:srgbClr val="1E562F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428860" y="2643182"/>
            <a:ext cx="2857520" cy="642942"/>
            <a:chOff x="2500298" y="2928934"/>
            <a:chExt cx="2857520" cy="6429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500298" y="2928934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214678" y="2928934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29058" y="2928934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643438" y="2928934"/>
              <a:ext cx="714380" cy="642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ая выноска 39"/>
          <p:cNvSpPr/>
          <p:nvPr/>
        </p:nvSpPr>
        <p:spPr>
          <a:xfrm>
            <a:off x="428596" y="4857760"/>
            <a:ext cx="8215370" cy="1143008"/>
          </a:xfrm>
          <a:prstGeom prst="wedgeRectCallout">
            <a:avLst>
              <a:gd name="adj1" fmla="val 39980"/>
              <a:gd name="adj2" fmla="val -107016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516529"/>
                </a:solidFill>
              </a:rPr>
              <a:t>How many days do they go to school?</a:t>
            </a:r>
            <a:endParaRPr lang="ru-RU" sz="3200" b="1" dirty="0">
              <a:solidFill>
                <a:srgbClr val="516529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00892" y="2714620"/>
            <a:ext cx="1143008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516529"/>
                </a:solidFill>
              </a:rPr>
              <a:t>ответ</a:t>
            </a:r>
            <a:endParaRPr lang="ru-RU" sz="3200" b="1" dirty="0">
              <a:solidFill>
                <a:srgbClr val="516529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571736" y="2571744"/>
            <a:ext cx="2468662" cy="769441"/>
            <a:chOff x="2714612" y="2786058"/>
            <a:chExt cx="2468662" cy="769441"/>
          </a:xfrm>
        </p:grpSpPr>
        <p:sp>
          <p:nvSpPr>
            <p:cNvPr id="42" name="TextBox 41"/>
            <p:cNvSpPr txBox="1"/>
            <p:nvPr/>
          </p:nvSpPr>
          <p:spPr>
            <a:xfrm>
              <a:off x="2714612" y="2786058"/>
              <a:ext cx="3626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f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28992" y="2786058"/>
              <a:ext cx="3225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i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71934" y="2786058"/>
              <a:ext cx="4523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v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14876" y="2786058"/>
              <a:ext cx="4683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e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6" grpId="0" animBg="1"/>
      <p:bldP spid="36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928662" y="1928802"/>
            <a:ext cx="152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primary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8662" y="2571744"/>
            <a:ext cx="192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secondary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0100" y="3286124"/>
            <a:ext cx="86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free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8662" y="3929066"/>
            <a:ext cx="215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compulsary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8662" y="4643446"/>
            <a:ext cx="1008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term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8662" y="5500702"/>
            <a:ext cx="103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break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00826" y="2000240"/>
            <a:ext cx="1960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перемена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9388" y="2786058"/>
            <a:ext cx="220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бесплатная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00826" y="3429000"/>
            <a:ext cx="1650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средняя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0826" y="4214818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начальная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72198" y="4857760"/>
            <a:ext cx="261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обязательная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15140" y="5429264"/>
            <a:ext cx="1744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четверть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0" name="Picture 4" descr="C:\Documents and Settings\Admin\Рабочий стол\Новая папка (3)\27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1785950" cy="1804554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2500298" y="1000108"/>
            <a:ext cx="352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Match the pairs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081 L 0.33073 0.3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-0.01203 L 0.34827 0.13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134 L 0.35087 -0.07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67 0.1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 0.04282 L 0.36718 0.11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463 L 0.44427 -0.50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5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Новая папка (3)\27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928670"/>
            <a:ext cx="914400" cy="923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000108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Complete the sentences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4427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1. Mary is 9, she goes to the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928802"/>
            <a:ext cx="414334" cy="42862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85736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primary   school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474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 George is 15, he goes to the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500306"/>
            <a:ext cx="2752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secondary school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000628" y="2500306"/>
            <a:ext cx="428628" cy="44576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?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071810"/>
            <a:ext cx="505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 In most schools children wear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143248"/>
            <a:ext cx="285752" cy="42862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?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3071810"/>
            <a:ext cx="2418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school uniform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643314"/>
            <a:ext cx="7970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4. Teachers at primary schools are always called by  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their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4143380"/>
            <a:ext cx="357190" cy="342896"/>
          </a:xfrm>
          <a:prstGeom prst="rect">
            <a:avLst/>
          </a:prstGeom>
          <a:noFill/>
          <a:ln>
            <a:solidFill>
              <a:srgbClr val="516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14480" y="4071942"/>
            <a:ext cx="41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surname, </a:t>
            </a:r>
            <a:r>
              <a:rPr lang="en-US" sz="2800" b="1" dirty="0" err="1" smtClean="0">
                <a:solidFill>
                  <a:schemeClr val="bg1"/>
                </a:solidFill>
              </a:rPr>
              <a:t>Mr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Mrs</a:t>
            </a:r>
            <a:r>
              <a:rPr lang="en-US" sz="2800" b="1" dirty="0" smtClean="0">
                <a:solidFill>
                  <a:schemeClr val="bg1"/>
                </a:solidFill>
              </a:rPr>
              <a:t> or Miss.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14" y="4000504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4572008"/>
            <a:ext cx="788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5. At secondary schools teachers are always called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4643446"/>
            <a:ext cx="428628" cy="414334"/>
          </a:xfrm>
          <a:prstGeom prst="rect">
            <a:avLst/>
          </a:prstGeom>
          <a:noFill/>
          <a:ln>
            <a:solidFill>
              <a:srgbClr val="516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01024" y="457200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5072074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Miss or Sir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2" grpId="0"/>
      <p:bldP spid="12" grpId="1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71800" y="980728"/>
            <a:ext cx="277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Usefull</a:t>
            </a:r>
            <a:r>
              <a:rPr lang="en-US" sz="3200" b="1" dirty="0" smtClean="0">
                <a:solidFill>
                  <a:schemeClr val="bg1"/>
                </a:solidFill>
              </a:rPr>
              <a:t> Phrases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789" y="2097688"/>
            <a:ext cx="200192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take exams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817768"/>
            <a:ext cx="2014353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be interested in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6037" y="2064862"/>
            <a:ext cx="2001924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be over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4360" y="2610306"/>
            <a:ext cx="2014353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hree times a week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134344"/>
            <a:ext cx="2014353" cy="7226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wice a week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134344"/>
            <a:ext cx="3312368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Дважды в неделю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287" y="2506118"/>
            <a:ext cx="3312368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 раза в неделю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153106"/>
            <a:ext cx="3312368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давать экзамены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2611573"/>
            <a:ext cx="3312368" cy="9982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интересоваться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142723"/>
            <a:ext cx="3312368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51652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заканчиваться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4" descr="C:\Documents and Settings\Admin\Рабочий стол\Новая папка (3)\27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001" y="3861048"/>
            <a:ext cx="1785950" cy="18045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96136" y="5229200"/>
            <a:ext cx="21465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43306" y="2214554"/>
            <a:ext cx="2643206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504D"/>
                </a:solidFill>
              </a:rPr>
              <a:t>Презентация</a:t>
            </a:r>
          </a:p>
        </p:txBody>
      </p:sp>
      <p:pic>
        <p:nvPicPr>
          <p:cNvPr id="2056" name="Picture 2" descr="C:\Documents and Settings\Admin\Рабочий стол\school170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" y="571500"/>
            <a:ext cx="91535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7620" y="1357298"/>
            <a:ext cx="36433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Schools in the USA</a:t>
            </a:r>
            <a:r>
              <a:rPr lang="ru-RU" sz="32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endParaRPr lang="ru-RU" sz="3200" b="1" dirty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2052" name="Picture 4" descr="C:\Documents and Settings\Admin\Рабочий стол\school25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6563" y="1811467"/>
            <a:ext cx="2286016" cy="1643074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870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714876" y="428604"/>
            <a:ext cx="3714776" cy="5786478"/>
            <a:chOff x="11501486" y="-4071990"/>
            <a:chExt cx="3714776" cy="578647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01486" y="-4071990"/>
              <a:ext cx="3714776" cy="57864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C0504D"/>
                </a:solidFill>
              </a:endParaRPr>
            </a:p>
          </p:txBody>
        </p:sp>
        <p:pic>
          <p:nvPicPr>
            <p:cNvPr id="17411" name="Picture 3" descr="C:\Documents and Settings\Admin\Рабочий стол\Scan010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01486" y="-3071858"/>
              <a:ext cx="3714776" cy="4786346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2001552" y="-3857676"/>
              <a:ext cx="2714644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Timetable</a:t>
              </a:r>
              <a:endParaRPr lang="ru-RU" sz="2400" b="1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8596" y="500042"/>
            <a:ext cx="3857652" cy="5786478"/>
            <a:chOff x="-8968147" y="7429480"/>
            <a:chExt cx="3500462" cy="57864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8968147" y="7429480"/>
              <a:ext cx="3500462" cy="57864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School</a:t>
              </a:r>
              <a:r>
                <a:rPr lang="ru-RU" sz="2400" b="1" dirty="0" smtClean="0">
                  <a:solidFill>
                    <a:srgbClr val="C0504D"/>
                  </a:solidFill>
                </a:rPr>
                <a:t>  </a:t>
              </a:r>
              <a:r>
                <a:rPr lang="en-US" sz="2400" b="1" dirty="0" smtClean="0">
                  <a:solidFill>
                    <a:srgbClr val="C0504D"/>
                  </a:solidFill>
                </a:rPr>
                <a:t>is free and compulsory for all children. Children go to school when they are 7 and finish when they are 19. Students study 6 years in elementary school. They study 2 years in middle school and 4 years in high school.</a:t>
              </a:r>
              <a:endParaRPr lang="ru-RU" sz="2400" b="1" dirty="0">
                <a:solidFill>
                  <a:srgbClr val="C0504D"/>
                </a:solidFill>
              </a:endParaRPr>
            </a:p>
          </p:txBody>
        </p:sp>
        <p:pic>
          <p:nvPicPr>
            <p:cNvPr id="10" name="Picture 4" descr="C:\Documents and Settings\Admin\Рабочий стол\school254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8514383" y="7429480"/>
              <a:ext cx="2286016" cy="1643074"/>
            </a:xfrm>
            <a:prstGeom prst="roundRect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20" name="Группа 19"/>
          <p:cNvGrpSpPr/>
          <p:nvPr/>
        </p:nvGrpSpPr>
        <p:grpSpPr>
          <a:xfrm>
            <a:off x="4643438" y="500042"/>
            <a:ext cx="3743324" cy="5786478"/>
            <a:chOff x="10429916" y="-571528"/>
            <a:chExt cx="3743324" cy="578647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429916" y="-571528"/>
              <a:ext cx="3714776" cy="57864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7412" name="Picture 4" descr="C:\Documents and Settings\Admin\Рабочий стол\school2360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29916" y="0"/>
              <a:ext cx="3743324" cy="4143404"/>
            </a:xfrm>
            <a:prstGeom prst="round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19" name="Группа 18"/>
          <p:cNvGrpSpPr/>
          <p:nvPr/>
        </p:nvGrpSpPr>
        <p:grpSpPr>
          <a:xfrm>
            <a:off x="500034" y="500042"/>
            <a:ext cx="3643338" cy="5857916"/>
            <a:chOff x="-10358542" y="214314"/>
            <a:chExt cx="3643338" cy="585791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10358542" y="214314"/>
              <a:ext cx="3643338" cy="58579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A school year has 2 terms. After every term students have to take exams. They can get A, B, C, d or F grade. The best students  get A, good students have B, and students, who don’t study well, have C. If a student gets D or F, he will study a year again.</a:t>
              </a:r>
              <a:endParaRPr lang="ru-RU" sz="2400" b="1" dirty="0">
                <a:solidFill>
                  <a:srgbClr val="C0504D"/>
                </a:solidFill>
              </a:endParaRPr>
            </a:p>
          </p:txBody>
        </p:sp>
        <p:pic>
          <p:nvPicPr>
            <p:cNvPr id="17413" name="Picture 5" descr="C:\Documents and Settings\Admin\Рабочий стол\school2359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0072790" y="642918"/>
              <a:ext cx="2786082" cy="1571636"/>
            </a:xfrm>
            <a:prstGeom prst="round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6" name="Группа 25"/>
          <p:cNvGrpSpPr/>
          <p:nvPr/>
        </p:nvGrpSpPr>
        <p:grpSpPr>
          <a:xfrm>
            <a:off x="4572000" y="571480"/>
            <a:ext cx="3733801" cy="5786478"/>
            <a:chOff x="11144296" y="214290"/>
            <a:chExt cx="3733801" cy="614366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144296" y="214290"/>
              <a:ext cx="3714776" cy="61436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7414" name="Picture 6" descr="C:\Documents and Settings\Admin\Рабочий стол\school2128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44296" y="1000108"/>
              <a:ext cx="3733801" cy="3929090"/>
            </a:xfrm>
            <a:prstGeom prst="round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500034" y="500042"/>
            <a:ext cx="3786214" cy="5862922"/>
            <a:chOff x="-6072262" y="1071521"/>
            <a:chExt cx="3786214" cy="607481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6072262" y="1145541"/>
              <a:ext cx="3786214" cy="60007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 smtClean="0">
                <a:solidFill>
                  <a:srgbClr val="C0504D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There are 30 to 38 students in one class. Uniform is not worn at school. But some schools have their own dress code</a:t>
              </a:r>
              <a:endParaRPr lang="ru-RU" sz="2400" b="1" dirty="0">
                <a:solidFill>
                  <a:srgbClr val="C0504D"/>
                </a:solidFill>
              </a:endParaRPr>
            </a:p>
          </p:txBody>
        </p:sp>
        <p:pic>
          <p:nvPicPr>
            <p:cNvPr id="17415" name="Picture 7" descr="C:\Documents and Settings\Admin\Рабочий стол\school2138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6072262" y="1071521"/>
              <a:ext cx="3714776" cy="3500487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3" name="Группа 32"/>
          <p:cNvGrpSpPr/>
          <p:nvPr/>
        </p:nvGrpSpPr>
        <p:grpSpPr>
          <a:xfrm>
            <a:off x="500034" y="357166"/>
            <a:ext cx="4071967" cy="5929354"/>
            <a:chOff x="-4857816" y="-3929090"/>
            <a:chExt cx="4071967" cy="5929354"/>
          </a:xfrm>
        </p:grpSpPr>
        <p:pic>
          <p:nvPicPr>
            <p:cNvPr id="17417" name="Picture 9" descr="C:\Documents and Settings\Admin\Рабочий стол\school253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4857816" y="-3929090"/>
              <a:ext cx="3857652" cy="3929090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418" name="Picture 10" descr="C:\Documents and Settings\Admin\Рабочий стол\school254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4857816" y="0"/>
              <a:ext cx="4071967" cy="2000264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4" name="Группа 33"/>
          <p:cNvGrpSpPr/>
          <p:nvPr/>
        </p:nvGrpSpPr>
        <p:grpSpPr>
          <a:xfrm>
            <a:off x="4500562" y="428604"/>
            <a:ext cx="4000528" cy="5843622"/>
            <a:chOff x="-4357750" y="-4071990"/>
            <a:chExt cx="4000528" cy="5843622"/>
          </a:xfrm>
        </p:grpSpPr>
        <p:pic>
          <p:nvPicPr>
            <p:cNvPr id="17416" name="Picture 8" descr="C:\Documents and Settings\Admin\Рабочий стол\school252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4357750" y="-3429048"/>
              <a:ext cx="4000528" cy="4000528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0" name="Прямоугольник 29"/>
            <p:cNvSpPr/>
            <p:nvPr/>
          </p:nvSpPr>
          <p:spPr>
            <a:xfrm>
              <a:off x="-4357750" y="571480"/>
              <a:ext cx="4000528" cy="12001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Do you like English?</a:t>
              </a:r>
              <a:endParaRPr lang="ru-RU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4357750" y="-4071990"/>
              <a:ext cx="4000528" cy="6429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8596" y="357166"/>
            <a:ext cx="3929090" cy="5929354"/>
            <a:chOff x="-5215006" y="-3714800"/>
            <a:chExt cx="3929090" cy="592935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-5215006" y="-3714800"/>
              <a:ext cx="3929090" cy="59293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C0504D"/>
                  </a:solidFill>
                </a:rPr>
                <a:t>С</a:t>
              </a:r>
              <a:r>
                <a:rPr lang="en-US" sz="2400" b="1" dirty="0" err="1" smtClean="0">
                  <a:solidFill>
                    <a:srgbClr val="C0504D"/>
                  </a:solidFill>
                </a:rPr>
                <a:t>lassrooms</a:t>
              </a:r>
              <a:r>
                <a:rPr lang="en-US" sz="2400" b="1" dirty="0" smtClean="0">
                  <a:solidFill>
                    <a:srgbClr val="C0504D"/>
                  </a:solidFill>
                </a:rPr>
                <a:t> are large and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C0504D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Every student has his or her own table and chair.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504D"/>
                  </a:solidFill>
                </a:rPr>
                <a:t>There are special computer classrooms for different lessons.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504D"/>
                </a:solidFill>
              </a:endParaRPr>
            </a:p>
          </p:txBody>
        </p:sp>
        <p:pic>
          <p:nvPicPr>
            <p:cNvPr id="17419" name="Picture 11" descr="C:\Documents and Settings\Admin\Рабочий стол\school2516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5215006" y="-3714800"/>
              <a:ext cx="3929090" cy="284797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1" name="Группа 40"/>
          <p:cNvGrpSpPr/>
          <p:nvPr/>
        </p:nvGrpSpPr>
        <p:grpSpPr>
          <a:xfrm>
            <a:off x="4429124" y="357166"/>
            <a:ext cx="4286280" cy="5857916"/>
            <a:chOff x="-5000692" y="-3714800"/>
            <a:chExt cx="4071966" cy="585791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-5000692" y="-3714800"/>
              <a:ext cx="4071966" cy="58579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7422" name="Picture 14" descr="C:\Documents and Settings\Admin\Рабочий стол\school251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5000692" y="-2819400"/>
              <a:ext cx="4000528" cy="37480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15241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1164</Words>
  <Application>Microsoft Office PowerPoint</Application>
  <PresentationFormat>Экран (4:3)</PresentationFormat>
  <Paragraphs>299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  <vt:lpstr>Презентация PowerPoint</vt:lpstr>
      <vt:lpstr>Использованные источники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104</cp:revision>
  <dcterms:created xsi:type="dcterms:W3CDTF">2011-06-30T11:49:41Z</dcterms:created>
  <dcterms:modified xsi:type="dcterms:W3CDTF">2011-10-16T15:49:59Z</dcterms:modified>
</cp:coreProperties>
</file>