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45" r:id="rId3"/>
  </p:sldMasterIdLst>
  <p:notesMasterIdLst>
    <p:notesMasterId r:id="rId20"/>
  </p:notesMasterIdLst>
  <p:sldIdLst>
    <p:sldId id="316" r:id="rId4"/>
    <p:sldId id="295" r:id="rId5"/>
    <p:sldId id="285" r:id="rId6"/>
    <p:sldId id="310" r:id="rId7"/>
    <p:sldId id="311" r:id="rId8"/>
    <p:sldId id="312" r:id="rId9"/>
    <p:sldId id="292" r:id="rId10"/>
    <p:sldId id="314" r:id="rId11"/>
    <p:sldId id="297" r:id="rId12"/>
    <p:sldId id="287" r:id="rId13"/>
    <p:sldId id="293" r:id="rId14"/>
    <p:sldId id="298" r:id="rId15"/>
    <p:sldId id="256" r:id="rId16"/>
    <p:sldId id="301" r:id="rId17"/>
    <p:sldId id="313" r:id="rId18"/>
    <p:sldId id="315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  <a:srgbClr val="CC3300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9" autoAdjust="0"/>
    <p:restoredTop sz="94690" autoAdjust="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06/relationships/legacyDocTextInfo" Target="legacyDocTextInfo.bin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6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Relationship Id="rId4" Type="http://schemas.microsoft.com/office/2006/relationships/legacyDiagramText" Target="legacyDiagramText17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185A506-B605-457E-84D7-D3D1E990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3230-85E4-475B-A8FF-9FDDC61DB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A9F0-3A7F-4ABB-B24B-CC34F36A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CD1B-484B-4072-9BDB-7EC71705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B99C9B0-EAC4-4E8D-9B14-0B72494AA2D0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1075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DB871-47A8-43BE-950F-EAEDDBF68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89C2D-B5C4-4A40-84FD-1EE10BC8FADB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1EF2-A9F8-4A21-A4A0-0BFB9574D9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943E3-8681-44E8-84DD-FA2C9597821C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7A43-15D7-4036-A838-B33A859CB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A9A0E-4F9E-4974-B123-C2E1FBDA1355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034B5-9621-4287-A96C-7DCBA1182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97D4A6-DEE0-4CD4-992E-F08DC344802A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80CE4-D413-4200-A7F5-6B3F325B9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447C7-14CF-4286-AB62-C95AAC3CDA76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B0A8D-E9A5-4436-9394-75D162556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EF76C-649E-4817-B767-865D852114AF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D57B-5B31-4AB6-B5FA-36F8D2F5D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84E77-4328-4B0C-9991-990B4DE953AA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FE86-E7C9-4551-B43A-35D1E38BD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7FB2-F9C3-49D3-AF67-95B14BCC9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C34F5-2C5C-4FFF-9181-8B9BF4FA1E04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116B-14C9-49FC-96F2-E269FCF13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B149B-E425-4ABA-BEFF-72544C2C645A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74DDA-D40C-43A5-AD83-07CBA7EFB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575E2-8028-4CA1-9CEC-C9E228AF2974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0FD3-A05C-4F49-AADC-9A409DCF3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E3BDD2-BA33-498A-912F-5944F0B0EEA9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B0DB66-63A5-4CEC-B25D-0AD9E0F7A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0"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0">
              <a:latin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37977360-DEDF-4F27-B832-D9F49E6FD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F86B-77C2-40A8-A3C2-BA97528F1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3F40-72CC-45B2-9340-9FFF414CE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4987-7C65-46DC-B657-65B52F6E2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E675-5AC7-4A48-B03E-BB7042CB7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BE8F-A845-416C-8666-7CBF776A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DA4A-DA81-49C6-A00D-7E6BDC743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A57E-7555-4C13-9F5D-CBD9D914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40F54C2-54C7-4EF2-9CDF-3B6CCB68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426FABE-C441-4F19-8A93-469FC345632E}" type="datetimeFigureOut">
              <a:rPr lang="ru-RU"/>
              <a:pPr/>
              <a:t>20.01.2012</a:t>
            </a:fld>
            <a:endParaRPr lang="ru-RU"/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65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2061060-11FE-4D60-BE96-4A10796B58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plit orient="vert" dir="in"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752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CABA2-548F-48F4-A7B6-F622965D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</p:sldLayoutIdLst>
  <p:transition>
    <p:split orient="vert" dir="in"/>
    <p:sndAc>
      <p:stSnd>
        <p:snd r:embed="rId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Шар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85800" y="3149600"/>
            <a:ext cx="777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 и охрана окружающей среды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31152440_sky_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5" name="Diagram 5"/>
          <p:cNvGraphicFramePr>
            <a:graphicFrameLocks/>
          </p:cNvGraphicFramePr>
          <p:nvPr/>
        </p:nvGraphicFramePr>
        <p:xfrm>
          <a:off x="152400" y="152400"/>
          <a:ext cx="8686800" cy="6705600"/>
        </p:xfrm>
        <a:graphic>
          <a:graphicData uri="http://schemas.openxmlformats.org/drawingml/2006/compatibility">
            <com:legacyDrawing xmlns:com="http://schemas.openxmlformats.org/drawingml/2006/compatibility" spid="_x0000_s20485"/>
          </a:graphicData>
        </a:graphic>
      </p:graphicFrame>
    </p:spTree>
  </p:cSld>
  <p:clrMapOvr>
    <a:masterClrMapping/>
  </p:clrMapOvr>
  <p:transition>
    <p:split orient="vert" dir="in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231152512_sky_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362200"/>
            <a:ext cx="7772400" cy="1143000"/>
          </a:xfrm>
        </p:spPr>
        <p:txBody>
          <a:bodyPr anchor="b" anchorCtr="0"/>
          <a:lstStyle/>
          <a:p>
            <a:r>
              <a:rPr lang="ru-RU" sz="8800" b="1"/>
              <a:t> Гидросфера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1" name="Diagram 5"/>
          <p:cNvGraphicFramePr>
            <a:graphicFrameLocks/>
          </p:cNvGraphicFramePr>
          <p:nvPr/>
        </p:nvGraphicFramePr>
        <p:xfrm>
          <a:off x="152400" y="0"/>
          <a:ext cx="8763000" cy="6858000"/>
        </p:xfrm>
        <a:graphic>
          <a:graphicData uri="http://schemas.openxmlformats.org/drawingml/2006/compatibility">
            <com:legacyDrawing xmlns:com="http://schemas.openxmlformats.org/drawingml/2006/compatibility" spid="_x0000_s2970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Планета зем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09600" y="-1219200"/>
            <a:ext cx="9753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4" name="Organization Chart 6"/>
          <p:cNvGraphicFramePr>
            <a:graphicFrameLocks/>
          </p:cNvGraphicFramePr>
          <p:nvPr>
            <p:ph/>
          </p:nvPr>
        </p:nvGraphicFramePr>
        <p:xfrm>
          <a:off x="457200" y="277813"/>
          <a:ext cx="8229600" cy="5853112"/>
        </p:xfrm>
        <a:graphic>
          <a:graphicData uri="http://schemas.openxmlformats.org/drawingml/2006/compatibility">
            <com:legacyDrawing xmlns:com="http://schemas.openxmlformats.org/drawingml/2006/compatibility" spid="_x0000_s37894"/>
          </a:graphicData>
        </a:graphic>
      </p:graphicFrame>
    </p:spTree>
  </p:cSld>
  <p:clrMapOvr>
    <a:masterClrMapping/>
  </p:clrMapOvr>
  <p:transition>
    <p:split orient="vert" dir="in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5 июня – Всемирный день окружающей среды</a:t>
            </a:r>
          </a:p>
        </p:txBody>
      </p:sp>
      <p:pic>
        <p:nvPicPr>
          <p:cNvPr id="132102" name="Picture 6" descr="6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" y="1600200"/>
            <a:ext cx="8839200" cy="5105400"/>
          </a:xfrm>
          <a:noFill/>
          <a:ln/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3-1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33600" y="1447800"/>
            <a:ext cx="51816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3500">
                <a:solidFill>
                  <a:srgbClr val="CC3300"/>
                </a:solidFill>
              </a:rPr>
              <a:t>«Плоха та птица, которая загрязняет собственное гнездо»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ле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«Одно из двух: или люди сделают так, что планета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станет менее загрязненной, или его  загрязнение сделает так,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что на Земле станет меньше людей»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sz="3200" u="sng"/>
              <a:t/>
            </a:r>
            <a:br>
              <a:rPr lang="ru-RU" sz="3200" u="sng"/>
            </a:br>
            <a:r>
              <a:rPr lang="ru-RU" sz="3200" u="sng"/>
              <a:t/>
            </a:r>
            <a:br>
              <a:rPr lang="ru-RU" sz="3200" u="sng"/>
            </a:br>
            <a:r>
              <a:rPr lang="ru-RU" sz="3200" u="sng"/>
              <a:t/>
            </a:r>
            <a:br>
              <a:rPr lang="ru-RU" sz="3200" u="sng"/>
            </a:br>
            <a:r>
              <a:rPr lang="ru-RU" sz="3200" u="sng"/>
              <a:t/>
            </a:r>
            <a:br>
              <a:rPr lang="ru-RU" sz="3200" u="sng"/>
            </a:br>
            <a:r>
              <a:rPr lang="ru-RU" sz="3200" u="sng"/>
              <a:t/>
            </a:r>
            <a:br>
              <a:rPr lang="ru-RU" sz="3200" u="sng"/>
            </a:br>
            <a:r>
              <a:rPr lang="ru-RU" sz="3200" u="sng"/>
              <a:t>Загрязнение окружающей среды </a:t>
            </a:r>
            <a:r>
              <a:rPr lang="ru-RU" sz="3200"/>
              <a:t>–</a:t>
            </a:r>
            <a:br>
              <a:rPr lang="ru-RU" sz="3200"/>
            </a:b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/>
              <a:t>это нежелательное изменение ее свойств в результате антропогенного поступления различных веществ и соединений, которые оказывают вредное воздействие на литосферу, гидросферу, атмосферу, растительный и животный мир, на здания, на самого человека. Загрязнение окружающей среды подавляет способность природы к самовосстановлению своих свойств.</a:t>
            </a:r>
          </a:p>
          <a:p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860425" y="277813"/>
            <a:ext cx="7826375" cy="1139825"/>
          </a:xfrm>
        </p:spPr>
        <p:txBody>
          <a:bodyPr anchor="b" anchorCtr="0"/>
          <a:lstStyle/>
          <a:p>
            <a:r>
              <a:rPr lang="ru-RU" sz="3600"/>
              <a:t>Загрязнение окружающей среды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  <a:p>
            <a:r>
              <a:rPr lang="ru-RU" sz="2800"/>
              <a:t>Количественное</a:t>
            </a:r>
            <a:r>
              <a:rPr lang="ru-RU" sz="2800"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latin typeface="Arial" charset="0"/>
              </a:rPr>
              <a:t>    возвращение веществ и соединений, которые встречаются в природе в естественном состоянии, но в гораздо меньших количествах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half" idx="4294967295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  <a:p>
            <a:r>
              <a:rPr lang="ru-RU" sz="2800"/>
              <a:t>Качественное</a:t>
            </a:r>
            <a:r>
              <a:rPr lang="ru-RU" sz="2800">
                <a:latin typeface="Arial" charset="0"/>
              </a:rPr>
              <a:t>-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Arial" charset="0"/>
              </a:rPr>
              <a:t>  </a:t>
            </a:r>
            <a:r>
              <a:rPr lang="ru-RU" sz="2000">
                <a:latin typeface="Arial" charset="0"/>
              </a:rPr>
              <a:t>поступление неизвестных природе веществ и соеди-нений, создаваемых в первую очередь промышленностью органического синтеза</a:t>
            </a:r>
          </a:p>
        </p:txBody>
      </p:sp>
      <p:sp>
        <p:nvSpPr>
          <p:cNvPr id="9221" name="Стрелка вниз 9"/>
          <p:cNvSpPr>
            <a:spLocks noChangeArrowheads="1"/>
          </p:cNvSpPr>
          <p:nvPr/>
        </p:nvSpPr>
        <p:spPr bwMode="auto">
          <a:xfrm>
            <a:off x="2495550" y="1854200"/>
            <a:ext cx="485775" cy="979488"/>
          </a:xfrm>
          <a:prstGeom prst="down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endParaRPr lang="ru-RU"/>
          </a:p>
        </p:txBody>
      </p:sp>
      <p:sp>
        <p:nvSpPr>
          <p:cNvPr id="9222" name="Стрелка вниз 10"/>
          <p:cNvSpPr>
            <a:spLocks noChangeArrowheads="1"/>
          </p:cNvSpPr>
          <p:nvPr/>
        </p:nvSpPr>
        <p:spPr bwMode="auto">
          <a:xfrm>
            <a:off x="6069013" y="1854200"/>
            <a:ext cx="484187" cy="979488"/>
          </a:xfrm>
          <a:prstGeom prst="down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5800" y="1752600"/>
          <a:ext cx="7680325" cy="3403600"/>
        </p:xfrm>
        <a:graphic>
          <a:graphicData uri="http://schemas.openxmlformats.org/drawingml/2006/table">
            <a:tbl>
              <a:tblPr/>
              <a:tblGrid>
                <a:gridCol w="1919288"/>
                <a:gridCol w="1928812"/>
                <a:gridCol w="1911350"/>
                <a:gridCol w="192087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Оболочки Земли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Источники загрязнения оболочки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Последствия загрязнения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Пути решения проблем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Атмосфера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Литосфера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Гидросфера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_cefa_8f036142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0" y="2901950"/>
            <a:ext cx="5410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6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Литосфера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4" name="Diagram 8"/>
          <p:cNvGraphicFramePr>
            <a:graphicFrameLocks/>
          </p:cNvGraphicFramePr>
          <p:nvPr>
            <p:ph idx="4294967295"/>
          </p:nvPr>
        </p:nvGraphicFramePr>
        <p:xfrm>
          <a:off x="228600" y="592138"/>
          <a:ext cx="8686800" cy="5446712"/>
        </p:xfrm>
        <a:graphic>
          <a:graphicData uri="http://schemas.openxmlformats.org/drawingml/2006/compatibility">
            <com:legacyDrawing xmlns:com="http://schemas.openxmlformats.org/drawingml/2006/compatibility" spid="_x0000_s75784"/>
          </a:graphicData>
        </a:graphic>
      </p:graphicFrame>
    </p:spTree>
  </p:cSld>
  <p:clrMapOvr>
    <a:masterClrMapping/>
  </p:clrMapOvr>
  <p:transition>
    <p:split orient="vert" dir="in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438400"/>
            <a:ext cx="7772400" cy="1143000"/>
          </a:xfrm>
        </p:spPr>
        <p:txBody>
          <a:bodyPr anchor="b" anchorCtr="0"/>
          <a:lstStyle/>
          <a:p>
            <a:r>
              <a:rPr lang="ru-RU" sz="8800" b="1"/>
              <a:t>  Атмосфера 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Водоворот">
  <a:themeElements>
    <a:clrScheme name="Водоворот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2_Водоворо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236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Tahoma</vt:lpstr>
      <vt:lpstr>Wingdings</vt:lpstr>
      <vt:lpstr>Times New Roman</vt:lpstr>
      <vt:lpstr>Verdana</vt:lpstr>
      <vt:lpstr>Оформление по умолчанию</vt:lpstr>
      <vt:lpstr>Склон</vt:lpstr>
      <vt:lpstr>2_Водоворот</vt:lpstr>
      <vt:lpstr>Слайд 1</vt:lpstr>
      <vt:lpstr>Слайд 2</vt:lpstr>
      <vt:lpstr>Слайд 3</vt:lpstr>
      <vt:lpstr>     Загрязнение окружающей среды – </vt:lpstr>
      <vt:lpstr>Загрязнение окружающей среды</vt:lpstr>
      <vt:lpstr>Слайд 6</vt:lpstr>
      <vt:lpstr>Слайд 7</vt:lpstr>
      <vt:lpstr>Слайд 8</vt:lpstr>
      <vt:lpstr>  Атмосфера </vt:lpstr>
      <vt:lpstr>Слайд 10</vt:lpstr>
      <vt:lpstr>Слайд 11</vt:lpstr>
      <vt:lpstr> Гидросфера</vt:lpstr>
      <vt:lpstr>Слайд 13</vt:lpstr>
      <vt:lpstr>Слайд 14</vt:lpstr>
      <vt:lpstr>Слайд 15</vt:lpstr>
      <vt:lpstr>5 июня – Всемирный день окружающей среды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24</cp:revision>
  <cp:lastPrinted>1601-01-01T00:00:00Z</cp:lastPrinted>
  <dcterms:created xsi:type="dcterms:W3CDTF">1601-01-01T00:00:00Z</dcterms:created>
  <dcterms:modified xsi:type="dcterms:W3CDTF">2012-01-20T12:28:57Z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