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70" r:id="rId3"/>
    <p:sldId id="260" r:id="rId4"/>
    <p:sldId id="262" r:id="rId5"/>
    <p:sldId id="263" r:id="rId6"/>
    <p:sldId id="258" r:id="rId7"/>
    <p:sldId id="272" r:id="rId8"/>
    <p:sldId id="271" r:id="rId9"/>
    <p:sldId id="27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Урок математики в 4 классе по теме: «Умножение числа на произведение»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3108" y="3695700"/>
            <a:ext cx="670311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учителем МАОУ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«СОШ № 1» г.Стерлитамака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2011г.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7200" y="1357298"/>
            <a:ext cx="8229600" cy="3638560"/>
          </a:xfrm>
        </p:spPr>
        <p:txBody>
          <a:bodyPr anchor="ctr"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Умножение числа на произведение</a:t>
            </a:r>
            <a:endParaRPr lang="ru-RU" sz="8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706428"/>
            <a:ext cx="7786742" cy="5445144"/>
          </a:xfrm>
        </p:spPr>
        <p:txBody>
          <a:bodyPr>
            <a:noAutofit/>
          </a:bodyPr>
          <a:lstStyle/>
          <a:p>
            <a:pPr algn="l"/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7∙(2∙5)=7∙10= </a:t>
            </a:r>
            <a: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□</a:t>
            </a:r>
            <a:b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7∙(2∙5)=(7∙2)∙5=</a:t>
            </a:r>
            <a: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□</a:t>
            </a:r>
            <a:b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7∙(2∙5)=(7∙5)∙2=</a:t>
            </a:r>
            <a:r>
              <a:rPr lang="ru-RU" sz="72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□</a:t>
            </a:r>
            <a:endParaRPr lang="ru-RU" sz="7200" b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0" name="Группа 699"/>
          <p:cNvGrpSpPr/>
          <p:nvPr/>
        </p:nvGrpSpPr>
        <p:grpSpPr>
          <a:xfrm>
            <a:off x="769897" y="142852"/>
            <a:ext cx="7040344" cy="6153326"/>
            <a:chOff x="769897" y="142852"/>
            <a:chExt cx="7040344" cy="6153326"/>
          </a:xfrm>
        </p:grpSpPr>
        <p:sp>
          <p:nvSpPr>
            <p:cNvPr id="91" name="TextBox 90"/>
            <p:cNvSpPr txBox="1"/>
            <p:nvPr/>
          </p:nvSpPr>
          <p:spPr>
            <a:xfrm>
              <a:off x="3214678" y="14285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99" name="Группа 698"/>
            <p:cNvGrpSpPr/>
            <p:nvPr/>
          </p:nvGrpSpPr>
          <p:grpSpPr>
            <a:xfrm>
              <a:off x="769897" y="642918"/>
              <a:ext cx="7040344" cy="5653260"/>
              <a:chOff x="769897" y="642918"/>
              <a:chExt cx="7040344" cy="5653260"/>
            </a:xfrm>
          </p:grpSpPr>
          <p:sp>
            <p:nvSpPr>
              <p:cNvPr id="88" name="Правая фигурная скобка 87"/>
              <p:cNvSpPr/>
              <p:nvPr/>
            </p:nvSpPr>
            <p:spPr>
              <a:xfrm>
                <a:off x="6357950" y="1500174"/>
                <a:ext cx="642942" cy="4796004"/>
              </a:xfrm>
              <a:prstGeom prst="rightBrac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9" name="Правая фигурная скобка 88"/>
              <p:cNvSpPr/>
              <p:nvPr/>
            </p:nvSpPr>
            <p:spPr>
              <a:xfrm rot="16200000">
                <a:off x="3071802" y="-1643098"/>
                <a:ext cx="857256" cy="5429288"/>
              </a:xfrm>
              <a:prstGeom prst="rightBrace">
                <a:avLst>
                  <a:gd name="adj1" fmla="val 8333"/>
                  <a:gd name="adj2" fmla="val 50185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215206" y="3560147"/>
                <a:ext cx="5950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ru-RU" sz="3200" b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38" name="Группа 237"/>
              <p:cNvGrpSpPr/>
              <p:nvPr/>
            </p:nvGrpSpPr>
            <p:grpSpPr>
              <a:xfrm>
                <a:off x="785786" y="2045118"/>
                <a:ext cx="5430877" cy="241947"/>
                <a:chOff x="785786" y="2144401"/>
                <a:chExt cx="5430877" cy="241947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785786" y="2322324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665210" y="2264978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6094895" y="2264581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3" name="Группа 462"/>
              <p:cNvGrpSpPr/>
              <p:nvPr/>
            </p:nvGrpSpPr>
            <p:grpSpPr>
              <a:xfrm>
                <a:off x="794524" y="2546257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64" name="Прямая соединительная линия 463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Прямая соединительная линия 464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Прямая соединительная линия 465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7" name="Группа 466"/>
              <p:cNvGrpSpPr/>
              <p:nvPr/>
            </p:nvGrpSpPr>
            <p:grpSpPr>
              <a:xfrm>
                <a:off x="777842" y="3047396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68" name="Прямая соединительная линия 467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Прямая соединительная линия 468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Прямая соединительная линия 469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1" name="Группа 470"/>
              <p:cNvGrpSpPr/>
              <p:nvPr/>
            </p:nvGrpSpPr>
            <p:grpSpPr>
              <a:xfrm>
                <a:off x="773075" y="3548535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72" name="Прямая соединительная линия 471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3" name="Прямая соединительная линия 472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Прямая соединительная линия 473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5" name="Группа 474"/>
              <p:cNvGrpSpPr/>
              <p:nvPr/>
            </p:nvGrpSpPr>
            <p:grpSpPr>
              <a:xfrm>
                <a:off x="793729" y="4049674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76" name="Прямая соединительная линия 475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Прямая соединительная линия 476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Прямая соединительная линия 477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9" name="Группа 478"/>
              <p:cNvGrpSpPr/>
              <p:nvPr/>
            </p:nvGrpSpPr>
            <p:grpSpPr>
              <a:xfrm>
                <a:off x="774664" y="4550813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80" name="Прямая соединительная линия 479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Прямая соединительная линия 480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Прямая соединительная линия 481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3" name="Группа 482"/>
              <p:cNvGrpSpPr/>
              <p:nvPr/>
            </p:nvGrpSpPr>
            <p:grpSpPr>
              <a:xfrm>
                <a:off x="776253" y="5051952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84" name="Прямая соединительная линия 483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Прямая соединительная линия 484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Прямая соединительная линия 485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7" name="Группа 486"/>
              <p:cNvGrpSpPr/>
              <p:nvPr/>
            </p:nvGrpSpPr>
            <p:grpSpPr>
              <a:xfrm>
                <a:off x="777842" y="5553091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88" name="Прямая соединительная линия 487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Прямая соединительная линия 488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Прямая соединительная линия 489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1" name="Группа 490"/>
              <p:cNvGrpSpPr/>
              <p:nvPr/>
            </p:nvGrpSpPr>
            <p:grpSpPr>
              <a:xfrm>
                <a:off x="779431" y="6054231"/>
                <a:ext cx="5430877" cy="241947"/>
                <a:chOff x="781020" y="2140872"/>
                <a:chExt cx="5430877" cy="241947"/>
              </a:xfrm>
            </p:grpSpPr>
            <p:cxnSp>
              <p:nvCxnSpPr>
                <p:cNvPr id="492" name="Прямая соединительная линия 491"/>
                <p:cNvCxnSpPr/>
                <p:nvPr/>
              </p:nvCxnSpPr>
              <p:spPr>
                <a:xfrm>
                  <a:off x="781020" y="2318795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Прямая соединительная линия 492"/>
                <p:cNvCxnSpPr/>
                <p:nvPr/>
              </p:nvCxnSpPr>
              <p:spPr>
                <a:xfrm rot="5400000">
                  <a:off x="660444" y="2261449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Прямая соединительная линия 493"/>
                <p:cNvCxnSpPr/>
                <p:nvPr/>
              </p:nvCxnSpPr>
              <p:spPr>
                <a:xfrm rot="5400000">
                  <a:off x="6090129" y="2261052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8" name="Группа 697"/>
              <p:cNvGrpSpPr/>
              <p:nvPr/>
            </p:nvGrpSpPr>
            <p:grpSpPr>
              <a:xfrm>
                <a:off x="769897" y="1529408"/>
                <a:ext cx="5430877" cy="271092"/>
                <a:chOff x="769897" y="1529408"/>
                <a:chExt cx="5430877" cy="271092"/>
              </a:xfrm>
            </p:grpSpPr>
            <p:cxnSp>
              <p:nvCxnSpPr>
                <p:cNvPr id="638" name="Прямая соединительная линия 637"/>
                <p:cNvCxnSpPr/>
                <p:nvPr/>
              </p:nvCxnSpPr>
              <p:spPr>
                <a:xfrm>
                  <a:off x="769897" y="1721902"/>
                  <a:ext cx="5429288" cy="1076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Прямая соединительная линия 638"/>
                <p:cNvCxnSpPr/>
                <p:nvPr/>
              </p:nvCxnSpPr>
              <p:spPr>
                <a:xfrm rot="5400000">
                  <a:off x="649321" y="1664556"/>
                  <a:ext cx="241947" cy="794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Прямая соединительная линия 639"/>
                <p:cNvCxnSpPr/>
                <p:nvPr/>
              </p:nvCxnSpPr>
              <p:spPr>
                <a:xfrm rot="5400000">
                  <a:off x="6079006" y="1664159"/>
                  <a:ext cx="241947" cy="1588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Прямая соединительная линия 640"/>
                <p:cNvCxnSpPr/>
                <p:nvPr/>
              </p:nvCxnSpPr>
              <p:spPr>
                <a:xfrm rot="16200000" flipH="1">
                  <a:off x="5330761" y="1657667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Прямая соединительная линия 642"/>
                <p:cNvCxnSpPr/>
                <p:nvPr/>
              </p:nvCxnSpPr>
              <p:spPr>
                <a:xfrm rot="16200000" flipH="1">
                  <a:off x="5729627" y="1672239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Прямая соединительная линия 643"/>
                <p:cNvCxnSpPr/>
                <p:nvPr/>
              </p:nvCxnSpPr>
              <p:spPr>
                <a:xfrm rot="16200000" flipH="1">
                  <a:off x="4912383" y="1672239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Прямая соединительная линия 644"/>
                <p:cNvCxnSpPr/>
                <p:nvPr/>
              </p:nvCxnSpPr>
              <p:spPr>
                <a:xfrm rot="16200000" flipH="1">
                  <a:off x="4523508" y="1657667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Прямая соединительная линия 645"/>
                <p:cNvCxnSpPr/>
                <p:nvPr/>
              </p:nvCxnSpPr>
              <p:spPr>
                <a:xfrm rot="16200000" flipH="1">
                  <a:off x="4134633" y="1672239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Прямая соединительная линия 646"/>
                <p:cNvCxnSpPr/>
                <p:nvPr/>
              </p:nvCxnSpPr>
              <p:spPr>
                <a:xfrm rot="16200000" flipH="1">
                  <a:off x="3745757" y="1657668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8" name="Прямая соединительная линия 647"/>
                <p:cNvCxnSpPr/>
                <p:nvPr/>
              </p:nvCxnSpPr>
              <p:spPr>
                <a:xfrm rot="16200000" flipH="1">
                  <a:off x="3356881" y="1657667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Прямая соединительная линия 648"/>
                <p:cNvCxnSpPr/>
                <p:nvPr/>
              </p:nvCxnSpPr>
              <p:spPr>
                <a:xfrm rot="16200000" flipH="1">
                  <a:off x="2968005" y="1672239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Прямая соединительная линия 649"/>
                <p:cNvCxnSpPr/>
                <p:nvPr/>
              </p:nvCxnSpPr>
              <p:spPr>
                <a:xfrm rot="16200000" flipH="1">
                  <a:off x="2579129" y="1657668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Прямая соединительная линия 650"/>
                <p:cNvCxnSpPr/>
                <p:nvPr/>
              </p:nvCxnSpPr>
              <p:spPr>
                <a:xfrm rot="16200000" flipH="1">
                  <a:off x="2190253" y="1657668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Прямая соединительная линия 651"/>
                <p:cNvCxnSpPr/>
                <p:nvPr/>
              </p:nvCxnSpPr>
              <p:spPr>
                <a:xfrm rot="16200000" flipH="1">
                  <a:off x="1801377" y="1672239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Прямая соединительная линия 653"/>
                <p:cNvCxnSpPr/>
                <p:nvPr/>
              </p:nvCxnSpPr>
              <p:spPr>
                <a:xfrm rot="16200000" flipH="1">
                  <a:off x="1412501" y="1672240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" name="Прямая соединительная линия 667"/>
                <p:cNvCxnSpPr/>
                <p:nvPr/>
              </p:nvCxnSpPr>
              <p:spPr>
                <a:xfrm rot="16200000" flipH="1">
                  <a:off x="1023625" y="1657668"/>
                  <a:ext cx="256519" cy="1"/>
                </a:xfrm>
                <a:prstGeom prst="line">
                  <a:avLst/>
                </a:pr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85786" y="3331698"/>
            <a:ext cx="7572428" cy="17526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Повторить способы умножения числа на произведение.</a:t>
            </a:r>
          </a:p>
          <a:p>
            <a:pPr marL="514350" indent="-514350" algn="l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Выполнить №№ 39, 40 на с.8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85786" y="849700"/>
            <a:ext cx="3008313" cy="5158601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 цветок одуванчика даёт 200 семян. На растении бывает до 6 цветков. Сколько появится новых одуванчиков,  если прорастёт хотя бы четвёртая часть  всех семян?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357686" y="357166"/>
            <a:ext cx="3814690" cy="6072230"/>
            <a:chOff x="4357686" y="357166"/>
            <a:chExt cx="3814690" cy="607223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7686" y="357166"/>
              <a:ext cx="3786214" cy="307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7686" y="3571876"/>
              <a:ext cx="3814690" cy="2857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4" y="1964521"/>
            <a:ext cx="3762401" cy="282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857224" y="1857364"/>
            <a:ext cx="3071834" cy="314327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пчёлки глаз столько, сколько у тебя, да ещё столько, да ещё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полстолько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Сколько глаз у пчёлки?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50031" y="609600"/>
            <a:ext cx="8643938" cy="1828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1007   758   7809   12168   3544   8670   520   530   760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50031" y="2786058"/>
            <a:ext cx="8643937" cy="150971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</a:t>
            </a:r>
            <a:r>
              <a:rPr lang="ru-RU" sz="5400" b="1" dirty="0" smtClean="0">
                <a:solidFill>
                  <a:schemeClr val="accent2"/>
                </a:solidFill>
              </a:rPr>
              <a:t>ж    </a:t>
            </a:r>
            <a:r>
              <a:rPr lang="ru-RU" sz="5400" b="1" dirty="0" err="1" smtClean="0">
                <a:solidFill>
                  <a:schemeClr val="accent2"/>
                </a:solidFill>
              </a:rPr>
              <a:t>н</a:t>
            </a:r>
            <a:r>
              <a:rPr lang="ru-RU" sz="5400" b="1" dirty="0" smtClean="0">
                <a:solidFill>
                  <a:schemeClr val="accent2"/>
                </a:solidFill>
              </a:rPr>
              <a:t>    </a:t>
            </a:r>
            <a:r>
              <a:rPr lang="ru-RU" sz="5400" b="1" dirty="0" err="1" smtClean="0">
                <a:solidFill>
                  <a:schemeClr val="accent2"/>
                </a:solidFill>
              </a:rPr>
              <a:t>н</a:t>
            </a:r>
            <a:r>
              <a:rPr lang="ru-RU" sz="5400" b="1" dirty="0" smtClean="0">
                <a:solidFill>
                  <a:schemeClr val="accent2"/>
                </a:solidFill>
              </a:rPr>
              <a:t>    е     </a:t>
            </a:r>
            <a:r>
              <a:rPr lang="ru-RU" sz="5400" b="1" dirty="0" err="1" smtClean="0">
                <a:solidFill>
                  <a:schemeClr val="accent2"/>
                </a:solidFill>
              </a:rPr>
              <a:t>е</a:t>
            </a:r>
            <a:r>
              <a:rPr lang="ru-RU" sz="5400" b="1" dirty="0" smtClean="0">
                <a:solidFill>
                  <a:schemeClr val="accent2"/>
                </a:solidFill>
              </a:rPr>
              <a:t>     и    у   м   о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498475"/>
            <a:ext cx="7772400" cy="2287583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Умножение</a:t>
            </a:r>
            <a:endParaRPr lang="ru-RU" sz="8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535901" y="3287712"/>
            <a:ext cx="6072198" cy="228442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b=b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∙а</a:t>
            </a:r>
          </a:p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а+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)∙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с=а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с+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∙с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/>
        </p:nvGrpSpPr>
        <p:grpSpPr>
          <a:xfrm>
            <a:off x="250001" y="1071546"/>
            <a:ext cx="8643998" cy="4510106"/>
            <a:chOff x="250001" y="1071546"/>
            <a:chExt cx="8643998" cy="4510106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250001" y="1071546"/>
              <a:ext cx="8643998" cy="1581148"/>
              <a:chOff x="285720" y="0"/>
              <a:chExt cx="8643998" cy="1581148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2540922" y="0"/>
                <a:ext cx="1767814" cy="1581148"/>
                <a:chOff x="2428860" y="1142984"/>
                <a:chExt cx="2132011" cy="1581148"/>
              </a:xfrm>
            </p:grpSpPr>
            <p:pic>
              <p:nvPicPr>
                <p:cNvPr id="5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9" name="Группа 28"/>
              <p:cNvGrpSpPr/>
              <p:nvPr/>
            </p:nvGrpSpPr>
            <p:grpSpPr>
              <a:xfrm>
                <a:off x="285720" y="0"/>
                <a:ext cx="1767814" cy="1581148"/>
                <a:chOff x="2428860" y="1142984"/>
                <a:chExt cx="2132011" cy="1581148"/>
              </a:xfrm>
            </p:grpSpPr>
            <p:pic>
              <p:nvPicPr>
                <p:cNvPr id="3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3" name="Группа 32"/>
              <p:cNvGrpSpPr/>
              <p:nvPr/>
            </p:nvGrpSpPr>
            <p:grpSpPr>
              <a:xfrm>
                <a:off x="4796124" y="0"/>
                <a:ext cx="1767814" cy="1581148"/>
                <a:chOff x="2428860" y="1142984"/>
                <a:chExt cx="2132011" cy="1581148"/>
              </a:xfrm>
            </p:grpSpPr>
            <p:pic>
              <p:nvPicPr>
                <p:cNvPr id="3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7" name="Группа 36"/>
              <p:cNvGrpSpPr/>
              <p:nvPr/>
            </p:nvGrpSpPr>
            <p:grpSpPr>
              <a:xfrm>
                <a:off x="7051326" y="0"/>
                <a:ext cx="1878392" cy="1581148"/>
                <a:chOff x="2428860" y="1142984"/>
                <a:chExt cx="2132011" cy="1581148"/>
              </a:xfrm>
            </p:grpSpPr>
            <p:pic>
              <p:nvPicPr>
                <p:cNvPr id="3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42" name="Группа 41"/>
            <p:cNvGrpSpPr/>
            <p:nvPr/>
          </p:nvGrpSpPr>
          <p:grpSpPr>
            <a:xfrm>
              <a:off x="250001" y="4000504"/>
              <a:ext cx="8643998" cy="1581148"/>
              <a:chOff x="285720" y="0"/>
              <a:chExt cx="8643998" cy="1581148"/>
            </a:xfrm>
          </p:grpSpPr>
          <p:grpSp>
            <p:nvGrpSpPr>
              <p:cNvPr id="43" name="Группа 27"/>
              <p:cNvGrpSpPr/>
              <p:nvPr/>
            </p:nvGrpSpPr>
            <p:grpSpPr>
              <a:xfrm>
                <a:off x="2540922" y="0"/>
                <a:ext cx="1767814" cy="1581148"/>
                <a:chOff x="2428860" y="1142984"/>
                <a:chExt cx="2132011" cy="1581148"/>
              </a:xfrm>
            </p:grpSpPr>
            <p:pic>
              <p:nvPicPr>
                <p:cNvPr id="80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4" name="Группа 28"/>
              <p:cNvGrpSpPr/>
              <p:nvPr/>
            </p:nvGrpSpPr>
            <p:grpSpPr>
              <a:xfrm>
                <a:off x="285720" y="0"/>
                <a:ext cx="1767814" cy="1581148"/>
                <a:chOff x="2428860" y="1142984"/>
                <a:chExt cx="2132011" cy="1581148"/>
              </a:xfrm>
            </p:grpSpPr>
            <p:pic>
              <p:nvPicPr>
                <p:cNvPr id="77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8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9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5" name="Группа 32"/>
              <p:cNvGrpSpPr/>
              <p:nvPr/>
            </p:nvGrpSpPr>
            <p:grpSpPr>
              <a:xfrm>
                <a:off x="4796124" y="0"/>
                <a:ext cx="1767814" cy="1581148"/>
                <a:chOff x="2428860" y="1142984"/>
                <a:chExt cx="2132011" cy="1581148"/>
              </a:xfrm>
            </p:grpSpPr>
            <p:pic>
              <p:nvPicPr>
                <p:cNvPr id="7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5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6" name="Группа 36"/>
              <p:cNvGrpSpPr/>
              <p:nvPr/>
            </p:nvGrpSpPr>
            <p:grpSpPr>
              <a:xfrm>
                <a:off x="7051325" y="0"/>
                <a:ext cx="1878391" cy="1581148"/>
                <a:chOff x="2428860" y="1142984"/>
                <a:chExt cx="2132011" cy="1581148"/>
              </a:xfrm>
            </p:grpSpPr>
            <p:pic>
              <p:nvPicPr>
                <p:cNvPr id="71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2886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00430" y="1928802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3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928926" y="1142984"/>
                  <a:ext cx="1060441" cy="795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Скругленный прямоугольник 88"/>
          <p:cNvSpPr/>
          <p:nvPr/>
        </p:nvSpPr>
        <p:spPr>
          <a:xfrm>
            <a:off x="1000101" y="642918"/>
            <a:ext cx="714380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1000100" y="2888938"/>
            <a:ext cx="714380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TextBox 109"/>
          <p:cNvSpPr txBox="1"/>
          <p:nvPr/>
        </p:nvSpPr>
        <p:spPr>
          <a:xfrm>
            <a:off x="3170140" y="4643446"/>
            <a:ext cx="280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(3·4)·2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8" name="Группа 127"/>
          <p:cNvGrpSpPr/>
          <p:nvPr/>
        </p:nvGrpSpPr>
        <p:grpSpPr>
          <a:xfrm>
            <a:off x="1277903" y="857232"/>
            <a:ext cx="6588194" cy="1242235"/>
            <a:chOff x="1655294" y="5000636"/>
            <a:chExt cx="6588194" cy="1242235"/>
          </a:xfrm>
        </p:grpSpPr>
        <p:grpSp>
          <p:nvGrpSpPr>
            <p:cNvPr id="112" name="Группа 28"/>
            <p:cNvGrpSpPr/>
            <p:nvPr/>
          </p:nvGrpSpPr>
          <p:grpSpPr>
            <a:xfrm>
              <a:off x="1655294" y="5015248"/>
              <a:ext cx="1293936" cy="1214446"/>
              <a:chOff x="2428860" y="1142984"/>
              <a:chExt cx="2132011" cy="1581148"/>
            </a:xfrm>
          </p:grpSpPr>
          <p:pic>
            <p:nvPicPr>
              <p:cNvPr id="12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13" name="Группа 28"/>
            <p:cNvGrpSpPr/>
            <p:nvPr/>
          </p:nvGrpSpPr>
          <p:grpSpPr>
            <a:xfrm>
              <a:off x="3420047" y="5000636"/>
              <a:ext cx="1293936" cy="1214446"/>
              <a:chOff x="2428860" y="1142984"/>
              <a:chExt cx="2132011" cy="1581148"/>
            </a:xfrm>
          </p:grpSpPr>
          <p:pic>
            <p:nvPicPr>
              <p:cNvPr id="12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14" name="Группа 28"/>
            <p:cNvGrpSpPr/>
            <p:nvPr/>
          </p:nvGrpSpPr>
          <p:grpSpPr>
            <a:xfrm>
              <a:off x="5184800" y="5004289"/>
              <a:ext cx="1293936" cy="1214446"/>
              <a:chOff x="2428860" y="1142984"/>
              <a:chExt cx="2132011" cy="1581148"/>
            </a:xfrm>
          </p:grpSpPr>
          <p:pic>
            <p:nvPicPr>
              <p:cNvPr id="11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15" name="Группа 28"/>
            <p:cNvGrpSpPr/>
            <p:nvPr/>
          </p:nvGrpSpPr>
          <p:grpSpPr>
            <a:xfrm>
              <a:off x="6949552" y="5028425"/>
              <a:ext cx="1293936" cy="1214446"/>
              <a:chOff x="2428860" y="1142984"/>
              <a:chExt cx="2132011" cy="1581148"/>
            </a:xfrm>
          </p:grpSpPr>
          <p:pic>
            <p:nvPicPr>
              <p:cNvPr id="11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29" name="Группа 128"/>
          <p:cNvGrpSpPr/>
          <p:nvPr/>
        </p:nvGrpSpPr>
        <p:grpSpPr>
          <a:xfrm>
            <a:off x="1277903" y="3143248"/>
            <a:ext cx="6588194" cy="1242235"/>
            <a:chOff x="1655294" y="5000636"/>
            <a:chExt cx="6588194" cy="1242235"/>
          </a:xfrm>
        </p:grpSpPr>
        <p:grpSp>
          <p:nvGrpSpPr>
            <p:cNvPr id="130" name="Группа 28"/>
            <p:cNvGrpSpPr/>
            <p:nvPr/>
          </p:nvGrpSpPr>
          <p:grpSpPr>
            <a:xfrm>
              <a:off x="1655294" y="5015248"/>
              <a:ext cx="1293936" cy="1214446"/>
              <a:chOff x="2428860" y="1142984"/>
              <a:chExt cx="2132011" cy="1581148"/>
            </a:xfrm>
          </p:grpSpPr>
          <p:pic>
            <p:nvPicPr>
              <p:cNvPr id="14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31" name="Группа 28"/>
            <p:cNvGrpSpPr/>
            <p:nvPr/>
          </p:nvGrpSpPr>
          <p:grpSpPr>
            <a:xfrm>
              <a:off x="3420047" y="5000636"/>
              <a:ext cx="1293936" cy="1214446"/>
              <a:chOff x="2428860" y="1142984"/>
              <a:chExt cx="2132011" cy="1581148"/>
            </a:xfrm>
          </p:grpSpPr>
          <p:pic>
            <p:nvPicPr>
              <p:cNvPr id="14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32" name="Группа 28"/>
            <p:cNvGrpSpPr/>
            <p:nvPr/>
          </p:nvGrpSpPr>
          <p:grpSpPr>
            <a:xfrm>
              <a:off x="5184800" y="5004289"/>
              <a:ext cx="1293936" cy="1214446"/>
              <a:chOff x="2428860" y="1142984"/>
              <a:chExt cx="2132011" cy="1581148"/>
            </a:xfrm>
          </p:grpSpPr>
          <p:pic>
            <p:nvPicPr>
              <p:cNvPr id="1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33" name="Группа 28"/>
            <p:cNvGrpSpPr/>
            <p:nvPr/>
          </p:nvGrpSpPr>
          <p:grpSpPr>
            <a:xfrm>
              <a:off x="6949552" y="5028425"/>
              <a:ext cx="1293936" cy="1214446"/>
              <a:chOff x="2428860" y="1142984"/>
              <a:chExt cx="2132011" cy="1581148"/>
            </a:xfrm>
          </p:grpSpPr>
          <p:pic>
            <p:nvPicPr>
              <p:cNvPr id="13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3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Скругленный прямоугольник 84"/>
          <p:cNvSpPr/>
          <p:nvPr/>
        </p:nvSpPr>
        <p:spPr>
          <a:xfrm>
            <a:off x="2832947" y="571480"/>
            <a:ext cx="1293936" cy="307183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098891" y="539413"/>
            <a:ext cx="1293936" cy="307183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7354705" y="571480"/>
            <a:ext cx="1293936" cy="307183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60249" y="571480"/>
            <a:ext cx="1293936" cy="307183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560249" y="860885"/>
            <a:ext cx="1297313" cy="2568115"/>
            <a:chOff x="253378" y="1075199"/>
            <a:chExt cx="1297313" cy="2568115"/>
          </a:xfrm>
        </p:grpSpPr>
        <p:grpSp>
          <p:nvGrpSpPr>
            <p:cNvPr id="10" name="Группа 28"/>
            <p:cNvGrpSpPr/>
            <p:nvPr/>
          </p:nvGrpSpPr>
          <p:grpSpPr>
            <a:xfrm>
              <a:off x="256755" y="2428868"/>
              <a:ext cx="1293936" cy="1214446"/>
              <a:chOff x="2428860" y="1142984"/>
              <a:chExt cx="2132011" cy="1581148"/>
            </a:xfrm>
          </p:grpSpPr>
          <p:pic>
            <p:nvPicPr>
              <p:cNvPr id="7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5" name="Группа 28"/>
            <p:cNvGrpSpPr/>
            <p:nvPr/>
          </p:nvGrpSpPr>
          <p:grpSpPr>
            <a:xfrm>
              <a:off x="253378" y="1075199"/>
              <a:ext cx="1293936" cy="1214446"/>
              <a:chOff x="2428860" y="1142984"/>
              <a:chExt cx="2132011" cy="1581148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41" name="Группа 40"/>
          <p:cNvGrpSpPr/>
          <p:nvPr/>
        </p:nvGrpSpPr>
        <p:grpSpPr>
          <a:xfrm>
            <a:off x="2826193" y="791273"/>
            <a:ext cx="1297313" cy="2568115"/>
            <a:chOff x="253378" y="1075199"/>
            <a:chExt cx="1297313" cy="2568115"/>
          </a:xfrm>
        </p:grpSpPr>
        <p:grpSp>
          <p:nvGrpSpPr>
            <p:cNvPr id="42" name="Группа 28"/>
            <p:cNvGrpSpPr/>
            <p:nvPr/>
          </p:nvGrpSpPr>
          <p:grpSpPr>
            <a:xfrm>
              <a:off x="256755" y="2428868"/>
              <a:ext cx="1293936" cy="1214446"/>
              <a:chOff x="2428860" y="1142984"/>
              <a:chExt cx="2132011" cy="1581148"/>
            </a:xfrm>
          </p:grpSpPr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43" name="Группа 28"/>
            <p:cNvGrpSpPr/>
            <p:nvPr/>
          </p:nvGrpSpPr>
          <p:grpSpPr>
            <a:xfrm>
              <a:off x="253378" y="1075199"/>
              <a:ext cx="1293936" cy="1214446"/>
              <a:chOff x="2428860" y="1142984"/>
              <a:chExt cx="2132011" cy="1581148"/>
            </a:xfrm>
          </p:grpSpPr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53" name="Группа 52"/>
          <p:cNvGrpSpPr/>
          <p:nvPr/>
        </p:nvGrpSpPr>
        <p:grpSpPr>
          <a:xfrm>
            <a:off x="5092137" y="791273"/>
            <a:ext cx="1297313" cy="2568115"/>
            <a:chOff x="253378" y="1075199"/>
            <a:chExt cx="1297313" cy="2568115"/>
          </a:xfrm>
        </p:grpSpPr>
        <p:grpSp>
          <p:nvGrpSpPr>
            <p:cNvPr id="54" name="Группа 28"/>
            <p:cNvGrpSpPr/>
            <p:nvPr/>
          </p:nvGrpSpPr>
          <p:grpSpPr>
            <a:xfrm>
              <a:off x="256755" y="2428868"/>
              <a:ext cx="1293936" cy="1214446"/>
              <a:chOff x="2428860" y="1142984"/>
              <a:chExt cx="2132011" cy="1581148"/>
            </a:xfrm>
          </p:grpSpPr>
          <p:pic>
            <p:nvPicPr>
              <p:cNvPr id="5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55" name="Группа 28"/>
            <p:cNvGrpSpPr/>
            <p:nvPr/>
          </p:nvGrpSpPr>
          <p:grpSpPr>
            <a:xfrm>
              <a:off x="253378" y="1075199"/>
              <a:ext cx="1293936" cy="1214446"/>
              <a:chOff x="2428860" y="1142984"/>
              <a:chExt cx="2132011" cy="1581148"/>
            </a:xfrm>
          </p:grpSpPr>
          <p:pic>
            <p:nvPicPr>
              <p:cNvPr id="5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62" name="Группа 61"/>
          <p:cNvGrpSpPr/>
          <p:nvPr/>
        </p:nvGrpSpPr>
        <p:grpSpPr>
          <a:xfrm>
            <a:off x="7358082" y="860884"/>
            <a:ext cx="1297313" cy="2568115"/>
            <a:chOff x="253378" y="1075199"/>
            <a:chExt cx="1297313" cy="2568115"/>
          </a:xfrm>
        </p:grpSpPr>
        <p:grpSp>
          <p:nvGrpSpPr>
            <p:cNvPr id="63" name="Группа 28"/>
            <p:cNvGrpSpPr/>
            <p:nvPr/>
          </p:nvGrpSpPr>
          <p:grpSpPr>
            <a:xfrm>
              <a:off x="256755" y="2428868"/>
              <a:ext cx="1293936" cy="1214446"/>
              <a:chOff x="2428860" y="1142984"/>
              <a:chExt cx="2132011" cy="1581148"/>
            </a:xfrm>
          </p:grpSpPr>
          <p:pic>
            <p:nvPicPr>
              <p:cNvPr id="6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4" name="Группа 28"/>
            <p:cNvGrpSpPr/>
            <p:nvPr/>
          </p:nvGrpSpPr>
          <p:grpSpPr>
            <a:xfrm>
              <a:off x="253378" y="1075199"/>
              <a:ext cx="1293936" cy="1214446"/>
              <a:chOff x="2428860" y="1142984"/>
              <a:chExt cx="2132011" cy="1581148"/>
            </a:xfrm>
          </p:grpSpPr>
          <p:pic>
            <p:nvPicPr>
              <p:cNvPr id="6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886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00430" y="1928802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8926" y="1142984"/>
                <a:ext cx="1060441" cy="795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50" name="TextBox 49"/>
          <p:cNvSpPr txBox="1"/>
          <p:nvPr/>
        </p:nvSpPr>
        <p:spPr>
          <a:xfrm>
            <a:off x="2964645" y="464344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(3·2)·4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170140" y="828572"/>
            <a:ext cx="2803722" cy="5200857"/>
            <a:chOff x="3170140" y="785794"/>
            <a:chExt cx="2803722" cy="5200857"/>
          </a:xfrm>
        </p:grpSpPr>
        <p:sp>
          <p:nvSpPr>
            <p:cNvPr id="2" name="TextBox 1"/>
            <p:cNvSpPr txBox="1"/>
            <p:nvPr/>
          </p:nvSpPr>
          <p:spPr>
            <a:xfrm>
              <a:off x="3170140" y="2714620"/>
              <a:ext cx="28037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200" dirty="0" smtClean="0">
                  <a:latin typeface="Times New Roman" pitchFamily="18" charset="0"/>
                  <a:cs typeface="Times New Roman" pitchFamily="18" charset="0"/>
                </a:rPr>
                <a:t>(3·4)·2</a:t>
              </a:r>
              <a:endParaRPr lang="ru-RU" sz="7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70140" y="4786322"/>
              <a:ext cx="28037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200" dirty="0" smtClean="0">
                  <a:latin typeface="Times New Roman" pitchFamily="18" charset="0"/>
                  <a:cs typeface="Times New Roman" pitchFamily="18" charset="0"/>
                </a:rPr>
                <a:t>(3·2)·4</a:t>
              </a:r>
              <a:endParaRPr lang="ru-RU" sz="7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70140" y="785794"/>
              <a:ext cx="28037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200" dirty="0" smtClean="0">
                  <a:latin typeface="Times New Roman" pitchFamily="18" charset="0"/>
                  <a:cs typeface="Times New Roman" pitchFamily="18" charset="0"/>
                </a:rPr>
                <a:t>3·(4·2)</a:t>
              </a:r>
              <a:endParaRPr lang="ru-RU" sz="7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764</TotalTime>
  <Words>152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Урок математики в 4 классе по теме: «Умножение числа на произведение»</vt:lpstr>
      <vt:lpstr>Слайд 2</vt:lpstr>
      <vt:lpstr>Слайд 3</vt:lpstr>
      <vt:lpstr>1007   758   7809   12168   3544   8670   520   530   760</vt:lpstr>
      <vt:lpstr>Умножение</vt:lpstr>
      <vt:lpstr>Слайд 6</vt:lpstr>
      <vt:lpstr>Слайд 7</vt:lpstr>
      <vt:lpstr>Слайд 8</vt:lpstr>
      <vt:lpstr>Слайд 9</vt:lpstr>
      <vt:lpstr>Умножение числа на произведение</vt:lpstr>
      <vt:lpstr>     7∙(2∙5)=7∙10= □  7∙(2∙5)=(7∙2)∙5= □   7∙(2∙5)=(7∙5)∙2= □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Дарёна</cp:lastModifiedBy>
  <cp:revision>89</cp:revision>
  <dcterms:modified xsi:type="dcterms:W3CDTF">2012-01-20T18:27:11Z</dcterms:modified>
</cp:coreProperties>
</file>