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sldIdLst>
    <p:sldId id="258" r:id="rId2"/>
    <p:sldId id="266" r:id="rId3"/>
    <p:sldId id="265" r:id="rId4"/>
    <p:sldId id="281" r:id="rId5"/>
    <p:sldId id="283" r:id="rId6"/>
    <p:sldId id="321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22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5" r:id="rId37"/>
    <p:sldId id="316" r:id="rId38"/>
    <p:sldId id="317" r:id="rId39"/>
    <p:sldId id="318" r:id="rId40"/>
    <p:sldId id="319" r:id="rId41"/>
    <p:sldId id="320" r:id="rId42"/>
    <p:sldId id="313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  <p:sldId id="332" r:id="rId53"/>
    <p:sldId id="333" r:id="rId54"/>
    <p:sldId id="334" r:id="rId55"/>
    <p:sldId id="267" r:id="rId56"/>
    <p:sldId id="270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7ECACD9-FAC8-427B-B175-517605D53F62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4A0C52-619B-4075-8B2D-BE87E2076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958A1-0B3F-42E4-BB6A-06E5CD6CF60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8316-02C5-4CDC-8F59-DA91FF749D3D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7E8F3-E570-4FB8-A686-CAEA959B9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6E6EC-6FBE-454E-A4A6-E4042537E74C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C7AEE-AF87-4AA6-A372-28AF90F1A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C444E-8C24-4F36-A5F1-17A2A1C9CD69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B6B1-34EA-4645-9276-D106A2CB8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2B9B5-CB92-4F42-B1BD-DBF5492D466E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A5F0C-65BA-437E-B736-0F45D040FD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B902D-0AC1-47CA-A403-9F7742C79EC0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09599-E190-4460-8657-7D12EFDC5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0AA3E-4DDF-4AC4-9588-AE94796097F8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3EF0B-5BC9-4B6A-8A3D-499B0A87A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A449C-59F1-4134-84B3-40EC61708FB2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004D-44C9-44E0-969A-5FFEFF7C0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71A94-EC51-40D9-8804-8936A999472B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7E48C-8F25-4DA9-90E4-C3C7451EE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2F360-DACB-4EE5-928C-F091477899CB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7341E-4020-4FE4-BBEB-C4C9EFDF4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A216C-EC29-4DA7-838C-E785415338E6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2D89-15D0-493A-BECB-DE506CDC9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09B7-30A0-49EA-9221-8FCBB4FDB7E9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8E87-110C-4232-8A28-60ABBFD6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2747D6F-4A15-42DA-8E39-0C6629BBBDA7}" type="datetimeFigureOut">
              <a:rPr lang="ru-RU"/>
              <a:pPr>
                <a:defRPr/>
              </a:pPr>
              <a:t>01.01.2006</a:t>
            </a:fld>
            <a:endParaRPr lang="ru-RU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8E82534-B36A-4B01-86B6-246273D97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Moschustier.jpg" TargetMode="External"/><Relationship Id="rId2" Type="http://schemas.openxmlformats.org/officeDocument/2006/relationships/hyperlink" Target="http://ru.wikipedia.org/wiki/%D0%9C%D1%83%D1%81%D0%BA%D1%83%D1%8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pic>
        <p:nvPicPr>
          <p:cNvPr id="14338" name="Picture 29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56610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E: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2813" y="0"/>
            <a:ext cx="44211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0" y="188640"/>
            <a:ext cx="4572000" cy="525658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200" i="1">
                <a:solidFill>
                  <a:srgbClr val="000000"/>
                </a:solidFill>
                <a:latin typeface="Calibri" pitchFamily="34" charset="0"/>
              </a:rPr>
              <a:t>Животный мир </a:t>
            </a:r>
          </a:p>
          <a:p>
            <a:pPr algn="ctr">
              <a:defRPr/>
            </a:pPr>
            <a:r>
              <a:rPr lang="ru-RU" sz="4200" i="1">
                <a:solidFill>
                  <a:srgbClr val="000000"/>
                </a:solidFill>
                <a:latin typeface="Calibri" pitchFamily="34" charset="0"/>
              </a:rPr>
              <a:t>Кемеровской области</a:t>
            </a:r>
          </a:p>
          <a:p>
            <a:pPr algn="ctr">
              <a:defRPr/>
            </a:pPr>
            <a:r>
              <a:rPr lang="ru-RU" sz="4200" i="1">
                <a:solidFill>
                  <a:srgbClr val="000000"/>
                </a:solidFill>
                <a:latin typeface="Calibri" pitchFamily="34" charset="0"/>
              </a:rPr>
              <a:t>(Звери и птицы)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2355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663300"/>
                </a:solidFill>
              </a:rPr>
              <a:t>Королек</a:t>
            </a:r>
          </a:p>
        </p:txBody>
      </p:sp>
      <p:pic>
        <p:nvPicPr>
          <p:cNvPr id="23555" name="Picture 2" descr="C:\Users\WWW\Desktop\биология\королё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345237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24578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2457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400" b="1">
                <a:solidFill>
                  <a:srgbClr val="663300"/>
                </a:solidFill>
              </a:rPr>
              <a:t>Коршун</a:t>
            </a:r>
          </a:p>
        </p:txBody>
      </p:sp>
      <p:pic>
        <p:nvPicPr>
          <p:cNvPr id="24580" name="Picture 2" descr="C:\Users\WWW\Desktop\биология\коршу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0"/>
            <a:ext cx="7620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Поползень</a:t>
            </a:r>
          </a:p>
        </p:txBody>
      </p:sp>
      <p:pic>
        <p:nvPicPr>
          <p:cNvPr id="25602" name="Picture 2" descr="C:\Users\WWW\Desktop\биология\пополз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52292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572000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Пустельга</a:t>
            </a:r>
          </a:p>
        </p:txBody>
      </p:sp>
      <p:pic>
        <p:nvPicPr>
          <p:cNvPr id="26626" name="Picture 2" descr="C:\Users\WWW\Desktop\биология\пустельг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6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27650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2765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63713" y="5732463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Рябчик</a:t>
            </a:r>
          </a:p>
        </p:txBody>
      </p:sp>
      <p:pic>
        <p:nvPicPr>
          <p:cNvPr id="27652" name="Picture 2" descr="C:\Users\WWW\Desktop\биология\рябч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0"/>
            <a:ext cx="735330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580063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Свиристель</a:t>
            </a:r>
          </a:p>
        </p:txBody>
      </p:sp>
      <p:pic>
        <p:nvPicPr>
          <p:cNvPr id="28674" name="Picture 2" descr="C:\Users\WWW\Desktop\биология\свирестел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2969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Сова</a:t>
            </a:r>
          </a:p>
        </p:txBody>
      </p:sp>
      <p:pic>
        <p:nvPicPr>
          <p:cNvPr id="29699" name="Picture 2" descr="C:\Users\WWW\Desktop\биология\сова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0"/>
            <a:ext cx="32670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C:\Users\WWW\Desktop\биология\сов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0"/>
            <a:ext cx="5632450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30722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3072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Сойка</a:t>
            </a:r>
          </a:p>
        </p:txBody>
      </p:sp>
      <p:pic>
        <p:nvPicPr>
          <p:cNvPr id="30724" name="Picture 2" descr="C:\Users\WWW\Desktop\биология\сой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0"/>
            <a:ext cx="7954962" cy="543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31746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3174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692275" y="60531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Сокол</a:t>
            </a:r>
          </a:p>
        </p:txBody>
      </p:sp>
      <p:pic>
        <p:nvPicPr>
          <p:cNvPr id="31748" name="Picture 2" descr="C:\Users\WWW\Desktop\биология\соко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669766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87900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Филин</a:t>
            </a:r>
          </a:p>
        </p:txBody>
      </p:sp>
      <p:pic>
        <p:nvPicPr>
          <p:cNvPr id="32770" name="Picture 2" descr="C:\Users\WWW\Desktop\биология\фи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65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15369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15370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372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0" y="476250"/>
            <a:ext cx="9144000" cy="56499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611560" y="1052736"/>
            <a:ext cx="8064896" cy="451940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Современная фауна позвоночных животных в Кемеровской области насчитывает 450 видов: </a:t>
            </a:r>
            <a:br>
              <a:rPr lang="ru-RU" sz="3200" dirty="0"/>
            </a:br>
            <a:r>
              <a:rPr lang="ru-RU" sz="3200" dirty="0"/>
              <a:t>-млекопитающих – 68 видов;</a:t>
            </a:r>
            <a:br>
              <a:rPr lang="ru-RU" sz="3200" dirty="0"/>
            </a:br>
            <a:r>
              <a:rPr lang="ru-RU" sz="3200" dirty="0"/>
              <a:t>-птиц – 325 видов;</a:t>
            </a:r>
            <a:br>
              <a:rPr lang="ru-RU" sz="3200" dirty="0"/>
            </a:br>
            <a:r>
              <a:rPr lang="ru-RU" sz="3200" dirty="0"/>
              <a:t>-рептилий – 6 видов;</a:t>
            </a:r>
            <a:br>
              <a:rPr lang="ru-RU" sz="3200" dirty="0"/>
            </a:br>
            <a:r>
              <a:rPr lang="ru-RU" sz="3200" dirty="0"/>
              <a:t>-амфибий – 6 видов;</a:t>
            </a:r>
            <a:br>
              <a:rPr lang="ru-RU" sz="3200" dirty="0"/>
            </a:br>
            <a:r>
              <a:rPr lang="ru-RU" sz="3200" dirty="0"/>
              <a:t>-рыб – 42 вида;</a:t>
            </a:r>
            <a:br>
              <a:rPr lang="ru-RU" sz="3200" dirty="0"/>
            </a:br>
            <a:r>
              <a:rPr lang="ru-RU" sz="3200" dirty="0"/>
              <a:t>-круглоротых – 1 вид.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15367" name="Picture 29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891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Звери, обитающие в Кемеровской области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713" y="711200"/>
            <a:ext cx="5486400" cy="679450"/>
          </a:xfrm>
        </p:spPr>
        <p:txBody>
          <a:bodyPr anchor="b"/>
          <a:lstStyle/>
          <a:p>
            <a:pPr eaLnBrk="1" hangingPunct="1">
              <a:defRPr/>
            </a:pPr>
            <a:endParaRPr lang="ru-RU" sz="4000">
              <a:solidFill>
                <a:srgbClr val="FF0000"/>
              </a:solidFill>
            </a:endParaRPr>
          </a:p>
        </p:txBody>
      </p:sp>
      <p:sp>
        <p:nvSpPr>
          <p:cNvPr id="3481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63713" y="60531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Барсук</a:t>
            </a:r>
          </a:p>
        </p:txBody>
      </p:sp>
      <p:pic>
        <p:nvPicPr>
          <p:cNvPr id="35843" name="Picture 2" descr="C:\Users\WWW\Desktop\Животные\барс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131888"/>
            <a:ext cx="43926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36866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3584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Белка</a:t>
            </a:r>
          </a:p>
        </p:txBody>
      </p:sp>
      <p:pic>
        <p:nvPicPr>
          <p:cNvPr id="36868" name="Picture 2" descr="C:\Users\WWW\Desktop\Животные\б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88913"/>
            <a:ext cx="6773862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3686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Бурундук</a:t>
            </a:r>
          </a:p>
        </p:txBody>
      </p:sp>
      <p:pic>
        <p:nvPicPr>
          <p:cNvPr id="37891" name="Picture 2" descr="C:\Users\WWW\Desktop\Животные\бурунду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7231062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3789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Бурый медведь</a:t>
            </a:r>
          </a:p>
        </p:txBody>
      </p:sp>
      <p:pic>
        <p:nvPicPr>
          <p:cNvPr id="38915" name="Picture 2" descr="C:\Users\WWW\Desktop\Животные\бурый медвед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561657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39938" name="Рисунок 2"/>
          <p:cNvSpPr>
            <a:spLocks noGrp="1"/>
          </p:cNvSpPr>
          <p:nvPr>
            <p:ph type="pic" idx="4294967295"/>
          </p:nvPr>
        </p:nvSpPr>
        <p:spPr>
          <a:xfrm>
            <a:off x="1692275" y="549275"/>
            <a:ext cx="5486400" cy="4114800"/>
          </a:xfrm>
          <a:noFill/>
        </p:spPr>
      </p:sp>
      <p:sp>
        <p:nvSpPr>
          <p:cNvPr id="3891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63713" y="580548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Выдра</a:t>
            </a:r>
          </a:p>
        </p:txBody>
      </p:sp>
      <p:pic>
        <p:nvPicPr>
          <p:cNvPr id="39940" name="Picture 2" descr="C:\Users\WWW\Desktop\Животные\выд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698023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716463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Горностай</a:t>
            </a:r>
          </a:p>
        </p:txBody>
      </p:sp>
      <p:pic>
        <p:nvPicPr>
          <p:cNvPr id="40962" name="Picture 2" descr="C:\Users\WWW\Desktop\Животные\Горноста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00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41986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096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547813" y="537368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Заяц</a:t>
            </a:r>
          </a:p>
        </p:txBody>
      </p:sp>
      <p:pic>
        <p:nvPicPr>
          <p:cNvPr id="41988" name="Picture 2" descr="C:\Users\WWW\Desktop\Животные\зая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60350"/>
            <a:ext cx="6840537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198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Землеройка</a:t>
            </a:r>
          </a:p>
        </p:txBody>
      </p:sp>
      <p:pic>
        <p:nvPicPr>
          <p:cNvPr id="43011" name="Picture 2" descr="C:\Users\WWW\Desktop\Животные\землерой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0350"/>
            <a:ext cx="69532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64163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Колонок</a:t>
            </a:r>
          </a:p>
        </p:txBody>
      </p:sp>
      <p:pic>
        <p:nvPicPr>
          <p:cNvPr id="44034" name="Picture 2" descr="C:\Users\WWW\Desktop\Животные\коло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16392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16393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16394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396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0" y="260350"/>
            <a:ext cx="8893175" cy="58658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539552" y="692696"/>
            <a:ext cx="8064896" cy="487944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Самое интересное о животных</a:t>
            </a:r>
          </a:p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Кемеровской области: </a:t>
            </a:r>
          </a:p>
          <a:p>
            <a:pPr>
              <a:buFont typeface="Arial" charset="0"/>
              <a:buChar char="•"/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Самый маленький олень – кабарга </a:t>
            </a:r>
          </a:p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( вес 15 кг )</a:t>
            </a:r>
          </a:p>
          <a:p>
            <a:pPr>
              <a:buFont typeface="Arial" charset="0"/>
              <a:buChar char="•"/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Самая крупная кошка – рысь</a:t>
            </a:r>
          </a:p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( весит до 30 кг и имеет около метра в длину )</a:t>
            </a:r>
          </a:p>
          <a:p>
            <a:pPr>
              <a:buFont typeface="Arial" charset="0"/>
              <a:buChar char="•"/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 Самый крупный олень – лось</a:t>
            </a:r>
          </a:p>
          <a:p>
            <a:pPr>
              <a:defRPr/>
            </a:pPr>
            <a:r>
              <a:rPr lang="ru-RU" sz="2800">
                <a:solidFill>
                  <a:srgbClr val="000000"/>
                </a:solidFill>
                <a:latin typeface="Calibri" pitchFamily="34" charset="0"/>
              </a:rPr>
              <a:t>( его высота в холке около двух метров)</a:t>
            </a:r>
          </a:p>
        </p:txBody>
      </p:sp>
      <p:pic>
        <p:nvPicPr>
          <p:cNvPr id="16391" name="Picture 29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505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Косуля</a:t>
            </a:r>
          </a:p>
        </p:txBody>
      </p:sp>
      <p:pic>
        <p:nvPicPr>
          <p:cNvPr id="45059" name="Picture 2" descr="C:\Users\WWW\Desktop\Животные\косул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6516687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Рисунок 2"/>
          <p:cNvSpPr>
            <a:spLocks noGrp="1"/>
          </p:cNvSpPr>
          <p:nvPr>
            <p:ph type="pic" idx="4294967295"/>
          </p:nvPr>
        </p:nvSpPr>
        <p:spPr>
          <a:xfrm>
            <a:off x="1692275" y="620713"/>
            <a:ext cx="5486400" cy="4114800"/>
          </a:xfrm>
          <a:noFill/>
        </p:spPr>
      </p:sp>
      <p:sp>
        <p:nvSpPr>
          <p:cNvPr id="4608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Лиса</a:t>
            </a:r>
          </a:p>
        </p:txBody>
      </p:sp>
      <p:pic>
        <p:nvPicPr>
          <p:cNvPr id="46083" name="Picture 2" descr="C:\Users\WWW\Desktop\Животные\лис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33375"/>
            <a:ext cx="67691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7106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Лось</a:t>
            </a:r>
          </a:p>
        </p:txBody>
      </p:sp>
      <p:pic>
        <p:nvPicPr>
          <p:cNvPr id="47107" name="Picture 2" descr="C:\Users\WWW\Desktop\Животные\ло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715125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8130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Марал</a:t>
            </a:r>
          </a:p>
        </p:txBody>
      </p:sp>
      <p:pic>
        <p:nvPicPr>
          <p:cNvPr id="48131" name="Picture 2" descr="C:\Users\WWW\Desktop\Животные\мар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5738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4915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Норка</a:t>
            </a:r>
          </a:p>
        </p:txBody>
      </p:sp>
      <p:pic>
        <p:nvPicPr>
          <p:cNvPr id="49155" name="Picture 2" descr="C:\Users\WWW\Desktop\Животные\нор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26427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0178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Ондатра</a:t>
            </a:r>
          </a:p>
        </p:txBody>
      </p:sp>
      <p:pic>
        <p:nvPicPr>
          <p:cNvPr id="50179" name="Picture 2" descr="C:\Users\WWW\Desktop\Животные\ондат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0"/>
            <a:ext cx="5400675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120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Росомаха</a:t>
            </a:r>
          </a:p>
        </p:txBody>
      </p:sp>
      <p:pic>
        <p:nvPicPr>
          <p:cNvPr id="51203" name="Picture 2" descr="C:\Users\WWW\Desktop\Животные\росомах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763"/>
            <a:ext cx="6913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52226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222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Рысь</a:t>
            </a:r>
          </a:p>
        </p:txBody>
      </p:sp>
      <p:pic>
        <p:nvPicPr>
          <p:cNvPr id="52228" name="Picture 2" descr="C:\Users\WWW\Desktop\Животные\рыс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0"/>
            <a:ext cx="708025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508625" y="0"/>
            <a:ext cx="5486400" cy="8048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663300"/>
                </a:solidFill>
              </a:rPr>
              <a:t>Северный </a:t>
            </a: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663300"/>
                </a:solidFill>
              </a:rPr>
              <a:t>олень</a:t>
            </a:r>
          </a:p>
        </p:txBody>
      </p:sp>
      <p:pic>
        <p:nvPicPr>
          <p:cNvPr id="53250" name="Picture 2" descr="C:\Users\WWW\Desktop\Животные\северный ол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30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427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979613" y="5345113"/>
            <a:ext cx="5486400" cy="73183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Соболь</a:t>
            </a:r>
          </a:p>
        </p:txBody>
      </p:sp>
      <p:pic>
        <p:nvPicPr>
          <p:cNvPr id="54275" name="Picture 2" descr="C:\Users\WWW\Desktop\Животные\собо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0"/>
            <a:ext cx="5924550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17416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17417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17418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420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0" y="260350"/>
            <a:ext cx="8893175" cy="58658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467544" y="764704"/>
            <a:ext cx="8064896" cy="487944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Редкие животные </a:t>
            </a:r>
          </a:p>
          <a:p>
            <a:pPr algn="ctr"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в Кемеровской области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Росомаха – 70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Волк – 114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Рысь – 290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800">
                <a:solidFill>
                  <a:srgbClr val="000000"/>
                </a:solidFill>
                <a:latin typeface="Calibri" pitchFamily="34" charset="0"/>
              </a:rPr>
              <a:t>Марал - 570</a:t>
            </a:r>
          </a:p>
        </p:txBody>
      </p:sp>
      <p:pic>
        <p:nvPicPr>
          <p:cNvPr id="17415" name="Picture 29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55298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529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Степной хорь</a:t>
            </a:r>
          </a:p>
        </p:txBody>
      </p:sp>
      <p:pic>
        <p:nvPicPr>
          <p:cNvPr id="55300" name="Picture 2" descr="C:\Users\WWW\Desktop\Животные\степной хо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0"/>
            <a:ext cx="6048375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11638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800" b="1">
                <a:solidFill>
                  <a:srgbClr val="663300"/>
                </a:solidFill>
              </a:rPr>
              <a:t>Сурок</a:t>
            </a:r>
          </a:p>
        </p:txBody>
      </p:sp>
      <p:pic>
        <p:nvPicPr>
          <p:cNvPr id="56322" name="Picture 2" descr="C:\Users\WWW\Desktop\Животные\сур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428466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/>
          <a:p>
            <a:pPr algn="l" eaLnBrk="1" hangingPunct="1">
              <a:defRPr/>
            </a:pPr>
            <a:endParaRPr lang="ru-RU" sz="2000" b="1"/>
          </a:p>
        </p:txBody>
      </p:sp>
      <p:sp>
        <p:nvSpPr>
          <p:cNvPr id="57346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57347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chemeClr val="tx2"/>
                </a:solidFill>
              </a:rPr>
              <a:t>Хомяк</a:t>
            </a:r>
          </a:p>
        </p:txBody>
      </p:sp>
      <p:pic>
        <p:nvPicPr>
          <p:cNvPr id="57348" name="Picture 2" descr="C:\Users\WWW\Desktop\Животные\хомя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0"/>
            <a:ext cx="680085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Красная книга</a:t>
            </a:r>
            <a:br>
              <a:rPr lang="ru-RU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8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Кемеровской области</a:t>
            </a:r>
          </a:p>
        </p:txBody>
      </p:sp>
      <p:pic>
        <p:nvPicPr>
          <p:cNvPr id="58370" name="Picture 3" descr="gerb_nn"/>
          <p:cNvPicPr>
            <a:picLocks noChangeAspect="1" noChangeArrowheads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86175" y="3886200"/>
            <a:ext cx="1770063" cy="1752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История Красной книги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>
                <a:solidFill>
                  <a:srgbClr val="663300"/>
                </a:solidFill>
              </a:rPr>
              <a:t>Красная книга — аннотированный список редких и находящихся под угрозой исчезновения животных, растений и грибов. Красные книги бывают различного уровня — международные, национальные и региональные. Год издания 1966.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59395" name="Picture 4" descr="news_red_book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335213"/>
            <a:ext cx="3313112" cy="3076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Красная книга Кемеровской области</a:t>
            </a:r>
          </a:p>
        </p:txBody>
      </p:sp>
      <p:pic>
        <p:nvPicPr>
          <p:cNvPr id="60418" name="Picture 5" descr="resize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465388"/>
            <a:ext cx="2305050" cy="2355850"/>
          </a:xfrm>
        </p:spPr>
      </p:pic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/>
              <a:t>    </a:t>
            </a:r>
            <a:r>
              <a:rPr lang="ru-RU" sz="2000">
                <a:solidFill>
                  <a:srgbClr val="663300"/>
                </a:solidFill>
              </a:rPr>
              <a:t>Красная книга Кемеровской области была создана в 2000 году. Она состоит из двух частей: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1.Основная часть (животные, которым грозит исчезновение из фауны Кузбасса).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2.Приложение(занесены кандидаты в Красную книгу)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Животные Красной книги разделены на несколько категорий.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ОХРАНЯЕМЫЕ  ЖИВОТНЫЕ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>
                <a:solidFill>
                  <a:srgbClr val="663300"/>
                </a:solidFill>
              </a:rPr>
              <a:t>Систематические группы животных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663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>
              <a:solidFill>
                <a:srgbClr val="663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1.Млекопитающие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2.Птицы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3.Земноводные и пресмыкающиеся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4.Рыбы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5.Насекомые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>
                <a:solidFill>
                  <a:srgbClr val="663300"/>
                </a:solidFill>
              </a:rPr>
              <a:t>6.Другие беспозвоночные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>
                <a:solidFill>
                  <a:srgbClr val="663300"/>
                </a:solidFill>
              </a:rPr>
              <a:t>Число видов, занесённых в Красную книгу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>
              <a:solidFill>
                <a:srgbClr val="66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12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60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3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>
              <a:solidFill>
                <a:srgbClr val="66330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7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39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>
                <a:solidFill>
                  <a:srgbClr val="663300"/>
                </a:solidFill>
              </a:rPr>
              <a:t>3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Причины исчезновения видов растений и животных: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800" b="1"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663300"/>
                </a:solidFill>
                <a:effectLst/>
              </a:rPr>
              <a:t>-их практическая ценность для населения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663300"/>
                </a:solidFill>
                <a:effectLst/>
              </a:rPr>
              <a:t>-распашка и освоение целины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663300"/>
                </a:solidFill>
                <a:effectLst/>
              </a:rPr>
              <a:t>-антропогенное воздействие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663300"/>
                </a:solidFill>
                <a:effectLst/>
              </a:rPr>
              <a:t>-сложность жизненного цикла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2800" b="1">
                <a:solidFill>
                  <a:srgbClr val="663300"/>
                </a:solidFill>
                <a:effectLst/>
              </a:rPr>
              <a:t>-сбор массовых коллекционных пособий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2800" b="1">
              <a:solidFill>
                <a:srgbClr val="6633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b="1">
              <a:solidFill>
                <a:srgbClr val="663300"/>
              </a:solidFill>
              <a:effectLst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b="1">
                <a:solidFill>
                  <a:srgbClr val="800000"/>
                </a:solidFill>
                <a:effectLst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b="1">
              <a:solidFill>
                <a:srgbClr val="8000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52513"/>
            <a:ext cx="8229600" cy="3455987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Страницы Красной книги Кемеровской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Выдра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51275" y="1341438"/>
            <a:ext cx="4897438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200">
                <a:solidFill>
                  <a:srgbClr val="663300"/>
                </a:solidFill>
              </a:rPr>
              <a:t>Длина тела 70—90 см, хвоста — 40—50 см, вес 6—10 кг. Голова относительно небольшая, плавно переходит в длинную толстую шею. Ушные раковины малы, едва выступают из меха. Уши и ноздри снабжены особыми  клапанами, закрывающими их при погружении в воду. Хвост сильный, толстый у основания, суживающийся к концу, покрыт короткими волосами. Лапы укороченные, пятипалые, пальцы по всей длине соединены широкой плавательной перепонкой.  Подошвы голые. Мех прилегающий, короткий.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200">
              <a:solidFill>
                <a:srgbClr val="663300"/>
              </a:solidFill>
            </a:endParaRPr>
          </a:p>
        </p:txBody>
      </p:sp>
      <p:pic>
        <p:nvPicPr>
          <p:cNvPr id="64515" name="Picture 4" descr="6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071688"/>
            <a:ext cx="3382962" cy="3536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18440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18441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18442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444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0" y="260350"/>
            <a:ext cx="8893175" cy="58658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467544" y="764704"/>
            <a:ext cx="8064896" cy="487944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Наиболее распространенные животные</a:t>
            </a:r>
          </a:p>
          <a:p>
            <a:pPr algn="ctr"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В Кемеровской области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Белка – 39200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Заяц – 33700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Лиса – 2800</a:t>
            </a:r>
          </a:p>
          <a:p>
            <a:pPr algn="ctr">
              <a:buFont typeface="Arial" charset="0"/>
              <a:buChar char="•"/>
              <a:defRPr/>
            </a:pPr>
            <a:r>
              <a:rPr lang="ru-RU" sz="4400">
                <a:solidFill>
                  <a:srgbClr val="000000"/>
                </a:solidFill>
                <a:latin typeface="Calibri" pitchFamily="34" charset="0"/>
              </a:rPr>
              <a:t>Лось - 2300</a:t>
            </a:r>
          </a:p>
        </p:txBody>
      </p:sp>
      <p:pic>
        <p:nvPicPr>
          <p:cNvPr id="18439" name="Picture 29" descr="0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Кабарга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1981200"/>
            <a:ext cx="5338762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solidFill>
                  <a:srgbClr val="663300"/>
                </a:solidFill>
              </a:rPr>
              <a:t>Длина тела до 1 м, хвоста — 4—6 см, высота в холке до 70 см; масса — 11—18 кг. Задние ноги непропорционально длинные, поэтому у стоящей кабарги крестец на 5—10 см выше холки. Хвост короткий.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solidFill>
                  <a:srgbClr val="663300"/>
                </a:solidFill>
              </a:rPr>
              <a:t>Рога отсутствуют. У самцов — длинные изогнутые клыки, выступающие из—под верхней губы на 7—9 см; выполняют роль турнирного оружия. У них также имеется брюшная железа, вырабатывающая </a:t>
            </a:r>
            <a:r>
              <a:rPr lang="ru-RU" sz="2000">
                <a:solidFill>
                  <a:srgbClr val="663300"/>
                </a:solidFill>
                <a:hlinkClick r:id="rId2" tooltip="Мускус"/>
              </a:rPr>
              <a:t>мускус</a:t>
            </a:r>
            <a:r>
              <a:rPr lang="ru-RU" sz="2000">
                <a:solidFill>
                  <a:srgbClr val="6633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>
                <a:solidFill>
                  <a:srgbClr val="663300"/>
                </a:solidFill>
              </a:rPr>
              <a:t>Шерсть у кабарги густая и длинная, но ломкая. Окраска бурая или коричневая. У молодых животных на боках и по спине разбросаны нечёткие светло—серые пятна.</a:t>
            </a:r>
          </a:p>
        </p:txBody>
      </p:sp>
      <p:pic>
        <p:nvPicPr>
          <p:cNvPr id="65539" name="Рисунок 261" descr="Кабарга">
            <a:hlinkClick r:id="rId3" tooltip="Кабарга"/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39750" y="2400300"/>
            <a:ext cx="2592388" cy="2684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Чёрный аист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663300"/>
                </a:solidFill>
              </a:rPr>
              <a:t>Крупная птица (размах крыльев более полутора метров). Окраска контрастная: верх черный с зеленоватым отливом, брюхо белое. Клюв, ноги и кольцо вокруг глаз красные. У молодых птиц клюв черный, ноги зеленоватые. </a:t>
            </a:r>
          </a:p>
          <a:p>
            <a:pPr eaLnBrk="1" hangingPunct="1">
              <a:defRPr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66563" name="Picture 4" descr="Черный аист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14638"/>
            <a:ext cx="4038600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Лебедь кликун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>
                <a:solidFill>
                  <a:srgbClr val="663300"/>
                </a:solidFill>
              </a:rPr>
              <a:t>Снежно-белое оперение очень пышное, густое, с большим количеством нежного пуха. Тело вытянутое, шея равна по длине телу. Уздечка и основание клюва желтые или желто-оранжевые, конец клюва черный. Ноги короткие, черные. Хвост округлый.  </a:t>
            </a:r>
          </a:p>
          <a:p>
            <a:pPr eaLnBrk="1" hangingPunct="1">
              <a:defRPr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67587" name="Picture 4" descr="Лебедь кликун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895600"/>
            <a:ext cx="3683000" cy="2284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Беркут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43213" y="1600200"/>
            <a:ext cx="5843587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>
                <a:solidFill>
                  <a:srgbClr val="663300"/>
                </a:solidFill>
              </a:rPr>
              <a:t>Крупный орел, длина тела которого достигает 1 м, размах крыльев около 2 м. Окраска бурая, почти однотонная, у молодых птиц со светлыми пестринами. Верх головы и задняя часть шеи у взрослых птиц окрашена в более светлый рыжевато-золотистый цвет, чего нет у молодых. У молодых птиц — белое основание хвоста и светлая продольная полоса по средней части крыла; с возрастом светлая окраска и того, и другого почти исчезает, но чаще всего не полностью.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400">
              <a:solidFill>
                <a:srgbClr val="663300"/>
              </a:solidFill>
            </a:endParaRPr>
          </a:p>
        </p:txBody>
      </p:sp>
      <p:pic>
        <p:nvPicPr>
          <p:cNvPr id="68611" name="Picture 4" descr="Беркут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773238"/>
            <a:ext cx="2341563" cy="2852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Водяной погоныш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19475" y="1981200"/>
            <a:ext cx="5267325" cy="41148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>
                <a:solidFill>
                  <a:srgbClr val="663300"/>
                </a:solidFill>
              </a:rPr>
              <a:t>Небольшая птица размером со скворца. Длина тела 18—20 см. У самца большая часть головы, брюшко и грудь аспидно-серые. Спинная сторона оливково-бурая, с широкими продольными черными и несколькими светлыми полосами вдоль спины. Задняя половина боков тела с поперечными беловато-охристыми полосами. Подхвостье черное, с широкими белыми полосами и пятнами. Хвост темно-бурый, с оливково-бурыми</a:t>
            </a:r>
            <a:r>
              <a:rPr lang="ru-RU" sz="2000"/>
              <a:t> </a:t>
            </a:r>
            <a:r>
              <a:rPr lang="ru-RU" sz="2000">
                <a:solidFill>
                  <a:srgbClr val="663300"/>
                </a:solidFill>
              </a:rPr>
              <a:t>каймами.</a:t>
            </a:r>
            <a:r>
              <a:rPr lang="ru-RU" sz="2000"/>
              <a:t> </a:t>
            </a:r>
          </a:p>
          <a:p>
            <a:pPr eaLnBrk="1" hangingPunct="1">
              <a:defRPr/>
            </a:pPr>
            <a:endParaRPr lang="ru-RU" sz="2000"/>
          </a:p>
        </p:txBody>
      </p:sp>
      <p:pic>
        <p:nvPicPr>
          <p:cNvPr id="69635" name="Picture 4" descr="Погоныш водяной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557338"/>
            <a:ext cx="2519362" cy="4445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70664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70665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70666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668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539750" y="1125538"/>
            <a:ext cx="8072438" cy="500062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857224" y="2000240"/>
            <a:ext cx="7500990" cy="3571900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/>
              <a:t>Человек,</a:t>
            </a:r>
            <a:br>
              <a:rPr lang="ru-RU" sz="2800" b="1" dirty="0"/>
            </a:br>
            <a:r>
              <a:rPr lang="ru-RU" sz="2800" b="1" dirty="0"/>
              <a:t> Богатырскою силой играючи</a:t>
            </a:r>
            <a:br>
              <a:rPr lang="ru-RU" sz="2800" b="1" dirty="0"/>
            </a:br>
            <a:r>
              <a:rPr lang="ru-RU" sz="2800" b="1" dirty="0"/>
              <a:t>Должен помнить про</a:t>
            </a:r>
            <a:br>
              <a:rPr lang="ru-RU" sz="2800" b="1" dirty="0"/>
            </a:br>
            <a:r>
              <a:rPr lang="ru-RU" sz="2800" b="1" dirty="0"/>
              <a:t>жалобы заячьи</a:t>
            </a:r>
            <a:br>
              <a:rPr lang="ru-RU" sz="2800" b="1" dirty="0"/>
            </a:br>
            <a:r>
              <a:rPr lang="ru-RU" sz="2800" b="1" dirty="0"/>
              <a:t>И при том своему зная цену величью,</a:t>
            </a:r>
            <a:br>
              <a:rPr lang="ru-RU" sz="2800" b="1" dirty="0"/>
            </a:br>
            <a:r>
              <a:rPr lang="ru-RU" sz="2800" b="1" dirty="0"/>
              <a:t>Быть в ответе за каждую песенку птичью!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/>
              <a:t>Игорь Киселев, кузбасский поэт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70663" name="Picture 29" descr="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Группа 10"/>
          <p:cNvGrpSpPr>
            <a:grpSpLocks/>
          </p:cNvGrpSpPr>
          <p:nvPr/>
        </p:nvGrpSpPr>
        <p:grpSpPr bwMode="auto">
          <a:xfrm>
            <a:off x="428625" y="1285875"/>
            <a:ext cx="8215313" cy="4929188"/>
            <a:chOff x="714348" y="1643050"/>
            <a:chExt cx="7786742" cy="4214842"/>
          </a:xfrm>
        </p:grpSpPr>
        <p:sp>
          <p:nvSpPr>
            <p:cNvPr id="71688" name="TextBox 4"/>
            <p:cNvSpPr txBox="1">
              <a:spLocks noChangeArrowheads="1"/>
            </p:cNvSpPr>
            <p:nvPr/>
          </p:nvSpPr>
          <p:spPr bwMode="auto">
            <a:xfrm>
              <a:off x="714348" y="1643050"/>
              <a:ext cx="77867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b="1">
                  <a:latin typeface="Calibri" pitchFamily="34" charset="0"/>
                </a:rPr>
                <a:t> </a:t>
              </a:r>
              <a:endParaRPr lang="ru-RU" sz="2400">
                <a:latin typeface="Calibri" pitchFamily="34" charset="0"/>
              </a:endParaRPr>
            </a:p>
          </p:txBody>
        </p:sp>
        <p:grpSp>
          <p:nvGrpSpPr>
            <p:cNvPr id="71689" name="Group 3"/>
            <p:cNvGrpSpPr>
              <a:grpSpLocks/>
            </p:cNvGrpSpPr>
            <p:nvPr/>
          </p:nvGrpSpPr>
          <p:grpSpPr bwMode="auto">
            <a:xfrm>
              <a:off x="1000100" y="1785926"/>
              <a:ext cx="7500990" cy="4071966"/>
              <a:chOff x="720" y="1490"/>
              <a:chExt cx="1363" cy="1800"/>
            </a:xfrm>
          </p:grpSpPr>
          <p:sp>
            <p:nvSpPr>
              <p:cNvPr id="71690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8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7"/>
              </a:xfrm>
              <a:prstGeom prst="roundRect">
                <a:avLst>
                  <a:gd name="adj" fmla="val 16667"/>
                </a:avLst>
              </a:pr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692" name="AutoShape 7"/>
              <p:cNvSpPr>
                <a:spLocks noChangeArrowheads="1"/>
              </p:cNvSpPr>
              <p:nvPr/>
            </p:nvSpPr>
            <p:spPr bwMode="gray">
              <a:xfrm>
                <a:off x="752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sp>
        <p:nvSpPr>
          <p:cNvPr id="20482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2060575"/>
            <a:ext cx="6705600" cy="563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4000"/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0" y="260350"/>
            <a:ext cx="8893175" cy="586581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539552" y="692696"/>
            <a:ext cx="8064896" cy="4879444"/>
          </a:xfrm>
          <a:prstGeom prst="round2Diag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>
                <a:solidFill>
                  <a:srgbClr val="00B050"/>
                </a:solidFill>
              </a:rPr>
              <a:t>Спасибо за внимание</a:t>
            </a:r>
            <a:r>
              <a:rPr lang="ru-RU" sz="5400" b="1">
                <a:solidFill>
                  <a:srgbClr val="00B050"/>
                </a:solidFill>
                <a:latin typeface="Arial" charset="0"/>
              </a:rPr>
              <a:t> !</a:t>
            </a:r>
          </a:p>
        </p:txBody>
      </p:sp>
      <p:pic>
        <p:nvPicPr>
          <p:cNvPr id="71687" name="Picture 29" descr="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72125"/>
            <a:ext cx="23574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8229600" cy="1371600"/>
          </a:xfrm>
        </p:spPr>
        <p:txBody>
          <a:bodyPr/>
          <a:lstStyle/>
          <a:p>
            <a:pPr eaLnBrk="1" hangingPunct="1"/>
            <a:r>
              <a:rPr lang="ru-RU" sz="6600" b="1" smtClean="0">
                <a:solidFill>
                  <a:srgbClr val="000000"/>
                </a:solidFill>
                <a:effectLst/>
              </a:rPr>
              <a:t>Птицы Кемеровской области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Рисунок 2"/>
          <p:cNvSpPr>
            <a:spLocks noGrp="1"/>
          </p:cNvSpPr>
          <p:nvPr>
            <p:ph type="pic" idx="4294967295"/>
          </p:nvPr>
        </p:nvSpPr>
        <p:spPr>
          <a:xfrm>
            <a:off x="1792288" y="612775"/>
            <a:ext cx="5486400" cy="4114800"/>
          </a:xfrm>
          <a:noFill/>
        </p:spPr>
      </p:sp>
      <p:sp>
        <p:nvSpPr>
          <p:cNvPr id="20482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5400" b="1">
                <a:solidFill>
                  <a:srgbClr val="663300"/>
                </a:solidFill>
              </a:rPr>
              <a:t>Глухарь</a:t>
            </a:r>
          </a:p>
        </p:txBody>
      </p:sp>
      <p:pic>
        <p:nvPicPr>
          <p:cNvPr id="20483" name="Picture 2" descr="C:\Users\WWW\Desktop\биология\глуха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60350"/>
            <a:ext cx="623887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84663" y="0"/>
            <a:ext cx="5486400" cy="80486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5400" b="1">
                <a:solidFill>
                  <a:srgbClr val="663300"/>
                </a:solidFill>
              </a:rPr>
              <a:t>Дятел</a:t>
            </a:r>
          </a:p>
        </p:txBody>
      </p:sp>
      <p:pic>
        <p:nvPicPr>
          <p:cNvPr id="21506" name="Picture 2" descr="C:\Users\WWW\Desktop\биология\дяте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76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792288" y="5367338"/>
            <a:ext cx="5486400" cy="80486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000" b="1">
                <a:solidFill>
                  <a:srgbClr val="663300"/>
                </a:solidFill>
              </a:rPr>
              <a:t>Зимородок</a:t>
            </a:r>
          </a:p>
        </p:txBody>
      </p:sp>
      <p:pic>
        <p:nvPicPr>
          <p:cNvPr id="22530" name="Picture 2" descr="C:\Users\WWW\Desktop\биология\зимород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0"/>
            <a:ext cx="424815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138</TotalTime>
  <Words>646</Words>
  <Application>Microsoft Office PowerPoint</Application>
  <PresentationFormat>Экран (4:3)</PresentationFormat>
  <Paragraphs>123</Paragraphs>
  <Slides>56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1" baseType="lpstr">
      <vt:lpstr>Tahoma</vt:lpstr>
      <vt:lpstr>Arial</vt:lpstr>
      <vt:lpstr>Wingdings</vt:lpstr>
      <vt:lpstr>Calibri</vt:lpstr>
      <vt:lpstr>Текстура</vt:lpstr>
      <vt:lpstr>Слайд 1</vt:lpstr>
      <vt:lpstr>Слайд 2</vt:lpstr>
      <vt:lpstr>Слайд 3</vt:lpstr>
      <vt:lpstr>Слайд 4</vt:lpstr>
      <vt:lpstr>Слайд 5</vt:lpstr>
      <vt:lpstr>Птицы Кемеровской области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Звери, обитающие в Кемеровской области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Красная книга Кемеровской области</vt:lpstr>
      <vt:lpstr>История Красной книги</vt:lpstr>
      <vt:lpstr>Красная книга Кемеровской области</vt:lpstr>
      <vt:lpstr>ОХРАНЯЕМЫЕ  ЖИВОТНЫЕ</vt:lpstr>
      <vt:lpstr>Причины исчезновения видов растений и животных:</vt:lpstr>
      <vt:lpstr>Страницы Красной книги Кемеровской области</vt:lpstr>
      <vt:lpstr>Выдра</vt:lpstr>
      <vt:lpstr>Кабарга</vt:lpstr>
      <vt:lpstr>Чёрный аист</vt:lpstr>
      <vt:lpstr>Лебедь кликун</vt:lpstr>
      <vt:lpstr>Беркут</vt:lpstr>
      <vt:lpstr>Водяной погоныш</vt:lpstr>
      <vt:lpstr>Слайд 55</vt:lpstr>
      <vt:lpstr>Слайд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Admin</cp:lastModifiedBy>
  <cp:revision>18</cp:revision>
  <dcterms:created xsi:type="dcterms:W3CDTF">2011-02-24T12:58:10Z</dcterms:created>
  <dcterms:modified xsi:type="dcterms:W3CDTF">2005-12-31T19:12:15Z</dcterms:modified>
</cp:coreProperties>
</file>