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4" r:id="rId4"/>
    <p:sldId id="278" r:id="rId5"/>
    <p:sldId id="258" r:id="rId6"/>
    <p:sldId id="277" r:id="rId7"/>
    <p:sldId id="260" r:id="rId8"/>
    <p:sldId id="262" r:id="rId9"/>
    <p:sldId id="263" r:id="rId10"/>
    <p:sldId id="264" r:id="rId11"/>
    <p:sldId id="279" r:id="rId12"/>
    <p:sldId id="280" r:id="rId13"/>
    <p:sldId id="283" r:id="rId14"/>
    <p:sldId id="284" r:id="rId15"/>
    <p:sldId id="285" r:id="rId16"/>
    <p:sldId id="281" r:id="rId17"/>
    <p:sldId id="282" r:id="rId18"/>
    <p:sldId id="265" r:id="rId19"/>
    <p:sldId id="286" r:id="rId20"/>
    <p:sldId id="288" r:id="rId21"/>
    <p:sldId id="287" r:id="rId22"/>
    <p:sldId id="289" r:id="rId23"/>
    <p:sldId id="290" r:id="rId24"/>
    <p:sldId id="266" r:id="rId25"/>
    <p:sldId id="291" r:id="rId26"/>
    <p:sldId id="267" r:id="rId27"/>
    <p:sldId id="292" r:id="rId28"/>
    <p:sldId id="268" r:id="rId29"/>
    <p:sldId id="293" r:id="rId30"/>
    <p:sldId id="269" r:id="rId31"/>
    <p:sldId id="270" r:id="rId32"/>
    <p:sldId id="294" r:id="rId33"/>
    <p:sldId id="271" r:id="rId34"/>
    <p:sldId id="295" r:id="rId35"/>
    <p:sldId id="272" r:id="rId36"/>
    <p:sldId id="299" r:id="rId37"/>
    <p:sldId id="273" r:id="rId38"/>
    <p:sldId id="274" r:id="rId39"/>
    <p:sldId id="296" r:id="rId40"/>
    <p:sldId id="297" r:id="rId41"/>
    <p:sldId id="298" r:id="rId42"/>
    <p:sldId id="276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oikompas.ru/img/compas/2009-01-26/pancakeweek/35662549_orig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g-fotki.yandex.ru/get/3212/mkrivosheeva010660.21/0_29c9c_3f8fd679_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s99-omsk.narod.ru/projects/maslen/blins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pikadu.ru/i/upload/20090928035932297f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demiart.ru/forum/journal_uploads/j23675_1235408400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kolyan.net/uploads/posts/2010-03/thumbs/1269442531_e299bd1a7ce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artnow.ru/img/251000/251835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mila-grass.ru/files/images/img6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bacalavre.ru/upload/iblock/f2d/fiedigkflzfbmfhcsniwep%20microsoft%20powerpoint_page_12_preview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moikompas.ru/img/compas/2009-01-26/pancakeweek/32161469_orig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moikompas.ru/img/compas/2009-01-26/pancakeweek/93569999_orig.jpg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643998" cy="6143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4" descr="41233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8" name="Picture 4" descr="412332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9" name="Picture 4" descr="18035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1785927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Широкая Масленица!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5000636"/>
            <a:ext cx="4714908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технологии</a:t>
            </a:r>
          </a:p>
          <a:p>
            <a:pPr algn="ctr"/>
            <a:r>
              <a:rPr lang="ru-RU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«</a:t>
            </a:r>
            <a:r>
              <a:rPr lang="ru-RU" b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Яснозоренская</a:t>
            </a:r>
            <a:r>
              <a:rPr lang="ru-RU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СОШ»</a:t>
            </a:r>
          </a:p>
          <a:p>
            <a:pPr algn="ctr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Белгородской области.</a:t>
            </a:r>
          </a:p>
          <a:p>
            <a:pPr algn="ctr"/>
            <a:r>
              <a:rPr lang="ru-RU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Болотецкая</a:t>
            </a:r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марина Васильевна.</a:t>
            </a:r>
          </a:p>
          <a:p>
            <a:pPr algn="ctr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237-980-367</a:t>
            </a:r>
          </a:p>
          <a:p>
            <a:pPr algn="ctr"/>
            <a:endParaRPr lang="ru-RU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223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214290"/>
            <a:ext cx="6500857" cy="6429420"/>
          </a:xfr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аслени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929190" cy="685800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500694" y="285729"/>
            <a:ext cx="32861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Этот праздник к нам идет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Раннею весною,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Сколько радостей несет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Он всегда с собою!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Ледяные горы ждут,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снежок сверкает,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Санки с горок вниз бегут,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Смех не умолкает.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Дома аромат блинов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Праздничный чудесный,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блины друзей зовем,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Будем есть их вместе.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Шумно, весело пройдет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Сырная Седмица,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за ней - Великий пост,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Время, чтоб молиться.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58272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</a:rPr>
              <a:t>Масленица – разгуляй!</a:t>
            </a:r>
            <a:endParaRPr lang="ru-RU" dirty="0"/>
          </a:p>
        </p:txBody>
      </p:sp>
      <p:pic>
        <p:nvPicPr>
          <p:cNvPr id="4" name="Picture 9" descr="Масленица — праздник, который отмечали еще наши предки-славян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928802"/>
            <a:ext cx="664373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56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397500" cy="3937000"/>
          </a:xfrm>
          <a:prstGeom prst="rect">
            <a:avLst/>
          </a:prstGeom>
          <a:noFill/>
        </p:spPr>
      </p:pic>
      <p:pic>
        <p:nvPicPr>
          <p:cNvPr id="5" name="Picture 6" descr="736693_11101795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5750" y="0"/>
            <a:ext cx="3778250" cy="3860800"/>
          </a:xfrm>
          <a:prstGeom prst="rect">
            <a:avLst/>
          </a:prstGeom>
          <a:noFill/>
        </p:spPr>
      </p:pic>
      <p:pic>
        <p:nvPicPr>
          <p:cNvPr id="6" name="Picture 3" descr="1234858214_1204879981_shutterstock_1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1500" y="3819525"/>
            <a:ext cx="4762500" cy="3038475"/>
          </a:xfrm>
          <a:prstGeom prst="rect">
            <a:avLst/>
          </a:prstGeom>
          <a:noFill/>
        </p:spPr>
      </p:pic>
      <p:pic>
        <p:nvPicPr>
          <p:cNvPr id="7" name="Picture 4" descr="ddd53d61bbc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3789363"/>
            <a:ext cx="2327275" cy="3068637"/>
          </a:xfrm>
          <a:prstGeom prst="rect">
            <a:avLst/>
          </a:prstGeom>
          <a:noFill/>
        </p:spPr>
      </p:pic>
      <p:pic>
        <p:nvPicPr>
          <p:cNvPr id="8" name="Picture 10" descr="0_29e04_c632557c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89363"/>
            <a:ext cx="2400300" cy="30686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8" descr="3566254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34" y="0"/>
            <a:ext cx="8286776" cy="4786322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1857356" y="4929198"/>
            <a:ext cx="650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Масленица годовая, Гостья наша дорогая!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     Она пешей к нам не ходит,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          Всё на конях приезжает.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             У ней кони вороные,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                Слуги молодые.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</a:rPr>
              <a:t>Пир горой!</a:t>
            </a:r>
            <a:endParaRPr lang="ru-RU" dirty="0"/>
          </a:p>
        </p:txBody>
      </p:sp>
      <p:pic>
        <p:nvPicPr>
          <p:cNvPr id="4" name="Picture 4" descr="Блины к Маслениц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357298"/>
            <a:ext cx="3357586" cy="2571768"/>
          </a:xfrm>
          <a:noFill/>
          <a:ln/>
        </p:spPr>
      </p:pic>
      <p:pic>
        <p:nvPicPr>
          <p:cNvPr id="5" name="Picture 5" descr="Празднование маслениц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121920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g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0800" y="3786190"/>
            <a:ext cx="3481398" cy="29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8858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4ca176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4000496" cy="3000372"/>
          </a:xfrm>
          <a:noFill/>
        </p:spPr>
      </p:pic>
      <p:pic>
        <p:nvPicPr>
          <p:cNvPr id="6" name="Picture 6" descr="53aa5621f34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00496" y="0"/>
            <a:ext cx="5143504" cy="3357562"/>
          </a:xfrm>
          <a:prstGeom prst="rect">
            <a:avLst/>
          </a:prstGeom>
          <a:noFill/>
          <a:ln/>
        </p:spPr>
      </p:pic>
      <p:pic>
        <p:nvPicPr>
          <p:cNvPr id="7" name="Picture 4" descr="44big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00372"/>
            <a:ext cx="392905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rus_02_1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857620" y="3357562"/>
            <a:ext cx="5286380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8 из 5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85728"/>
            <a:ext cx="578647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4601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асленица\фото43 3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374650"/>
            <a:ext cx="9159876" cy="6107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 из 548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369096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E:\Новая папка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642918"/>
            <a:ext cx="507206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Масленица </a:t>
            </a:r>
            <a:r>
              <a:rPr lang="ru-RU" dirty="0" err="1" smtClean="0">
                <a:solidFill>
                  <a:schemeClr val="bg1"/>
                </a:solidFill>
              </a:rPr>
              <a:t>объедуха</a:t>
            </a:r>
            <a:r>
              <a:rPr lang="ru-RU" dirty="0" smtClean="0">
                <a:solidFill>
                  <a:schemeClr val="bg1"/>
                </a:solidFill>
              </a:rPr>
              <a:t>, деньгам </a:t>
            </a:r>
            <a:r>
              <a:rPr lang="ru-RU" dirty="0" err="1" smtClean="0">
                <a:solidFill>
                  <a:schemeClr val="bg1"/>
                </a:solidFill>
              </a:rPr>
              <a:t>приберуха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Масленица без блинов, именины без пирогов не бывают;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Блин не клин, брюха не расколет;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Блином масленым в рот лезет;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Блины брюху не порча;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 всё коту масленица, будет и великий пост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146" name="Picture 2" descr="E:\Новая папка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88328"/>
            <a:ext cx="4210080" cy="58267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222602dafb6">
            <a:hlinkClick r:id="" action="ppaction://noaction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35732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Каждый день Масленицы имеет свое название и обряды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44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228600"/>
            <a:ext cx="7362852" cy="4672013"/>
          </a:xfrm>
          <a:noFill/>
          <a:ln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DS Yermak_D" pitchFamily="66" charset="-52"/>
              </a:rPr>
              <a:t>Понедельник -«Встреча»</a:t>
            </a:r>
            <a:endParaRPr lang="ru-RU" dirty="0">
              <a:solidFill>
                <a:srgbClr val="FF0000"/>
              </a:solidFill>
              <a:latin typeface="DS Yermak_D" pitchFamily="66" charset="-5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этот день сооружали и наряжали соломенное чучело и начинали печь блины.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www.russisch-fuer-kinder.de/pictures/chuchelo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irdat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214422"/>
            <a:ext cx="521497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Новая папка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44845"/>
            <a:ext cx="8229600" cy="58507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DS Yermak_D" pitchFamily="66" charset="-52"/>
              </a:rPr>
              <a:t>Вторник -</a:t>
            </a:r>
            <a:r>
              <a:rPr lang="ru-RU" b="1" u="sng" dirty="0" smtClean="0">
                <a:solidFill>
                  <a:srgbClr val="FF0000"/>
                </a:solidFill>
                <a:latin typeface="DS Yermak_D" pitchFamily="66" charset="-52"/>
              </a:rPr>
              <a:t>“</a:t>
            </a:r>
            <a:r>
              <a:rPr lang="ru-RU" b="1" u="sng" dirty="0" err="1" smtClean="0">
                <a:solidFill>
                  <a:srgbClr val="FF0000"/>
                </a:solidFill>
                <a:latin typeface="DS Yermak_D" pitchFamily="66" charset="-52"/>
              </a:rPr>
              <a:t>Заигрыши</a:t>
            </a:r>
            <a:r>
              <a:rPr lang="ru-RU" b="1" u="sng" dirty="0" smtClean="0">
                <a:solidFill>
                  <a:srgbClr val="FF0000"/>
                </a:solidFill>
                <a:latin typeface="DS Yermak_D" pitchFamily="66" charset="-52"/>
              </a:rPr>
              <a:t>”.</a:t>
            </a:r>
            <a:r>
              <a:rPr lang="ru-RU" b="1" dirty="0" smtClean="0">
                <a:solidFill>
                  <a:srgbClr val="FF0000"/>
                </a:solidFill>
                <a:latin typeface="DS Yermak_D" pitchFamily="66" charset="-52"/>
              </a:rPr>
              <a:t> </a:t>
            </a:r>
            <a:endParaRPr lang="ru-RU" dirty="0">
              <a:solidFill>
                <a:srgbClr val="FF0000"/>
              </a:solidFill>
              <a:latin typeface="DS Yermak_D" pitchFamily="66" charset="-52"/>
            </a:endParaRPr>
          </a:p>
        </p:txBody>
      </p:sp>
      <p:pic>
        <p:nvPicPr>
          <p:cNvPr id="9" name="i-main-pic" descr="Картинка 18 из 5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428736"/>
            <a:ext cx="67866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овая папка\Вторник — ЗАИГРЫ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786454"/>
            <a:ext cx="8358246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 раннего утра молодежь веселилась и каталась с гор. Все приглашали друг друга в гости.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3 из 5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00042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Катальные горы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gorka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1428736"/>
            <a:ext cx="6929486" cy="5214974"/>
          </a:xfrm>
          <a:noFill/>
          <a:ln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Масленица\фото43 3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374650"/>
            <a:ext cx="9159876" cy="6107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DS Yermak_D" pitchFamily="66" charset="-52"/>
              </a:rPr>
              <a:t>Среда – “Лакомка”. </a:t>
            </a:r>
            <a:endParaRPr lang="ru-RU" dirty="0">
              <a:solidFill>
                <a:srgbClr val="FF0000"/>
              </a:solidFill>
              <a:latin typeface="DS Yermak_D" pitchFamily="66" charset="-52"/>
            </a:endParaRPr>
          </a:p>
        </p:txBody>
      </p:sp>
      <p:pic>
        <p:nvPicPr>
          <p:cNvPr id="5" name="i-main-pic" descr="Картинка 19 из 548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500174"/>
            <a:ext cx="27266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4796072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50017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357825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500702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В этот день зять приходил «к тёще на блины».Кроме зятя тёща приглашала и других гостей.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DS Yermak_D" pitchFamily="66" charset="-52"/>
              </a:rPr>
              <a:t>“Широкий четверг”. </a:t>
            </a:r>
            <a:r>
              <a:rPr lang="ru-RU" dirty="0" smtClean="0">
                <a:latin typeface="DS Yermak_D" pitchFamily="66" charset="-52"/>
              </a:rPr>
              <a:t/>
            </a:r>
            <a:br>
              <a:rPr lang="ru-RU" dirty="0" smtClean="0">
                <a:latin typeface="DS Yermak_D" pitchFamily="66" charset="-52"/>
              </a:rPr>
            </a:br>
            <a:endParaRPr lang="ru-RU" dirty="0">
              <a:latin typeface="DS Yermak_D" pitchFamily="66" charset="-52"/>
            </a:endParaRPr>
          </a:p>
        </p:txBody>
      </p:sp>
      <p:pic>
        <p:nvPicPr>
          <p:cNvPr id="4" name="i-main-pic" descr="Картинка 34 из 5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143000"/>
            <a:ext cx="7858180" cy="535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Новая папка\Четверг — РАЗГУЛЯ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0 из 5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00042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4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5725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Еще одна масленичная потеха- кулачные бои.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DS Yermak_D" pitchFamily="66" charset="-52"/>
              </a:rPr>
              <a:t>Пятница – “Тёщины посиделки”.</a:t>
            </a:r>
            <a:r>
              <a:rPr lang="ru-RU" dirty="0" smtClean="0">
                <a:latin typeface="DS Yermak_D" pitchFamily="66" charset="-52"/>
              </a:rPr>
              <a:t/>
            </a:r>
            <a:br>
              <a:rPr lang="ru-RU" dirty="0" smtClean="0">
                <a:latin typeface="DS Yermak_D" pitchFamily="66" charset="-52"/>
              </a:rPr>
            </a:br>
            <a:endParaRPr lang="ru-RU" dirty="0">
              <a:latin typeface="DS Yermak_D" pitchFamily="66" charset="-52"/>
            </a:endParaRPr>
          </a:p>
        </p:txBody>
      </p:sp>
      <p:pic>
        <p:nvPicPr>
          <p:cNvPr id="4" name="Picture 5" descr="rus_02_2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357298"/>
            <a:ext cx="8072494" cy="5286412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357826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Тещины вечерки. Теперь уже зятья у себя дома принимали тещ с румяными блинами.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Пятница — ТЕЩИНЫ ВЕЧЕРК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9144000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0 из 54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DS Yermak_D" pitchFamily="66" charset="-52"/>
              </a:rPr>
              <a:t>Прощёное воскресение” или “Заговенье”.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img_1" descr="Масленица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00174"/>
            <a:ext cx="47149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57818" y="1500174"/>
            <a:ext cx="30003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Традиционный обряд этого дня и окончания Масленицы — сжигание соломенного чучела, которое являлось символом уходящей зимы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Многие думают, что в последний день масленичной недели сжигают чучело масленицы, но нет, не Масленицу сжигают, а Зиму провожают!</a:t>
            </a:r>
            <a:r>
              <a:rPr 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Picture 4" descr="even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0"/>
            <a:ext cx="4572032" cy="6429396"/>
          </a:xfrm>
          <a:noFill/>
          <a:ln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Наша Масленица дорогая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Немножечко постояла.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Мы думали — семь неделек,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Схватимся, спохватимся —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Всего семь денечков!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Нас Масленица подманила,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большой пост посадила.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rgbClr val="0033CC"/>
                </a:solidFill>
              </a:rPr>
              <a:t/>
            </a:r>
            <a:br>
              <a:rPr lang="ru-RU" b="1" i="1" dirty="0" smtClean="0">
                <a:solidFill>
                  <a:srgbClr val="0033CC"/>
                </a:solidFill>
              </a:rPr>
            </a:br>
            <a:endParaRPr lang="ru-RU" dirty="0"/>
          </a:p>
        </p:txBody>
      </p:sp>
      <p:pic>
        <p:nvPicPr>
          <p:cNvPr id="5" name="img_10" descr="стихи к масленице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2844" y="142852"/>
            <a:ext cx="4643470" cy="6429420"/>
          </a:xfrm>
          <a:noFill/>
          <a:ln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285728"/>
            <a:ext cx="3543296" cy="584043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прощай, прощай, Наша Масленица.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прощай, прощай, Наша широкая.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не в середу пришла И не в пятницу,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пришла в воскресенье,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неделюшку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веселье.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пришла с добром,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хмельным пивом и вином.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блинами, пирогами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со оладьями. Блины масленые,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Шаньги мазаные. Мы катаемся с горы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зари и до зари,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сегодня, в воскресенье,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Наше кончилось веселье.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Прощай, прощай, Наша Масленица!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571480"/>
            <a:ext cx="5000660" cy="5072098"/>
          </a:xfrm>
          <a:noFill/>
          <a:ln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41233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Дорогие гости ! С весной вас, с солнечным теплом!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асленица\фото43 3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374650"/>
            <a:ext cx="9159876" cy="6107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асленица\фото43 3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374650"/>
            <a:ext cx="9159876" cy="6107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асленица\фото43 3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938" y="374650"/>
            <a:ext cx="9159876" cy="6107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_95_4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285728"/>
            <a:ext cx="8429684" cy="6000792"/>
          </a:xfr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but0172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285728"/>
            <a:ext cx="7929617" cy="6143668"/>
          </a:xfr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ul068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14290"/>
            <a:ext cx="8501122" cy="6143668"/>
          </a:xfrm>
          <a:noFill/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257</Words>
  <Application>Microsoft Office PowerPoint</Application>
  <PresentationFormat>Экран (4:3)</PresentationFormat>
  <Paragraphs>34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Масленица – разгуляй!</vt:lpstr>
      <vt:lpstr>Слайд 13</vt:lpstr>
      <vt:lpstr>Слайд 14</vt:lpstr>
      <vt:lpstr>Пир горой!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Понедельник -«Встреча»</vt:lpstr>
      <vt:lpstr>Слайд 25</vt:lpstr>
      <vt:lpstr>Вторник -“Заигрыши”. </vt:lpstr>
      <vt:lpstr>Слайд 27</vt:lpstr>
      <vt:lpstr>Слайд 28</vt:lpstr>
      <vt:lpstr>Катальные горы</vt:lpstr>
      <vt:lpstr>Среда – “Лакомка”. </vt:lpstr>
      <vt:lpstr>“Широкий четверг”.  </vt:lpstr>
      <vt:lpstr>Слайд 32</vt:lpstr>
      <vt:lpstr>Слайд 33</vt:lpstr>
      <vt:lpstr>Слайд 34</vt:lpstr>
      <vt:lpstr> Пятница – “Тёщины посиделки”. </vt:lpstr>
      <vt:lpstr>Слайд 36</vt:lpstr>
      <vt:lpstr>Слайд 37</vt:lpstr>
      <vt:lpstr>Прощёное воскресение” или “Заговенье”.  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«Широкая Масленица!»</dc:title>
  <dc:creator>Дарёна</dc:creator>
  <cp:lastModifiedBy>Дарёна</cp:lastModifiedBy>
  <cp:revision>49</cp:revision>
  <dcterms:modified xsi:type="dcterms:W3CDTF">2012-08-01T07:40:03Z</dcterms:modified>
</cp:coreProperties>
</file>