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7" r:id="rId3"/>
    <p:sldId id="306" r:id="rId4"/>
    <p:sldId id="279" r:id="rId5"/>
    <p:sldId id="273" r:id="rId6"/>
    <p:sldId id="274" r:id="rId7"/>
    <p:sldId id="275" r:id="rId8"/>
    <p:sldId id="276" r:id="rId9"/>
    <p:sldId id="308" r:id="rId10"/>
    <p:sldId id="307" r:id="rId11"/>
    <p:sldId id="290" r:id="rId12"/>
    <p:sldId id="291" r:id="rId13"/>
    <p:sldId id="292" r:id="rId14"/>
    <p:sldId id="293" r:id="rId15"/>
    <p:sldId id="303" r:id="rId16"/>
    <p:sldId id="310" r:id="rId17"/>
    <p:sldId id="311" r:id="rId18"/>
    <p:sldId id="295" r:id="rId19"/>
    <p:sldId id="301" r:id="rId20"/>
    <p:sldId id="297" r:id="rId21"/>
    <p:sldId id="300" r:id="rId22"/>
    <p:sldId id="304" r:id="rId23"/>
    <p:sldId id="309" r:id="rId24"/>
    <p:sldId id="282" r:id="rId25"/>
    <p:sldId id="283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68" d="100"/>
          <a:sy n="68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481FF8-B6E3-453D-9D16-4139800E1128}" type="datetimeFigureOut">
              <a:rPr lang="ru-RU" smtClean="0"/>
              <a:pPr/>
              <a:t>26.09.2011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DB1459-FE6B-4B83-A4F2-2EACC8ABEBE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  <a:ln w="38100"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5400" b="1" dirty="0" smtClean="0">
              <a:solidFill>
                <a:schemeClr val="accent3"/>
              </a:solidFill>
              <a:latin typeface="+mj-lt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571612"/>
            <a:ext cx="7786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 есть не что иное, 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отражение в нашем уме связей, предметов и явлений природы.</a:t>
            </a:r>
          </a:p>
          <a:p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К.Д.Ушинский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Для того, чтобы натуральное число делилось на 6,  </a:t>
            </a:r>
            <a:r>
              <a:rPr lang="ru-RU" sz="3200" b="1" u="sng" dirty="0" smtClean="0"/>
              <a:t>необходимо</a:t>
            </a:r>
            <a:r>
              <a:rPr lang="ru-RU" sz="3200" b="1" dirty="0" smtClean="0"/>
              <a:t>, чтобы оно делилось на 2.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Но не достаточно!</a:t>
            </a:r>
          </a:p>
          <a:p>
            <a:pPr>
              <a:buNone/>
            </a:pPr>
            <a:r>
              <a:rPr lang="ru-RU" sz="3200" b="1" dirty="0" smtClean="0"/>
              <a:t>Для того, чтобы натуральное число делилось на  9, </a:t>
            </a:r>
            <a:r>
              <a:rPr lang="ru-RU" sz="3200" b="1" u="sng" dirty="0" smtClean="0"/>
              <a:t>необходимо</a:t>
            </a:r>
            <a:r>
              <a:rPr lang="ru-RU" sz="3200" b="1" dirty="0" smtClean="0"/>
              <a:t>, чтобы сумма его цифр делилась на 9.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И достаточно!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082792"/>
          </a:xfrm>
        </p:spPr>
        <p:txBody>
          <a:bodyPr>
            <a:noAutofit/>
          </a:bodyPr>
          <a:lstStyle/>
          <a:p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Известно, что условие «А» является 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 для «В».</a:t>
            </a:r>
            <a:b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Определите, является ли оно 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19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/>
              <a:t>Для прекращения реакции хлора и водорода </a:t>
            </a:r>
            <a:r>
              <a:rPr lang="ru-RU" sz="3200" b="1" u="sng" dirty="0" smtClean="0"/>
              <a:t>достаточно</a:t>
            </a:r>
            <a:r>
              <a:rPr lang="ru-RU" sz="3200" b="1" dirty="0" smtClean="0"/>
              <a:t> устранить источник света.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Но не необходимо!</a:t>
            </a:r>
          </a:p>
          <a:p>
            <a:pPr>
              <a:buNone/>
            </a:pPr>
            <a:r>
              <a:rPr lang="ru-RU" sz="3200" b="1" dirty="0" smtClean="0"/>
              <a:t>Для того, чтобы магнитное поле было однородным, </a:t>
            </a:r>
            <a:r>
              <a:rPr lang="ru-RU" sz="3200" b="1" u="sng" dirty="0" smtClean="0"/>
              <a:t>необходимо</a:t>
            </a:r>
            <a:r>
              <a:rPr lang="ru-RU" sz="3200" b="1" dirty="0" smtClean="0"/>
              <a:t>, чтобы во всех его точках магнитная индукция была одинакова.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И достаточно!</a:t>
            </a:r>
          </a:p>
          <a:p>
            <a:pPr>
              <a:buNone/>
            </a:pP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146250"/>
          </a:xfrm>
        </p:spPr>
        <p:txBody>
          <a:bodyPr>
            <a:noAutofit/>
          </a:bodyPr>
          <a:lstStyle/>
          <a:p>
            <a:r>
              <a:rPr lang="ru-RU" sz="30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3000" i="1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Известно, что условие «А» является 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 для «В».</a:t>
            </a:r>
            <a:b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Определите, является ли оно 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/>
              <a:t>Для обретения  славы великого просветителя М.В.Ломоносову было </a:t>
            </a:r>
            <a:r>
              <a:rPr lang="ru-RU" sz="3200" b="1" u="sng" dirty="0" smtClean="0"/>
              <a:t>достаточно</a:t>
            </a:r>
            <a:r>
              <a:rPr lang="ru-RU" sz="3200" b="1" dirty="0" smtClean="0"/>
              <a:t> основать Российскую Академию наук.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Но не необходимо!</a:t>
            </a:r>
          </a:p>
          <a:p>
            <a:pPr>
              <a:buNone/>
            </a:pPr>
            <a:r>
              <a:rPr lang="ru-RU" sz="3200" b="1" dirty="0" smtClean="0"/>
              <a:t>Для того, чтобы оставить о себе память в веках, Герострату  </a:t>
            </a:r>
            <a:r>
              <a:rPr lang="ru-RU" sz="3200" b="1" u="sng" dirty="0" smtClean="0"/>
              <a:t>достаточно</a:t>
            </a:r>
            <a:r>
              <a:rPr lang="ru-RU" sz="3200" b="1" dirty="0" smtClean="0"/>
              <a:t> было сжечь  храм Артемиды </a:t>
            </a:r>
            <a:r>
              <a:rPr lang="ru-RU" sz="3200" b="1" dirty="0" err="1" smtClean="0"/>
              <a:t>Эфесской</a:t>
            </a:r>
            <a:r>
              <a:rPr lang="ru-RU" sz="3200" b="1" dirty="0" smtClean="0"/>
              <a:t>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Но не необходимо!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2071702"/>
          </a:xfrm>
        </p:spPr>
        <p:txBody>
          <a:bodyPr>
            <a:noAutofit/>
          </a:bodyPr>
          <a:lstStyle/>
          <a:p>
            <a:r>
              <a:rPr lang="ru-RU" sz="30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3000" i="1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Известно, что условие «А» является 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 для «В».</a:t>
            </a:r>
            <a:b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Определите, является ли оно 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228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/>
              <a:t>Для того, чтобы гражданин России осуществил свое право голосовать на выборах, </a:t>
            </a:r>
            <a:r>
              <a:rPr lang="ru-RU" sz="3200" b="1" u="sng" dirty="0" smtClean="0"/>
              <a:t>необходимо</a:t>
            </a:r>
            <a:r>
              <a:rPr lang="ru-RU" sz="3200" b="1" dirty="0" smtClean="0"/>
              <a:t>, чтобы ему исполнилось 18 лет.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Но не достаточно!</a:t>
            </a:r>
          </a:p>
          <a:p>
            <a:pPr>
              <a:buNone/>
            </a:pPr>
            <a:r>
              <a:rPr lang="ru-RU" sz="3200" b="1" dirty="0" smtClean="0"/>
              <a:t>В 2012 г. на ЕГЭ по математике для преодоления минимального порога выпускнику </a:t>
            </a:r>
            <a:r>
              <a:rPr lang="ru-RU" sz="3200" b="1" u="sng" dirty="0" smtClean="0"/>
              <a:t>достаточно</a:t>
            </a:r>
            <a:r>
              <a:rPr lang="ru-RU" sz="3200" b="1" dirty="0" smtClean="0"/>
              <a:t> набрать 5 первичных баллов.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И необходимо!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082792"/>
          </a:xfrm>
        </p:spPr>
        <p:txBody>
          <a:bodyPr>
            <a:noAutofit/>
          </a:bodyPr>
          <a:lstStyle/>
          <a:p>
            <a:r>
              <a:rPr lang="ru-RU" sz="30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3000" i="1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Известно, что условие «А» является 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 для «В».</a:t>
            </a:r>
            <a:b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Определите, является ли оно </a:t>
            </a:r>
            <a:r>
              <a:rPr lang="ru-RU" sz="3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необходимым</a:t>
            </a:r>
            <a:r>
              <a:rPr lang="ru-RU" sz="3000" dirty="0" smtClean="0"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endParaRPr lang="ru-RU" sz="3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8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Задание № 2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sz="4000" b="1" dirty="0" smtClean="0"/>
              <a:t>Если точка      – точка экстремума функции, то значение производной данной функции в этой  точке равно 0.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. Известно, что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утверждение 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⇒ В </a:t>
            </a:r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истинно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Выделите в нем необходимое и достаточное условия.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428868"/>
            <a:ext cx="5905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Если амплитуда и частота вынужденных колебаний перестали меняться, то колебания установились.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. Известно, что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утверждение  </a:t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⇒ В </a:t>
            </a:r>
            <a:r>
              <a:rPr lang="ru-RU" sz="40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истинно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 Выделите в нем необходимое и достаточное условия.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b="1" dirty="0" err="1" smtClean="0"/>
              <a:t>Алкены</a:t>
            </a:r>
            <a:r>
              <a:rPr lang="ru-RU" sz="4000" b="1" dirty="0" smtClean="0"/>
              <a:t>  обесцвечивают бромную воду.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(Если органическое соединение -  </a:t>
            </a:r>
            <a:r>
              <a:rPr lang="ru-RU" b="1" dirty="0" err="1" smtClean="0"/>
              <a:t>алкен</a:t>
            </a:r>
            <a:r>
              <a:rPr lang="ru-RU" b="1" dirty="0" smtClean="0"/>
              <a:t>, то оно обесцвечивает бромную воду)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3600" i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Известно, что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утверждение 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⇒ В </a:t>
            </a:r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истинно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Выделите в нем необходимое и достаточное условия.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sz="4000" b="1" dirty="0" smtClean="0"/>
              <a:t>Противогаз не защищает от угарного газа.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(Если средство индивидуальной защиты -  противогаз, то оно не защищает от СО)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2.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Известно, что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утверждение 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⇒ В </a:t>
            </a:r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истинно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Выделите в нем необходимое и достаточное условия.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sz="4000" b="1" dirty="0" smtClean="0"/>
              <a:t> Произведения  А.Блока  созданы в эпоху модернизма.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(Если автор произведений  -  А. Блок, то эти произведения  созданы  в эпоху модернизма)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2.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Известно, что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утверждение 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⇒ В </a:t>
            </a:r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истинно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Выделите в нем необходимое и достаточное условия.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  <a:ln w="38100"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Необходимые и достаточные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3"/>
                </a:solidFill>
                <a:latin typeface="+mj-lt"/>
                <a:cs typeface="Times New Roman" pitchFamily="18" charset="0"/>
              </a:rPr>
              <a:t>условия </a:t>
            </a:r>
          </a:p>
          <a:p>
            <a:pPr algn="ctr">
              <a:buNone/>
            </a:pPr>
            <a:endParaRPr lang="ru-RU" sz="5400" b="1" dirty="0" smtClean="0">
              <a:solidFill>
                <a:schemeClr val="accent3"/>
              </a:solidFill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accent6"/>
                </a:solidFill>
                <a:latin typeface="+mj-lt"/>
                <a:cs typeface="Times New Roman" pitchFamily="18" charset="0"/>
              </a:rPr>
              <a:t>Санкт-Петербург  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6"/>
                </a:solidFill>
              </a:rPr>
              <a:t>2011 год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ГОУ Гимназия № 498 Невского района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sz="4000" b="1" dirty="0" smtClean="0"/>
              <a:t>В государстве с демократическим строем существует многопартийная система.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(Если  в государстве демократический строй, то в нем существует многопартийная система)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effectLst/>
                <a:latin typeface="Times New Roman" pitchFamily="18" charset="0"/>
                <a:cs typeface="Times New Roman" pitchFamily="18" charset="0"/>
              </a:rPr>
              <a:t>Задание 2.</a:t>
            </a:r>
            <a:r>
              <a:rPr lang="ru-RU" sz="3600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Известно, что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утверждение 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⇒ В </a:t>
            </a:r>
            <a:r>
              <a:rPr lang="ru-RU" sz="3600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истинно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Выделите в нем необходимое и достаточное условия.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8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Задание № 3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358726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AutoNum type="arabicParenR"/>
            </a:pPr>
            <a:r>
              <a:rPr lang="ru-RU" sz="3500" dirty="0" smtClean="0"/>
              <a:t> </a:t>
            </a:r>
            <a:r>
              <a:rPr lang="ru-RU" sz="3500" dirty="0" err="1" smtClean="0"/>
              <a:t>х</a:t>
            </a:r>
            <a:r>
              <a:rPr lang="ru-RU" sz="3500" dirty="0" smtClean="0"/>
              <a:t> </a:t>
            </a:r>
            <a:r>
              <a:rPr lang="en-US" sz="3500" dirty="0" smtClean="0"/>
              <a:t>&gt;</a:t>
            </a:r>
            <a:r>
              <a:rPr lang="ru-RU" sz="3500" dirty="0" smtClean="0"/>
              <a:t> </a:t>
            </a:r>
            <a:r>
              <a:rPr lang="ru-RU" sz="3500" dirty="0" smtClean="0"/>
              <a:t>-4;</a:t>
            </a:r>
          </a:p>
          <a:p>
            <a:pPr marL="624078" indent="-514350">
              <a:buAutoNum type="arabicParenR"/>
            </a:pPr>
            <a:r>
              <a:rPr lang="ru-RU" sz="3500" dirty="0" smtClean="0"/>
              <a:t> </a:t>
            </a:r>
            <a:r>
              <a:rPr lang="en-US" sz="3500" dirty="0" smtClean="0"/>
              <a:t>5</a:t>
            </a:r>
            <a:r>
              <a:rPr lang="ru-RU" sz="3500" dirty="0" smtClean="0"/>
              <a:t> </a:t>
            </a:r>
            <a:r>
              <a:rPr lang="en-US" sz="3500" dirty="0" smtClean="0"/>
              <a:t>&lt; </a:t>
            </a:r>
            <a:r>
              <a:rPr lang="ru-RU" sz="3500" dirty="0" err="1" smtClean="0"/>
              <a:t>х</a:t>
            </a:r>
            <a:r>
              <a:rPr lang="en-US" sz="3500" dirty="0" smtClean="0"/>
              <a:t> &lt;</a:t>
            </a:r>
            <a:r>
              <a:rPr lang="ru-RU" sz="3500" dirty="0" smtClean="0"/>
              <a:t> 6;</a:t>
            </a:r>
          </a:p>
          <a:p>
            <a:pPr marL="624078" indent="-514350">
              <a:buAutoNum type="arabicParenR"/>
            </a:pPr>
            <a:r>
              <a:rPr lang="en-US" sz="3500" dirty="0" smtClean="0"/>
              <a:t> </a:t>
            </a:r>
            <a:r>
              <a:rPr lang="ru-RU" sz="3500" dirty="0" err="1" smtClean="0"/>
              <a:t>х</a:t>
            </a:r>
            <a:r>
              <a:rPr lang="ru-RU" sz="3500" dirty="0" smtClean="0"/>
              <a:t> ≤ -</a:t>
            </a:r>
            <a:r>
              <a:rPr lang="ru-RU" sz="3500" dirty="0" smtClean="0"/>
              <a:t>1;</a:t>
            </a:r>
            <a:endParaRPr lang="en-US" sz="3500" dirty="0" smtClean="0"/>
          </a:p>
          <a:p>
            <a:pPr marL="624078" indent="-514350">
              <a:buAutoNum type="arabicParenR"/>
            </a:pPr>
            <a:r>
              <a:rPr lang="ru-RU" sz="3500" dirty="0" smtClean="0"/>
              <a:t> </a:t>
            </a:r>
            <a:r>
              <a:rPr lang="ru-RU" sz="3500" dirty="0" err="1" smtClean="0"/>
              <a:t>х</a:t>
            </a:r>
            <a:r>
              <a:rPr lang="ru-RU" sz="3500" dirty="0" smtClean="0"/>
              <a:t> ≥ </a:t>
            </a:r>
            <a:r>
              <a:rPr lang="ru-RU" sz="3500" dirty="0" smtClean="0"/>
              <a:t>4;</a:t>
            </a:r>
            <a:endParaRPr lang="en-US" sz="3500" dirty="0" smtClean="0"/>
          </a:p>
          <a:p>
            <a:pPr marL="624078" indent="-514350">
              <a:buAutoNum type="arabicParenR"/>
            </a:pPr>
            <a:r>
              <a:rPr lang="ru-RU" sz="3500" dirty="0" smtClean="0"/>
              <a:t> </a:t>
            </a:r>
            <a:r>
              <a:rPr lang="ru-RU" sz="3500" dirty="0" err="1" smtClean="0"/>
              <a:t>х</a:t>
            </a:r>
            <a:r>
              <a:rPr lang="ru-RU" sz="3500" dirty="0" smtClean="0"/>
              <a:t> </a:t>
            </a:r>
            <a:r>
              <a:rPr lang="ru-RU" sz="3500" dirty="0" smtClean="0"/>
              <a:t>≥ -</a:t>
            </a:r>
            <a:r>
              <a:rPr lang="ru-RU" sz="3500" dirty="0" smtClean="0"/>
              <a:t>2;</a:t>
            </a:r>
            <a:endParaRPr lang="en-US" sz="3500" dirty="0" smtClean="0"/>
          </a:p>
          <a:p>
            <a:pPr marL="624078" indent="-514350">
              <a:buAutoNum type="arabicParenR"/>
            </a:pPr>
            <a:r>
              <a:rPr lang="ru-RU" sz="3500" dirty="0" smtClean="0"/>
              <a:t>-2≤ </a:t>
            </a:r>
            <a:r>
              <a:rPr lang="ru-RU" sz="3500" dirty="0" err="1" smtClean="0"/>
              <a:t>х</a:t>
            </a:r>
            <a:r>
              <a:rPr lang="en-US" sz="3500" dirty="0" smtClean="0"/>
              <a:t>&lt;</a:t>
            </a:r>
            <a:r>
              <a:rPr lang="ru-RU" sz="3500" dirty="0" smtClean="0"/>
              <a:t>0 или </a:t>
            </a:r>
            <a:r>
              <a:rPr lang="ru-RU" sz="3500" dirty="0" err="1" smtClean="0"/>
              <a:t>х</a:t>
            </a:r>
            <a:r>
              <a:rPr lang="ru-RU" sz="3500" dirty="0" smtClean="0"/>
              <a:t> ≥ </a:t>
            </a:r>
            <a:r>
              <a:rPr lang="ru-RU" sz="3500" dirty="0" smtClean="0"/>
              <a:t>4.</a:t>
            </a:r>
            <a:r>
              <a:rPr lang="ru-RU" sz="3500" dirty="0" smtClean="0"/>
              <a:t/>
            </a:r>
            <a:br>
              <a:rPr lang="ru-RU" sz="3500" dirty="0" smtClean="0"/>
            </a:br>
            <a:endParaRPr lang="en-US" sz="3500" dirty="0" smtClean="0"/>
          </a:p>
          <a:p>
            <a:pPr marL="624078" indent="-514350">
              <a:buAutoNum type="arabicParenR"/>
            </a:pPr>
            <a:endParaRPr lang="en-US" dirty="0" smtClean="0"/>
          </a:p>
          <a:p>
            <a:pPr marL="624078" indent="-514350">
              <a:buAutoNum type="arabicParenR"/>
            </a:pPr>
            <a:endParaRPr lang="en-US" dirty="0" smtClean="0"/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/>
                <a:latin typeface="Arial" pitchFamily="34" charset="0"/>
                <a:cs typeface="Arial" pitchFamily="34" charset="0"/>
              </a:rPr>
              <a:t>Для каждого из условий выясните, является ли оно необходимым,  и является ли оно достаточным, чтобы выполнялось неравенство  </a:t>
            </a:r>
            <a:r>
              <a:rPr lang="ru-RU" sz="32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r>
              <a:rPr lang="ru-RU" sz="3200" dirty="0" smtClean="0"/>
              <a:t>                                                            ≤ 0                                                  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</a:t>
            </a:r>
            <a:endParaRPr lang="ru-RU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143116"/>
            <a:ext cx="5686425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достаточное услови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-4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-2           0                        4                  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[-2; 0) ∪ [4; +∞)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                          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</a:rPr>
              <a:t>х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&gt;</a:t>
            </a:r>
            <a:r>
              <a:rPr lang="ru-RU" sz="4000" dirty="0" smtClean="0">
                <a:solidFill>
                  <a:schemeClr val="tx1"/>
                </a:solidFill>
              </a:rPr>
              <a:t> -4          </a:t>
            </a:r>
            <a:r>
              <a:rPr lang="ru-RU" sz="4000" dirty="0" smtClean="0">
                <a:solidFill>
                  <a:srgbClr val="FF0000"/>
                </a:solidFill>
              </a:rPr>
              <a:t>(-4; + ∞)</a:t>
            </a:r>
            <a:endParaRPr lang="ru-RU" sz="40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29322" y="3571876"/>
            <a:ext cx="2428892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500430" y="3571876"/>
            <a:ext cx="250033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285984" y="3571876"/>
            <a:ext cx="1214446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6000760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3500430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2285984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>
            <a:stCxn id="42" idx="2"/>
          </p:cNvCxnSpPr>
          <p:nvPr/>
        </p:nvCxnSpPr>
        <p:spPr>
          <a:xfrm rot="10800000">
            <a:off x="642910" y="3571876"/>
            <a:ext cx="164307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Блок-схема: узел 46"/>
          <p:cNvSpPr/>
          <p:nvPr/>
        </p:nvSpPr>
        <p:spPr>
          <a:xfrm>
            <a:off x="1214414" y="3500438"/>
            <a:ext cx="45719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285852" y="3500438"/>
            <a:ext cx="700092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необходимое условие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5     6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-2           0                        4                  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                  </a:t>
            </a:r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[-2; 0) ∪ [4; +∞)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                          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 </a:t>
            </a:r>
            <a:r>
              <a:rPr lang="en-US" dirty="0" smtClean="0"/>
              <a:t>&lt;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 6          </a:t>
            </a:r>
            <a:r>
              <a:rPr lang="ru-RU" dirty="0" smtClean="0">
                <a:solidFill>
                  <a:srgbClr val="FF0000"/>
                </a:solidFill>
              </a:rPr>
              <a:t>(5; 6)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29322" y="3571876"/>
            <a:ext cx="2428892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500430" y="3571876"/>
            <a:ext cx="250033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285984" y="3571876"/>
            <a:ext cx="1214446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785786" y="3571876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6000760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3500430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2285984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429520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786578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stCxn id="14" idx="7"/>
            <a:endCxn id="13" idx="1"/>
          </p:cNvCxnSpPr>
          <p:nvPr/>
        </p:nvCxnSpPr>
        <p:spPr>
          <a:xfrm rot="5400000" flipH="1" flipV="1">
            <a:off x="7143768" y="3225148"/>
            <a:ext cx="1588" cy="5924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условие не необходимое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не достаточное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-1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-2           0                        4                  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                  </a:t>
            </a:r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3600" dirty="0" smtClean="0"/>
              <a:t>          </a:t>
            </a:r>
            <a:r>
              <a:rPr lang="ru-RU" sz="3600" b="1" dirty="0" smtClean="0">
                <a:solidFill>
                  <a:srgbClr val="7030A0"/>
                </a:solidFill>
              </a:rPr>
              <a:t>[-2; 0) ∪ [4; +∞)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                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 ≤ -1          </a:t>
            </a:r>
            <a:r>
              <a:rPr lang="ru-RU" dirty="0" smtClean="0">
                <a:solidFill>
                  <a:srgbClr val="FF0000"/>
                </a:solidFill>
              </a:rPr>
              <a:t>(- ∞; -1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29322" y="3571876"/>
            <a:ext cx="2428892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500430" y="3571876"/>
            <a:ext cx="250033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285984" y="3571876"/>
            <a:ext cx="1214446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785786" y="3571876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6000760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3500430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2285984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928926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endCxn id="12" idx="0"/>
          </p:cNvCxnSpPr>
          <p:nvPr/>
        </p:nvCxnSpPr>
        <p:spPr>
          <a:xfrm>
            <a:off x="857224" y="3500438"/>
            <a:ext cx="2094562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необходимое  условие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</a:t>
            </a:r>
          </a:p>
          <a:p>
            <a:pPr>
              <a:buNone/>
            </a:pPr>
            <a:r>
              <a:rPr lang="ru-RU" sz="2400" dirty="0" smtClean="0"/>
              <a:t>              -2           0                        4                  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                  </a:t>
            </a:r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3600" dirty="0" smtClean="0"/>
              <a:t>             </a:t>
            </a:r>
            <a:r>
              <a:rPr lang="ru-RU" sz="3600" b="1" dirty="0" smtClean="0">
                <a:solidFill>
                  <a:srgbClr val="7030A0"/>
                </a:solidFill>
              </a:rPr>
              <a:t>[-2; 0) ∪ [4; +∞)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 ≥ 4             </a:t>
            </a:r>
            <a:r>
              <a:rPr lang="ru-RU" dirty="0" smtClean="0">
                <a:solidFill>
                  <a:srgbClr val="FF0000"/>
                </a:solidFill>
              </a:rPr>
              <a:t>[4; +∞)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29322" y="3571876"/>
            <a:ext cx="2428892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500430" y="3571876"/>
            <a:ext cx="250033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285984" y="3571876"/>
            <a:ext cx="1214446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785786" y="3571876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6000760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3500430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2285984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072198" y="3500438"/>
            <a:ext cx="207170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достаточное условие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</a:t>
            </a:r>
            <a:r>
              <a:rPr lang="ru-RU" sz="2400" dirty="0" smtClean="0"/>
              <a:t>-</a:t>
            </a:r>
            <a:r>
              <a:rPr lang="ru-RU" sz="2400" dirty="0" smtClean="0"/>
              <a:t>2           0                      </a:t>
            </a:r>
            <a:r>
              <a:rPr lang="en-US" sz="2400" smtClean="0"/>
              <a:t>  </a:t>
            </a:r>
            <a:r>
              <a:rPr lang="ru-RU" sz="2400" smtClean="0"/>
              <a:t>  </a:t>
            </a:r>
            <a:r>
              <a:rPr lang="ru-RU" sz="2400" dirty="0" smtClean="0"/>
              <a:t>4                     </a:t>
            </a:r>
            <a:r>
              <a:rPr lang="en-US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err="1" smtClean="0"/>
              <a:t>х</a:t>
            </a:r>
            <a:r>
              <a:rPr lang="ru-RU" sz="2400" dirty="0" smtClean="0"/>
              <a:t>                   </a:t>
            </a:r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[-2; 0) ∪ [4; +∞)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                          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 ≥ -2            </a:t>
            </a:r>
            <a:r>
              <a:rPr lang="ru-RU" dirty="0" smtClean="0">
                <a:solidFill>
                  <a:srgbClr val="FF0000"/>
                </a:solidFill>
              </a:rPr>
              <a:t>[ -2; +∞)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29322" y="3571876"/>
            <a:ext cx="2428892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500430" y="3571876"/>
            <a:ext cx="250033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357422" y="3571876"/>
            <a:ext cx="1214446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785786" y="3571876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6000760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3500430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2285984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357422" y="3500438"/>
            <a:ext cx="57864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необходимое и достаточное условие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-2           0                        4                  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                  </a:t>
            </a:r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[-2; 0) ∪ [4; +∞)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-2≤ </a:t>
            </a:r>
            <a:r>
              <a:rPr lang="ru-RU" dirty="0" err="1" smtClean="0"/>
              <a:t>х</a:t>
            </a:r>
            <a:r>
              <a:rPr lang="en-US" dirty="0" smtClean="0"/>
              <a:t>&lt;</a:t>
            </a:r>
            <a:r>
              <a:rPr lang="ru-RU" dirty="0" smtClean="0"/>
              <a:t>0 или </a:t>
            </a:r>
            <a:r>
              <a:rPr lang="ru-RU" dirty="0" err="1" smtClean="0"/>
              <a:t>х</a:t>
            </a:r>
            <a:r>
              <a:rPr lang="ru-RU" dirty="0" smtClean="0"/>
              <a:t> ≥ 4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[-2; 0) ∪ [4; +∞)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929322" y="3571876"/>
            <a:ext cx="2428892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3500430" y="3571876"/>
            <a:ext cx="2500330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2285984" y="3571876"/>
            <a:ext cx="1214446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785786" y="3571876"/>
            <a:ext cx="150019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6000760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3500430" y="3500438"/>
            <a:ext cx="71438" cy="14287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2285984" y="3500438"/>
            <a:ext cx="45719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42" idx="0"/>
          </p:cNvCxnSpPr>
          <p:nvPr/>
        </p:nvCxnSpPr>
        <p:spPr>
          <a:xfrm rot="5400000" flipH="1" flipV="1">
            <a:off x="2885126" y="2924156"/>
            <a:ext cx="1588" cy="11525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72200" y="3500438"/>
            <a:ext cx="2136443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Повторяем теоретический материал</a:t>
            </a:r>
            <a:endParaRPr lang="ru-RU" sz="6600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b="1" dirty="0" smtClean="0"/>
              <a:t>Обратная теорема:</a:t>
            </a: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В ⇒ А</a:t>
            </a: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>А ⇒ В</a:t>
            </a:r>
            <a:br>
              <a:rPr lang="ru-RU" sz="8000" dirty="0" smtClean="0">
                <a:solidFill>
                  <a:srgbClr val="FF0000"/>
                </a:solidFill>
              </a:rPr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29280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b="1" dirty="0" smtClean="0"/>
              <a:t>Противоположная теорема:</a:t>
            </a:r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А̅ ⇒ В̅</a:t>
            </a: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>А ⇒ В</a:t>
            </a:r>
            <a:br>
              <a:rPr lang="ru-RU" sz="8000" dirty="0" smtClean="0">
                <a:solidFill>
                  <a:srgbClr val="FF0000"/>
                </a:solidFill>
              </a:rPr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Теорема, обратная </a:t>
            </a:r>
          </a:p>
          <a:p>
            <a:pPr algn="ctr">
              <a:buNone/>
            </a:pPr>
            <a:r>
              <a:rPr lang="ru-RU" sz="4400" b="1" dirty="0" smtClean="0"/>
              <a:t>к противоположной:</a:t>
            </a:r>
          </a:p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В̅ ⇒ А̅</a:t>
            </a: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/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>А ⇒ В</a:t>
            </a:r>
            <a:br>
              <a:rPr lang="ru-RU" sz="8000" dirty="0" smtClean="0">
                <a:solidFill>
                  <a:srgbClr val="FF0000"/>
                </a:solidFill>
              </a:rPr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4291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b="1" dirty="0" smtClean="0"/>
              <a:t> «В» -  </a:t>
            </a:r>
          </a:p>
          <a:p>
            <a:pPr>
              <a:buNone/>
            </a:pPr>
            <a:r>
              <a:rPr lang="ru-RU" sz="4400" b="1" dirty="0" smtClean="0"/>
              <a:t>         </a:t>
            </a:r>
            <a:r>
              <a:rPr lang="ru-RU" sz="4400" b="1" dirty="0" smtClean="0">
                <a:solidFill>
                  <a:srgbClr val="0070C0"/>
                </a:solidFill>
              </a:rPr>
              <a:t>необходимое</a:t>
            </a:r>
            <a:r>
              <a:rPr lang="ru-RU" sz="4400" b="1" dirty="0" smtClean="0"/>
              <a:t>  </a:t>
            </a:r>
          </a:p>
          <a:p>
            <a:pPr>
              <a:buNone/>
            </a:pPr>
            <a:r>
              <a:rPr lang="ru-RU" sz="4400" b="1" dirty="0" smtClean="0"/>
              <a:t>                           условие  для «А»</a:t>
            </a:r>
          </a:p>
          <a:p>
            <a:pPr algn="r"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«А» -   </a:t>
            </a:r>
          </a:p>
          <a:p>
            <a:pPr>
              <a:buNone/>
            </a:pPr>
            <a:r>
              <a:rPr lang="ru-RU" sz="4400" b="1" dirty="0" smtClean="0"/>
              <a:t>         </a:t>
            </a:r>
            <a:r>
              <a:rPr lang="ru-RU" sz="4400" b="1" dirty="0" smtClean="0">
                <a:solidFill>
                  <a:srgbClr val="7030A0"/>
                </a:solidFill>
              </a:rPr>
              <a:t>достаточное </a:t>
            </a:r>
            <a:r>
              <a:rPr lang="ru-RU" sz="4400" b="1" dirty="0" smtClean="0"/>
              <a:t>                          </a:t>
            </a:r>
          </a:p>
          <a:p>
            <a:pPr>
              <a:buNone/>
            </a:pPr>
            <a:r>
              <a:rPr lang="ru-RU" sz="4400" b="1" dirty="0" smtClean="0"/>
              <a:t>                            условие для «В»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8900" dirty="0" smtClean="0">
                <a:solidFill>
                  <a:srgbClr val="FF0000"/>
                </a:solidFill>
              </a:rPr>
              <a:t>А ⇒ В </a:t>
            </a:r>
            <a:r>
              <a:rPr lang="ru-RU" sz="6700" dirty="0" smtClean="0">
                <a:solidFill>
                  <a:schemeClr val="tx1"/>
                </a:solidFill>
              </a:rPr>
              <a:t>(И)</a:t>
            </a:r>
            <a:br>
              <a:rPr lang="ru-RU" sz="6700" dirty="0" smtClean="0">
                <a:solidFill>
                  <a:schemeClr val="tx1"/>
                </a:solidFill>
              </a:rPr>
            </a:br>
            <a:endParaRPr lang="ru-RU" sz="6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071678"/>
            <a:ext cx="8929718" cy="44291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«В» -  </a:t>
            </a:r>
          </a:p>
          <a:p>
            <a:pPr>
              <a:buNone/>
            </a:pPr>
            <a:r>
              <a:rPr lang="ru-RU" sz="4400" b="1" dirty="0" smtClean="0"/>
              <a:t>       </a:t>
            </a:r>
            <a:r>
              <a:rPr lang="ru-RU" sz="4400" b="1" dirty="0" smtClean="0">
                <a:solidFill>
                  <a:srgbClr val="0070C0"/>
                </a:solidFill>
              </a:rPr>
              <a:t>необходимое</a:t>
            </a:r>
            <a:r>
              <a:rPr lang="ru-RU" sz="4400" b="1" dirty="0" smtClean="0"/>
              <a:t>  и </a:t>
            </a:r>
            <a:r>
              <a:rPr lang="ru-RU" sz="4400" b="1" dirty="0" smtClean="0">
                <a:solidFill>
                  <a:srgbClr val="7030A0"/>
                </a:solidFill>
              </a:rPr>
              <a:t>достаточное</a:t>
            </a:r>
          </a:p>
          <a:p>
            <a:pPr>
              <a:buNone/>
            </a:pPr>
            <a:r>
              <a:rPr lang="ru-RU" sz="3900" b="1" dirty="0" smtClean="0"/>
              <a:t>                                 условие  для </a:t>
            </a:r>
            <a:r>
              <a:rPr lang="ru-RU" sz="4400" b="1" dirty="0" smtClean="0"/>
              <a:t>«А»</a:t>
            </a:r>
          </a:p>
          <a:p>
            <a:pPr algn="r"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«А» -   </a:t>
            </a:r>
          </a:p>
          <a:p>
            <a:pPr>
              <a:buNone/>
            </a:pPr>
            <a:r>
              <a:rPr lang="ru-RU" sz="4400" b="1" dirty="0" smtClean="0"/>
              <a:t>        </a:t>
            </a:r>
            <a:r>
              <a:rPr lang="ru-RU" sz="4400" b="1" dirty="0" smtClean="0">
                <a:solidFill>
                  <a:srgbClr val="0070C0"/>
                </a:solidFill>
              </a:rPr>
              <a:t>необходимое</a:t>
            </a:r>
            <a:r>
              <a:rPr lang="ru-RU" sz="4400" b="1" dirty="0" smtClean="0"/>
              <a:t> и </a:t>
            </a:r>
            <a:r>
              <a:rPr lang="ru-RU" sz="4400" b="1" dirty="0" smtClean="0">
                <a:solidFill>
                  <a:srgbClr val="7030A0"/>
                </a:solidFill>
              </a:rPr>
              <a:t>достаточное </a:t>
            </a:r>
            <a:r>
              <a:rPr lang="ru-RU" sz="4400" b="1" dirty="0" smtClean="0"/>
              <a:t>                          </a:t>
            </a:r>
          </a:p>
          <a:p>
            <a:pPr>
              <a:buNone/>
            </a:pPr>
            <a:r>
              <a:rPr lang="ru-RU" sz="3900" b="1" dirty="0" smtClean="0"/>
              <a:t>                                   условие для </a:t>
            </a:r>
            <a:r>
              <a:rPr lang="ru-RU" sz="4400" b="1" dirty="0" smtClean="0"/>
              <a:t>«В»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А ⇒ В </a:t>
            </a:r>
            <a:r>
              <a:rPr lang="ru-RU" sz="3600" dirty="0" smtClean="0"/>
              <a:t>(И)</a:t>
            </a:r>
            <a:r>
              <a:rPr lang="ru-RU" sz="4800" dirty="0" smtClean="0">
                <a:solidFill>
                  <a:srgbClr val="FF0000"/>
                </a:solidFill>
              </a:rPr>
              <a:t>         В ⇒ А </a:t>
            </a:r>
            <a:r>
              <a:rPr lang="ru-RU" sz="3600" dirty="0" smtClean="0"/>
              <a:t>(И)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dirty="0" smtClean="0">
                <a:solidFill>
                  <a:srgbClr val="FF0000"/>
                </a:solidFill>
              </a:rPr>
              <a:t>А ⇔ В </a:t>
            </a:r>
            <a:r>
              <a:rPr lang="ru-RU" sz="3600" dirty="0" smtClean="0"/>
              <a:t>(И)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67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4000496" y="642918"/>
            <a:ext cx="2143140" cy="9286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357422" y="571480"/>
            <a:ext cx="2000264" cy="1000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80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Задание № 1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620</TotalTime>
  <Words>801</Words>
  <Application>Microsoft Office PowerPoint</Application>
  <PresentationFormat>Экран (4:3)</PresentationFormat>
  <Paragraphs>189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Открытая</vt:lpstr>
      <vt:lpstr>Поток</vt:lpstr>
      <vt:lpstr>Слайд 1</vt:lpstr>
      <vt:lpstr>ГОУ Гимназия № 498 Невского района</vt:lpstr>
      <vt:lpstr>Слайд 3</vt:lpstr>
      <vt:lpstr> А ⇒ В </vt:lpstr>
      <vt:lpstr>  А ⇒ В </vt:lpstr>
      <vt:lpstr> А ⇒ В </vt:lpstr>
      <vt:lpstr>  А ⇒ В (И) </vt:lpstr>
      <vt:lpstr>   А ⇒ В (И)         В ⇒ А (И)  А ⇔ В (И)   </vt:lpstr>
      <vt:lpstr>Слайд 9</vt:lpstr>
      <vt:lpstr>Задание 1. Известно, что условие «А» является необходимым (достаточным) для «В».  Определите, является ли оно достаточным (необходимым). </vt:lpstr>
      <vt:lpstr>Задание 1. Известно, что условие «А» является необходимым (достаточным) для «В».  Определите, является ли оно достаточным (необходимым). </vt:lpstr>
      <vt:lpstr>Задание 1. Известно, что условие «А» является необходимым (достаточным) для «В».  Определите, является ли оно достаточным (необходимым). </vt:lpstr>
      <vt:lpstr>Задание 1. Известно, что условие «А» является необходимым (достаточным) для «В».  Определите, является ли оно достаточным (необходимым).</vt:lpstr>
      <vt:lpstr>Слайд 14</vt:lpstr>
      <vt:lpstr>Задание 2. Известно, что утверждение   А ⇒ В истинно. Выделите в нем необходимое и достаточное условия.</vt:lpstr>
      <vt:lpstr> Задание 2. Известно, что утверждение   А ⇒ В истинно. Выделите в нем необходимое и достаточное условия.  </vt:lpstr>
      <vt:lpstr>Задание 2. Известно, что утверждение   А ⇒ В истинно. Выделите в нем необходимое и достаточное условия.</vt:lpstr>
      <vt:lpstr>Задание 2. Известно, что утверждение   А ⇒ В истинно. Выделите в нем необходимое и достаточное условия.</vt:lpstr>
      <vt:lpstr>Задание 2. Известно, что утверждение   А ⇒ В истинно. Выделите в нем необходимое и достаточное условия.</vt:lpstr>
      <vt:lpstr>Задание 2. Известно, что утверждение   А ⇒ В истинно. Выделите в нем необходимое и достаточное условия.</vt:lpstr>
      <vt:lpstr>Слайд 21</vt:lpstr>
      <vt:lpstr>Для каждого из условий выясните, является ли оно необходимым,  и является ли оно достаточным, чтобы выполнялось неравенство                                                                 ≤ 0                                                       </vt:lpstr>
      <vt:lpstr>х &gt; -4          (-4; + ∞)</vt:lpstr>
      <vt:lpstr>5 &lt; х &lt; 6          (5; 6)</vt:lpstr>
      <vt:lpstr>х ≤ -1          (- ∞; -1]</vt:lpstr>
      <vt:lpstr>х ≥ 4             [4; +∞)</vt:lpstr>
      <vt:lpstr>х ≥ -2            [ -2; +∞)</vt:lpstr>
      <vt:lpstr>-2≤ х&lt;0 или х ≥ 4 [-2; 0) ∪ [4; +∞)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теорем. Необходимые и достаточные условия</dc:title>
  <dc:creator>Your User Name</dc:creator>
  <cp:lastModifiedBy>Даша</cp:lastModifiedBy>
  <cp:revision>65</cp:revision>
  <dcterms:created xsi:type="dcterms:W3CDTF">2011-08-30T19:24:13Z</dcterms:created>
  <dcterms:modified xsi:type="dcterms:W3CDTF">2011-09-26T14:23:56Z</dcterms:modified>
</cp:coreProperties>
</file>