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71" r:id="rId3"/>
    <p:sldId id="257" r:id="rId4"/>
    <p:sldId id="258" r:id="rId5"/>
    <p:sldId id="260" r:id="rId6"/>
    <p:sldId id="261" r:id="rId7"/>
    <p:sldId id="262" r:id="rId8"/>
    <p:sldId id="263" r:id="rId9"/>
    <p:sldId id="259" r:id="rId10"/>
    <p:sldId id="280" r:id="rId11"/>
    <p:sldId id="281" r:id="rId12"/>
    <p:sldId id="282" r:id="rId13"/>
    <p:sldId id="283" r:id="rId14"/>
    <p:sldId id="279" r:id="rId15"/>
    <p:sldId id="284" r:id="rId16"/>
    <p:sldId id="285" r:id="rId17"/>
    <p:sldId id="268" r:id="rId18"/>
    <p:sldId id="264" r:id="rId19"/>
    <p:sldId id="265" r:id="rId20"/>
    <p:sldId id="266" r:id="rId21"/>
    <p:sldId id="278" r:id="rId22"/>
    <p:sldId id="270" r:id="rId23"/>
    <p:sldId id="288" r:id="rId24"/>
    <p:sldId id="289" r:id="rId25"/>
    <p:sldId id="290" r:id="rId26"/>
    <p:sldId id="276" r:id="rId27"/>
    <p:sldId id="277" r:id="rId28"/>
    <p:sldId id="275" r:id="rId29"/>
    <p:sldId id="287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00"/>
    <a:srgbClr val="1E26D0"/>
    <a:srgbClr val="159363"/>
    <a:srgbClr val="0EC2B1"/>
    <a:srgbClr val="0B978A"/>
    <a:srgbClr val="007635"/>
    <a:srgbClr val="003366"/>
    <a:srgbClr val="CC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75" autoAdjust="0"/>
    <p:restoredTop sz="94660"/>
  </p:normalViewPr>
  <p:slideViewPr>
    <p:cSldViewPr>
      <p:cViewPr>
        <p:scale>
          <a:sx n="89" d="100"/>
          <a:sy n="89" d="100"/>
        </p:scale>
        <p:origin x="66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10" Type="http://schemas.openxmlformats.org/officeDocument/2006/relationships/image" Target="../media/image57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80.wmf"/><Relationship Id="rId7" Type="http://schemas.openxmlformats.org/officeDocument/2006/relationships/image" Target="../media/image83.wmf"/><Relationship Id="rId2" Type="http://schemas.openxmlformats.org/officeDocument/2006/relationships/image" Target="../media/image74.wmf"/><Relationship Id="rId1" Type="http://schemas.openxmlformats.org/officeDocument/2006/relationships/image" Target="../media/image79.wmf"/><Relationship Id="rId6" Type="http://schemas.openxmlformats.org/officeDocument/2006/relationships/image" Target="../media/image82.wmf"/><Relationship Id="rId5" Type="http://schemas.openxmlformats.org/officeDocument/2006/relationships/image" Target="../media/image77.wmf"/><Relationship Id="rId10" Type="http://schemas.openxmlformats.org/officeDocument/2006/relationships/image" Target="../media/image86.wmf"/><Relationship Id="rId4" Type="http://schemas.openxmlformats.org/officeDocument/2006/relationships/image" Target="../media/image81.wmf"/><Relationship Id="rId9" Type="http://schemas.openxmlformats.org/officeDocument/2006/relationships/image" Target="../media/image8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wmf"/><Relationship Id="rId1" Type="http://schemas.openxmlformats.org/officeDocument/2006/relationships/image" Target="../media/image113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wmf"/><Relationship Id="rId1" Type="http://schemas.openxmlformats.org/officeDocument/2006/relationships/image" Target="../media/image121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wmf"/><Relationship Id="rId1" Type="http://schemas.openxmlformats.org/officeDocument/2006/relationships/image" Target="../media/image12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1.wmf"/><Relationship Id="rId7" Type="http://schemas.openxmlformats.org/officeDocument/2006/relationships/image" Target="../media/image44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32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Relationship Id="rId9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97348C-7E74-44BC-9F11-5CD915C491C2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3691D8-CC0B-4DA6-8B83-7F85EEDF9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30677-D831-4AC3-A198-EC519D6E917F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BABC-0965-44FB-8517-8D1ABD68C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299B8-169D-4EB1-A4D2-FDDC27A92DDA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83312-66C4-4EEC-9DC0-203A525C0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4A2D7-35B1-4F93-A4A0-B21F745C847F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DBE6B-959A-410C-A867-0A05AF351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9CEE6-A792-431F-B141-B70BE1716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455C0-34A6-483D-914A-389D8C02C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68AB7-CCC5-4A1B-92C8-1E438006A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F66BA-4D4E-4E5A-8723-F3544B73FBF8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F3416-0A6C-4662-8DE5-F5BF0EDFE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1A165-2B93-4883-A549-9C0E84F048DE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AA55C-F3C9-4451-95C0-6E4F2ED02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A6F19-5595-49A1-AD20-4598915B06EE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5C105-6D58-4BD8-8B8F-E21635298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E4F66-D4C9-4B15-B02F-2ADC935FFAE2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BEA46-FFF9-4371-B063-F81E04375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F97A6-2334-44DD-9518-307E0E781245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203CE-47AE-41F3-9D2C-2BC237B59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67106-C872-47D5-AE84-0327A8738B55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63CB0-0B87-44E4-8497-0970B1D00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9EABE-975B-44D1-83A5-309F155677CA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29A69-74EB-4762-9AA5-6CEBD667C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1522F-A539-4106-8E35-4635609E5B67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05881-1F15-4007-8516-E9F76A09B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9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DB6082-0E51-422B-9B29-19D5EA36E354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5C8E54-4079-4298-83AD-80F20B624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8.bin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3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8.bin"/><Relationship Id="rId12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7.bin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6.bin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4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&#1057;&#1074;&#1086;&#1103;%20&#1080;&#1075;&#1088;&#1072;%20&#1058;&#1088;&#1080;&#1075;&#1086;&#1085;&#1086;&#1084;&#1077;&#1090;&#1088;&#1080;&#1103;%2010%20&#1082;&#1083;.ppt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image" Target="../media/image6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55.bin"/><Relationship Id="rId4" Type="http://schemas.openxmlformats.org/officeDocument/2006/relationships/image" Target="../media/image7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8.bin"/><Relationship Id="rId5" Type="http://schemas.openxmlformats.org/officeDocument/2006/relationships/oleObject" Target="../embeddings/oleObject57.bin"/><Relationship Id="rId10" Type="http://schemas.openxmlformats.org/officeDocument/2006/relationships/oleObject" Target="../embeddings/oleObject62.bin"/><Relationship Id="rId4" Type="http://schemas.openxmlformats.org/officeDocument/2006/relationships/image" Target="../media/image78.jpeg"/><Relationship Id="rId9" Type="http://schemas.openxmlformats.org/officeDocument/2006/relationships/oleObject" Target="../embeddings/oleObject61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oleObject" Target="../embeddings/oleObject72.bin"/><Relationship Id="rId3" Type="http://schemas.openxmlformats.org/officeDocument/2006/relationships/image" Target="../media/image78.jpeg"/><Relationship Id="rId7" Type="http://schemas.openxmlformats.org/officeDocument/2006/relationships/oleObject" Target="../embeddings/oleObject66.bin"/><Relationship Id="rId12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5.bin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4.bin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3.bin"/><Relationship Id="rId9" Type="http://schemas.openxmlformats.org/officeDocument/2006/relationships/oleObject" Target="../embeddings/oleObject68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74.bin"/><Relationship Id="rId4" Type="http://schemas.openxmlformats.org/officeDocument/2006/relationships/oleObject" Target="../embeddings/oleObject7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hyperlink" Target="&#1058;&#1088;&#1080;&#1075;&#1086;&#1085;&#1086;&#1084;&#1077;&#1090;&#1088;&#1080;&#1095;&#1077;&#1089;&#1082;&#1080;&#1077;%20&#1092;&#1086;&#1088;&#1084;&#1091;&#1083;&#1099;1.ppt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mathgia.ru:8080/or/gia12/" TargetMode="External"/><Relationship Id="rId13" Type="http://schemas.openxmlformats.org/officeDocument/2006/relationships/hyperlink" Target="http://pedsovet.org/" TargetMode="External"/><Relationship Id="rId18" Type="http://schemas.openxmlformats.org/officeDocument/2006/relationships/hyperlink" Target="http://portfolio.1september.ru/" TargetMode="External"/><Relationship Id="rId3" Type="http://schemas.openxmlformats.org/officeDocument/2006/relationships/hyperlink" Target="http://www.ctege.org/content/category/15/67/48/" TargetMode="External"/><Relationship Id="rId7" Type="http://schemas.openxmlformats.org/officeDocument/2006/relationships/hyperlink" Target="http://ege.stavedu.ru/" TargetMode="External"/><Relationship Id="rId12" Type="http://schemas.openxmlformats.org/officeDocument/2006/relationships/hyperlink" Target="http://ege.do.am/news/shpargalka_dlja_ekzamena/2010-12-18-160" TargetMode="External"/><Relationship Id="rId17" Type="http://schemas.openxmlformats.org/officeDocument/2006/relationships/hyperlink" Target="http://edu.1september.ru/" TargetMode="External"/><Relationship Id="rId2" Type="http://schemas.openxmlformats.org/officeDocument/2006/relationships/hyperlink" Target="http://avangard-school.nm.ru/" TargetMode="External"/><Relationship Id="rId16" Type="http://schemas.openxmlformats.org/officeDocument/2006/relationships/hyperlink" Target="http://festival.1september.ru/" TargetMode="External"/><Relationship Id="rId20" Type="http://schemas.openxmlformats.org/officeDocument/2006/relationships/hyperlink" Target="http://le-savchen.ucoz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lexlarin.narod.ru/ege.html" TargetMode="External"/><Relationship Id="rId11" Type="http://schemas.openxmlformats.org/officeDocument/2006/relationships/hyperlink" Target="http://pedsovet.su/" TargetMode="External"/><Relationship Id="rId5" Type="http://schemas.openxmlformats.org/officeDocument/2006/relationships/hyperlink" Target="http://www.alleng.ru/edu/phys1.htm" TargetMode="External"/><Relationship Id="rId15" Type="http://schemas.openxmlformats.org/officeDocument/2006/relationships/hyperlink" Target="http://1september.ru/" TargetMode="External"/><Relationship Id="rId10" Type="http://schemas.openxmlformats.org/officeDocument/2006/relationships/hyperlink" Target="http://shpargalkaege.ru/" TargetMode="External"/><Relationship Id="rId19" Type="http://schemas.openxmlformats.org/officeDocument/2006/relationships/hyperlink" Target="http://www.mcppomsk.ru/index.php?option=com_content&amp;view=article&amp;id=1&amp;Itemid=1" TargetMode="External"/><Relationship Id="rId4" Type="http://schemas.openxmlformats.org/officeDocument/2006/relationships/hyperlink" Target="http://rsr-olymp.ru/splash/" TargetMode="External"/><Relationship Id="rId9" Type="http://schemas.openxmlformats.org/officeDocument/2006/relationships/hyperlink" Target="http://mathege.ru/or/ege/Main" TargetMode="External"/><Relationship Id="rId14" Type="http://schemas.openxmlformats.org/officeDocument/2006/relationships/hyperlink" Target="http://www.openclass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3.xml"/><Relationship Id="rId3" Type="http://schemas.openxmlformats.org/officeDocument/2006/relationships/slide" Target="slide33.xml"/><Relationship Id="rId7" Type="http://schemas.openxmlformats.org/officeDocument/2006/relationships/slide" Target="slide37.xml"/><Relationship Id="rId12" Type="http://schemas.openxmlformats.org/officeDocument/2006/relationships/slide" Target="slide45.xml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6.xml"/><Relationship Id="rId11" Type="http://schemas.openxmlformats.org/officeDocument/2006/relationships/slide" Target="slide44.xml"/><Relationship Id="rId5" Type="http://schemas.openxmlformats.org/officeDocument/2006/relationships/slide" Target="slide35.xml"/><Relationship Id="rId10" Type="http://schemas.openxmlformats.org/officeDocument/2006/relationships/slide" Target="slide43.xml"/><Relationship Id="rId4" Type="http://schemas.openxmlformats.org/officeDocument/2006/relationships/slide" Target="slide34.xml"/><Relationship Id="rId9" Type="http://schemas.openxmlformats.org/officeDocument/2006/relationships/slide" Target="slide4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11.xml"/><Relationship Id="rId3" Type="http://schemas.openxmlformats.org/officeDocument/2006/relationships/slide" Target="slide38.xml"/><Relationship Id="rId7" Type="http://schemas.openxmlformats.org/officeDocument/2006/relationships/slide" Target="slide52.xml"/><Relationship Id="rId12" Type="http://schemas.openxmlformats.org/officeDocument/2006/relationships/slide" Target="slide50.xml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51.xml"/><Relationship Id="rId11" Type="http://schemas.openxmlformats.org/officeDocument/2006/relationships/slide" Target="slide49.xml"/><Relationship Id="rId5" Type="http://schemas.openxmlformats.org/officeDocument/2006/relationships/slide" Target="slide40.xml"/><Relationship Id="rId10" Type="http://schemas.openxmlformats.org/officeDocument/2006/relationships/slide" Target="slide48.xml"/><Relationship Id="rId4" Type="http://schemas.openxmlformats.org/officeDocument/2006/relationships/slide" Target="slide39.xml"/><Relationship Id="rId9" Type="http://schemas.openxmlformats.org/officeDocument/2006/relationships/slide" Target="slide4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image" Target="../media/image92.jpeg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5.bin"/><Relationship Id="rId5" Type="http://schemas.openxmlformats.org/officeDocument/2006/relationships/image" Target="../media/image96.wmf"/><Relationship Id="rId4" Type="http://schemas.openxmlformats.org/officeDocument/2006/relationships/slide" Target="slide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8.bin"/><Relationship Id="rId5" Type="http://schemas.openxmlformats.org/officeDocument/2006/relationships/image" Target="../media/image96.wmf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79.bin"/><Relationship Id="rId5" Type="http://schemas.openxmlformats.org/officeDocument/2006/relationships/image" Target="../media/image99.gif"/><Relationship Id="rId4" Type="http://schemas.openxmlformats.org/officeDocument/2006/relationships/slide" Target="slide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80.bin"/><Relationship Id="rId5" Type="http://schemas.openxmlformats.org/officeDocument/2006/relationships/image" Target="../media/image96.wmf"/><Relationship Id="rId4" Type="http://schemas.openxmlformats.org/officeDocument/2006/relationships/slide" Target="slide3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2.jpeg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81.bin"/><Relationship Id="rId5" Type="http://schemas.openxmlformats.org/officeDocument/2006/relationships/image" Target="../media/image96.wmf"/><Relationship Id="rId4" Type="http://schemas.openxmlformats.org/officeDocument/2006/relationships/slide" Target="slide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83.bin"/><Relationship Id="rId5" Type="http://schemas.openxmlformats.org/officeDocument/2006/relationships/image" Target="../media/image96.wmf"/><Relationship Id="rId4" Type="http://schemas.openxmlformats.org/officeDocument/2006/relationships/slide" Target="slide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7" Type="http://schemas.openxmlformats.org/officeDocument/2006/relationships/image" Target="../media/image10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84.bin"/><Relationship Id="rId5" Type="http://schemas.openxmlformats.org/officeDocument/2006/relationships/image" Target="../media/image96.wmf"/><Relationship Id="rId4" Type="http://schemas.openxmlformats.org/officeDocument/2006/relationships/slide" Target="slide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85.bin"/><Relationship Id="rId5" Type="http://schemas.openxmlformats.org/officeDocument/2006/relationships/image" Target="../media/image96.wmf"/><Relationship Id="rId4" Type="http://schemas.openxmlformats.org/officeDocument/2006/relationships/slide" Target="slide3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3" Type="http://schemas.openxmlformats.org/officeDocument/2006/relationships/image" Target="../media/image92.jpeg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02.png"/><Relationship Id="rId5" Type="http://schemas.openxmlformats.org/officeDocument/2006/relationships/image" Target="../media/image96.wmf"/><Relationship Id="rId4" Type="http://schemas.openxmlformats.org/officeDocument/2006/relationships/slide" Target="slide3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7" Type="http://schemas.openxmlformats.org/officeDocument/2006/relationships/oleObject" Target="../embeddings/oleObject9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89.bin"/><Relationship Id="rId5" Type="http://schemas.openxmlformats.org/officeDocument/2006/relationships/image" Target="../media/image96.wmf"/><Relationship Id="rId4" Type="http://schemas.openxmlformats.org/officeDocument/2006/relationships/slide" Target="slide3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2.png"/><Relationship Id="rId4" Type="http://schemas.openxmlformats.org/officeDocument/2006/relationships/image" Target="../media/image96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91.bin"/><Relationship Id="rId5" Type="http://schemas.openxmlformats.org/officeDocument/2006/relationships/image" Target="../media/image96.wmf"/><Relationship Id="rId4" Type="http://schemas.openxmlformats.org/officeDocument/2006/relationships/slide" Target="slide3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92.bin"/><Relationship Id="rId5" Type="http://schemas.openxmlformats.org/officeDocument/2006/relationships/image" Target="../media/image96.wmf"/><Relationship Id="rId4" Type="http://schemas.openxmlformats.org/officeDocument/2006/relationships/slide" Target="slide3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3" Type="http://schemas.openxmlformats.org/officeDocument/2006/relationships/image" Target="../media/image92.jpeg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99.gif"/><Relationship Id="rId5" Type="http://schemas.openxmlformats.org/officeDocument/2006/relationships/image" Target="../media/image96.wmf"/><Relationship Id="rId4" Type="http://schemas.openxmlformats.org/officeDocument/2006/relationships/slide" Target="slide32.xml"/><Relationship Id="rId9" Type="http://schemas.openxmlformats.org/officeDocument/2006/relationships/image" Target="../media/image10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7" Type="http://schemas.openxmlformats.org/officeDocument/2006/relationships/oleObject" Target="../embeddings/oleObject9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95.bin"/><Relationship Id="rId5" Type="http://schemas.openxmlformats.org/officeDocument/2006/relationships/image" Target="../media/image96.wmf"/><Relationship Id="rId4" Type="http://schemas.openxmlformats.org/officeDocument/2006/relationships/slide" Target="slide3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2.jpeg"/><Relationship Id="rId7" Type="http://schemas.openxmlformats.org/officeDocument/2006/relationships/oleObject" Target="../embeddings/oleObject9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97.bin"/><Relationship Id="rId5" Type="http://schemas.openxmlformats.org/officeDocument/2006/relationships/image" Target="../media/image96.wmf"/><Relationship Id="rId4" Type="http://schemas.openxmlformats.org/officeDocument/2006/relationships/slide" Target="slide3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99.bin"/><Relationship Id="rId5" Type="http://schemas.openxmlformats.org/officeDocument/2006/relationships/image" Target="../media/image96.wmf"/><Relationship Id="rId4" Type="http://schemas.openxmlformats.org/officeDocument/2006/relationships/slide" Target="slide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7" Type="http://schemas.openxmlformats.org/officeDocument/2006/relationships/oleObject" Target="../embeddings/oleObject10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00.bin"/><Relationship Id="rId5" Type="http://schemas.openxmlformats.org/officeDocument/2006/relationships/image" Target="../media/image96.wmf"/><Relationship Id="rId4" Type="http://schemas.openxmlformats.org/officeDocument/2006/relationships/slide" Target="slide3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02.bin"/><Relationship Id="rId5" Type="http://schemas.openxmlformats.org/officeDocument/2006/relationships/image" Target="../media/image96.wmf"/><Relationship Id="rId4" Type="http://schemas.openxmlformats.org/officeDocument/2006/relationships/slide" Target="slide3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127.jpeg"/><Relationship Id="rId7" Type="http://schemas.openxmlformats.org/officeDocument/2006/relationships/oleObject" Target="../embeddings/oleObject10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03.bin"/><Relationship Id="rId5" Type="http://schemas.openxmlformats.org/officeDocument/2006/relationships/image" Target="../media/image96.wmf"/><Relationship Id="rId4" Type="http://schemas.openxmlformats.org/officeDocument/2006/relationships/slide" Target="slide3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7" Type="http://schemas.openxmlformats.org/officeDocument/2006/relationships/oleObject" Target="../embeddings/oleObject10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05.bin"/><Relationship Id="rId5" Type="http://schemas.openxmlformats.org/officeDocument/2006/relationships/image" Target="../media/image131.gif"/><Relationship Id="rId4" Type="http://schemas.openxmlformats.org/officeDocument/2006/relationships/image" Target="../media/image96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jpe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1071546"/>
            <a:ext cx="7572428" cy="47149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Ох уж, эта тригонометрия!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(Подготовка к ЕГЭ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по математике)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-142900"/>
            <a:ext cx="8786874" cy="1411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081" name="TextBox 8"/>
          <p:cNvSpPr txBox="1">
            <a:spLocks noChangeArrowheads="1"/>
          </p:cNvSpPr>
          <p:nvPr/>
        </p:nvSpPr>
        <p:spPr bwMode="auto">
          <a:xfrm>
            <a:off x="827088" y="188913"/>
            <a:ext cx="7489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5800"/>
                </a:solidFill>
                <a:latin typeface="Times New Roman" pitchFamily="18" charset="0"/>
                <a:cs typeface="Times New Roman" pitchFamily="18" charset="0"/>
              </a:rPr>
              <a:t>Тригонометрия на ЕГЭ   </a:t>
            </a:r>
            <a:r>
              <a:rPr lang="ru-RU" sz="2800" b="1" u="sng">
                <a:solidFill>
                  <a:srgbClr val="005800"/>
                </a:solidFill>
                <a:latin typeface="Times New Roman" pitchFamily="18" charset="0"/>
                <a:cs typeface="Times New Roman" pitchFamily="18" charset="0"/>
              </a:rPr>
              <a:t>Задания В5</a:t>
            </a:r>
          </a:p>
        </p:txBody>
      </p:sp>
      <p:sp>
        <p:nvSpPr>
          <p:cNvPr id="3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4" name="TextBox 23"/>
          <p:cNvSpPr txBox="1">
            <a:spLocks noChangeArrowheads="1"/>
          </p:cNvSpPr>
          <p:nvPr/>
        </p:nvSpPr>
        <p:spPr bwMode="auto">
          <a:xfrm>
            <a:off x="250825" y="1268413"/>
            <a:ext cx="68453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Решите уравнение                                   . </a:t>
            </a:r>
          </a:p>
          <a:p>
            <a:endParaRPr lang="ru-RU" sz="2000">
              <a:solidFill>
                <a:schemeClr val="bg1"/>
              </a:solidFill>
            </a:endParaRPr>
          </a:p>
          <a:p>
            <a:r>
              <a:rPr lang="ru-RU" sz="2000">
                <a:solidFill>
                  <a:schemeClr val="bg1"/>
                </a:solidFill>
              </a:rPr>
              <a:t>В ответе напишите наибольший отрицательный корень</a:t>
            </a:r>
            <a:r>
              <a:rPr lang="ru-RU">
                <a:solidFill>
                  <a:schemeClr val="bg1"/>
                </a:solidFill>
              </a:rPr>
              <a:t>.</a:t>
            </a:r>
          </a:p>
          <a:p>
            <a:endParaRPr lang="ru-RU"/>
          </a:p>
        </p:txBody>
      </p:sp>
      <p:graphicFrame>
        <p:nvGraphicFramePr>
          <p:cNvPr id="3074" name="Object 13"/>
          <p:cNvGraphicFramePr>
            <a:graphicFrameLocks noChangeAspect="1"/>
          </p:cNvGraphicFramePr>
          <p:nvPr/>
        </p:nvGraphicFramePr>
        <p:xfrm>
          <a:off x="2743200" y="1052513"/>
          <a:ext cx="2189163" cy="792162"/>
        </p:xfrm>
        <a:graphic>
          <a:graphicData uri="http://schemas.openxmlformats.org/presentationml/2006/ole">
            <p:oleObj spid="_x0000_s3074" name="Формула" r:id="rId3" imgW="1193760" imgH="431640" progId="Equation.3">
              <p:embed/>
            </p:oleObj>
          </a:graphicData>
        </a:graphic>
      </p:graphicFrame>
      <p:sp>
        <p:nvSpPr>
          <p:cNvPr id="27" name="Овал 26"/>
          <p:cNvSpPr/>
          <p:nvPr/>
        </p:nvSpPr>
        <p:spPr>
          <a:xfrm>
            <a:off x="7391400" y="1497013"/>
            <a:ext cx="1000125" cy="1000125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7034213" y="1997075"/>
            <a:ext cx="17145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 flipH="1" flipV="1">
            <a:off x="7035007" y="1996281"/>
            <a:ext cx="1714500" cy="158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7597775" y="1484313"/>
            <a:ext cx="142875" cy="1428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101013" y="1484313"/>
            <a:ext cx="142875" cy="1428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3806" name="Object 14"/>
          <p:cNvGraphicFramePr>
            <a:graphicFrameLocks noChangeAspect="1"/>
          </p:cNvGraphicFramePr>
          <p:nvPr/>
        </p:nvGraphicFramePr>
        <p:xfrm>
          <a:off x="8243888" y="1052513"/>
          <a:ext cx="303212" cy="722312"/>
        </p:xfrm>
        <a:graphic>
          <a:graphicData uri="http://schemas.openxmlformats.org/presentationml/2006/ole">
            <p:oleObj spid="_x0000_s3075" name="Формула" r:id="rId4" imgW="164880" imgH="393480" progId="Equation.3">
              <p:embed/>
            </p:oleObj>
          </a:graphicData>
        </a:graphic>
      </p:graphicFrame>
      <p:graphicFrame>
        <p:nvGraphicFramePr>
          <p:cNvPr id="33807" name="Object 15"/>
          <p:cNvGraphicFramePr>
            <a:graphicFrameLocks noChangeAspect="1"/>
          </p:cNvGraphicFramePr>
          <p:nvPr/>
        </p:nvGraphicFramePr>
        <p:xfrm>
          <a:off x="7083425" y="1123950"/>
          <a:ext cx="466725" cy="722313"/>
        </p:xfrm>
        <a:graphic>
          <a:graphicData uri="http://schemas.openxmlformats.org/presentationml/2006/ole">
            <p:oleObj spid="_x0000_s3076" name="Формула" r:id="rId5" imgW="253800" imgH="393480" progId="Equation.3">
              <p:embed/>
            </p:oleObj>
          </a:graphicData>
        </a:graphic>
      </p:graphicFrame>
      <p:graphicFrame>
        <p:nvGraphicFramePr>
          <p:cNvPr id="33808" name="Object 16"/>
          <p:cNvGraphicFramePr>
            <a:graphicFrameLocks noChangeAspect="1"/>
          </p:cNvGraphicFramePr>
          <p:nvPr/>
        </p:nvGraphicFramePr>
        <p:xfrm>
          <a:off x="360363" y="2420938"/>
          <a:ext cx="8261350" cy="4217987"/>
        </p:xfrm>
        <a:graphic>
          <a:graphicData uri="http://schemas.openxmlformats.org/presentationml/2006/ole">
            <p:oleObj spid="_x0000_s3077" name="Формула" r:id="rId6" imgW="4178160" imgH="229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-142900"/>
            <a:ext cx="8786874" cy="1411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827088" y="188913"/>
            <a:ext cx="7489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5800"/>
                </a:solidFill>
                <a:latin typeface="Times New Roman" pitchFamily="18" charset="0"/>
                <a:cs typeface="Times New Roman" pitchFamily="18" charset="0"/>
              </a:rPr>
              <a:t>Тригонометрия на ЕГЭ   </a:t>
            </a:r>
            <a:r>
              <a:rPr lang="ru-RU" sz="2800" b="1" u="sng">
                <a:solidFill>
                  <a:srgbClr val="005800"/>
                </a:solidFill>
                <a:latin typeface="Times New Roman" pitchFamily="18" charset="0"/>
                <a:cs typeface="Times New Roman" pitchFamily="18" charset="0"/>
              </a:rPr>
              <a:t>Задания В7</a:t>
            </a:r>
          </a:p>
        </p:txBody>
      </p:sp>
      <p:sp>
        <p:nvSpPr>
          <p:cNvPr id="410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6" name="TextBox 23"/>
          <p:cNvSpPr txBox="1">
            <a:spLocks noChangeArrowheads="1"/>
          </p:cNvSpPr>
          <p:nvPr/>
        </p:nvSpPr>
        <p:spPr bwMode="auto">
          <a:xfrm>
            <a:off x="250825" y="1268413"/>
            <a:ext cx="611505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Найдите значение выражения                               .</a:t>
            </a:r>
            <a:endParaRPr lang="ru-RU">
              <a:solidFill>
                <a:schemeClr val="bg1"/>
              </a:solidFill>
            </a:endParaRPr>
          </a:p>
          <a:p>
            <a:endParaRPr lang="ru-RU"/>
          </a:p>
        </p:txBody>
      </p:sp>
      <p:graphicFrame>
        <p:nvGraphicFramePr>
          <p:cNvPr id="4098" name="Object 13"/>
          <p:cNvGraphicFramePr>
            <a:graphicFrameLocks noChangeAspect="1"/>
          </p:cNvGraphicFramePr>
          <p:nvPr/>
        </p:nvGraphicFramePr>
        <p:xfrm>
          <a:off x="3995738" y="1125538"/>
          <a:ext cx="2049462" cy="720725"/>
        </p:xfrm>
        <a:graphic>
          <a:graphicData uri="http://schemas.openxmlformats.org/presentationml/2006/ole">
            <p:oleObj spid="_x0000_s4098" name="Формула" r:id="rId3" imgW="1117440" imgH="393480" progId="Equation.3">
              <p:embed/>
            </p:oleObj>
          </a:graphicData>
        </a:graphic>
      </p:graphicFrame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323850" y="2133600"/>
          <a:ext cx="8120063" cy="2951163"/>
        </p:xfrm>
        <a:graphic>
          <a:graphicData uri="http://schemas.openxmlformats.org/presentationml/2006/ole">
            <p:oleObj spid="_x0000_s4099" name="Формула" r:id="rId4" imgW="3835080" imgH="1396800" progId="Equation.3">
              <p:embed/>
            </p:oleObj>
          </a:graphicData>
        </a:graphic>
      </p:graphicFrame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88224" y="4022501"/>
            <a:ext cx="2125057" cy="252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-142900"/>
            <a:ext cx="8786874" cy="1411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127" name="TextBox 8"/>
          <p:cNvSpPr txBox="1">
            <a:spLocks noChangeArrowheads="1"/>
          </p:cNvSpPr>
          <p:nvPr/>
        </p:nvSpPr>
        <p:spPr bwMode="auto">
          <a:xfrm>
            <a:off x="827088" y="188913"/>
            <a:ext cx="7489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5800"/>
                </a:solidFill>
                <a:latin typeface="Times New Roman" pitchFamily="18" charset="0"/>
                <a:cs typeface="Times New Roman" pitchFamily="18" charset="0"/>
              </a:rPr>
              <a:t>Тригонометрия на ЕГЭ   </a:t>
            </a:r>
            <a:r>
              <a:rPr lang="ru-RU" sz="2800" b="1" u="sng">
                <a:solidFill>
                  <a:srgbClr val="005800"/>
                </a:solidFill>
                <a:latin typeface="Times New Roman" pitchFamily="18" charset="0"/>
                <a:cs typeface="Times New Roman" pitchFamily="18" charset="0"/>
              </a:rPr>
              <a:t>Задания В7</a:t>
            </a:r>
          </a:p>
        </p:txBody>
      </p:sp>
      <p:sp>
        <p:nvSpPr>
          <p:cNvPr id="51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0" name="TextBox 23"/>
          <p:cNvSpPr txBox="1">
            <a:spLocks noChangeArrowheads="1"/>
          </p:cNvSpPr>
          <p:nvPr/>
        </p:nvSpPr>
        <p:spPr bwMode="auto">
          <a:xfrm>
            <a:off x="250825" y="1268413"/>
            <a:ext cx="1204913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Найдите</a:t>
            </a:r>
            <a:endParaRPr lang="ru-RU">
              <a:solidFill>
                <a:schemeClr val="bg1"/>
              </a:solidFill>
            </a:endParaRPr>
          </a:p>
          <a:p>
            <a:endParaRPr lang="ru-RU"/>
          </a:p>
        </p:txBody>
      </p:sp>
      <p:graphicFrame>
        <p:nvGraphicFramePr>
          <p:cNvPr id="5122" name="Object 13"/>
          <p:cNvGraphicFramePr>
            <a:graphicFrameLocks noChangeAspect="1"/>
          </p:cNvGraphicFramePr>
          <p:nvPr/>
        </p:nvGraphicFramePr>
        <p:xfrm>
          <a:off x="1476375" y="1125538"/>
          <a:ext cx="4822825" cy="720725"/>
        </p:xfrm>
        <a:graphic>
          <a:graphicData uri="http://schemas.openxmlformats.org/presentationml/2006/ole">
            <p:oleObj spid="_x0000_s5122" name="Формула" r:id="rId3" imgW="2628720" imgH="393480" progId="Equation.3">
              <p:embed/>
            </p:oleObj>
          </a:graphicData>
        </a:graphic>
      </p:graphicFrame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323850" y="2349500"/>
          <a:ext cx="8489950" cy="3382963"/>
        </p:xfrm>
        <a:graphic>
          <a:graphicData uri="http://schemas.openxmlformats.org/presentationml/2006/ole">
            <p:oleObj spid="_x0000_s5123" name="Формула" r:id="rId4" imgW="4228920" imgH="1688760" progId="Equation.3">
              <p:embed/>
            </p:oleObj>
          </a:graphicData>
        </a:graphic>
      </p:graphicFrame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248" y="4581128"/>
            <a:ext cx="1800200" cy="205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-142900"/>
            <a:ext cx="8786874" cy="1411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153" name="TextBox 8"/>
          <p:cNvSpPr txBox="1">
            <a:spLocks noChangeArrowheads="1"/>
          </p:cNvSpPr>
          <p:nvPr/>
        </p:nvSpPr>
        <p:spPr bwMode="auto">
          <a:xfrm>
            <a:off x="827088" y="188913"/>
            <a:ext cx="7489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5800"/>
                </a:solidFill>
                <a:latin typeface="Times New Roman" pitchFamily="18" charset="0"/>
                <a:cs typeface="Times New Roman" pitchFamily="18" charset="0"/>
              </a:rPr>
              <a:t>Тригонометрия на ЕГЭ   </a:t>
            </a:r>
            <a:r>
              <a:rPr lang="ru-RU" sz="2800" b="1" u="sng">
                <a:solidFill>
                  <a:srgbClr val="005800"/>
                </a:solidFill>
                <a:latin typeface="Times New Roman" pitchFamily="18" charset="0"/>
                <a:cs typeface="Times New Roman" pitchFamily="18" charset="0"/>
              </a:rPr>
              <a:t>Задания В12</a:t>
            </a:r>
          </a:p>
        </p:txBody>
      </p:sp>
      <p:sp>
        <p:nvSpPr>
          <p:cNvPr id="6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6" name="TextBox 23"/>
          <p:cNvSpPr txBox="1">
            <a:spLocks noChangeArrowheads="1"/>
          </p:cNvSpPr>
          <p:nvPr/>
        </p:nvSpPr>
        <p:spPr bwMode="auto">
          <a:xfrm>
            <a:off x="107950" y="1268413"/>
            <a:ext cx="903605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Груз массой 0,08 кг колеблется на пружине со скоростью, меняющейся по закону                           , где </a:t>
            </a:r>
            <a:r>
              <a:rPr lang="ru-RU" sz="2000" i="1">
                <a:solidFill>
                  <a:schemeClr val="bg1"/>
                </a:solidFill>
              </a:rPr>
              <a:t>t</a:t>
            </a:r>
            <a:r>
              <a:rPr lang="ru-RU" sz="2000">
                <a:solidFill>
                  <a:schemeClr val="bg1"/>
                </a:solidFill>
              </a:rPr>
              <a:t> — время в секундах. Кинетическая энергия</a:t>
            </a:r>
          </a:p>
          <a:p>
            <a:endParaRPr lang="ru-RU" sz="2000">
              <a:solidFill>
                <a:schemeClr val="bg1"/>
              </a:solidFill>
            </a:endParaRPr>
          </a:p>
          <a:p>
            <a:r>
              <a:rPr lang="ru-RU" sz="2000">
                <a:solidFill>
                  <a:schemeClr val="bg1"/>
                </a:solidFill>
              </a:rPr>
              <a:t> груза, измеряемая в джоулях, вычисляется по формуле                ,              </a:t>
            </a:r>
          </a:p>
          <a:p>
            <a:endParaRPr lang="ru-RU" sz="2000">
              <a:solidFill>
                <a:schemeClr val="bg1"/>
              </a:solidFill>
            </a:endParaRPr>
          </a:p>
          <a:p>
            <a:r>
              <a:rPr lang="ru-RU" sz="2000">
                <a:solidFill>
                  <a:schemeClr val="bg1"/>
                </a:solidFill>
              </a:rPr>
              <a:t>где </a:t>
            </a:r>
            <a:r>
              <a:rPr lang="ru-RU" sz="2000" i="1">
                <a:solidFill>
                  <a:schemeClr val="bg1"/>
                </a:solidFill>
              </a:rPr>
              <a:t>m</a:t>
            </a:r>
            <a:r>
              <a:rPr lang="ru-RU" sz="2000">
                <a:solidFill>
                  <a:schemeClr val="bg1"/>
                </a:solidFill>
              </a:rPr>
              <a:t> — масса груза (в кг), </a:t>
            </a:r>
            <a:r>
              <a:rPr lang="ru-RU" sz="2000" i="1">
                <a:solidFill>
                  <a:schemeClr val="bg1"/>
                </a:solidFill>
              </a:rPr>
              <a:t>v</a:t>
            </a:r>
            <a:r>
              <a:rPr lang="ru-RU" sz="2000">
                <a:solidFill>
                  <a:schemeClr val="bg1"/>
                </a:solidFill>
              </a:rPr>
              <a:t> — скорость груза (в м/с). Определите, какую долю времени из первой секунды после начала движения кинетическая </a:t>
            </a:r>
          </a:p>
          <a:p>
            <a:endParaRPr lang="ru-RU" sz="2000">
              <a:solidFill>
                <a:schemeClr val="bg1"/>
              </a:solidFill>
            </a:endParaRPr>
          </a:p>
          <a:p>
            <a:r>
              <a:rPr lang="ru-RU" sz="2000">
                <a:solidFill>
                  <a:schemeClr val="bg1"/>
                </a:solidFill>
              </a:rPr>
              <a:t>энергия груза будет не менее             Дж. Ответ выразите десятичной дробью, если нужно, округлите до сотых.</a:t>
            </a:r>
            <a:endParaRPr lang="ru-RU">
              <a:solidFill>
                <a:schemeClr val="bg1"/>
              </a:solidFill>
            </a:endParaRPr>
          </a:p>
        </p:txBody>
      </p:sp>
      <p:graphicFrame>
        <p:nvGraphicFramePr>
          <p:cNvPr id="6146" name="Object 13"/>
          <p:cNvGraphicFramePr>
            <a:graphicFrameLocks noChangeAspect="1"/>
          </p:cNvGraphicFramePr>
          <p:nvPr/>
        </p:nvGraphicFramePr>
        <p:xfrm>
          <a:off x="1133475" y="1616075"/>
          <a:ext cx="1817688" cy="373063"/>
        </p:xfrm>
        <a:graphic>
          <a:graphicData uri="http://schemas.openxmlformats.org/presentationml/2006/ole">
            <p:oleObj spid="_x0000_s6146" name="Формула" r:id="rId3" imgW="990360" imgH="203040" progId="Equation.3">
              <p:embed/>
            </p:oleObj>
          </a:graphicData>
        </a:graphic>
      </p:graphicFrame>
      <p:graphicFrame>
        <p:nvGraphicFramePr>
          <p:cNvPr id="6147" name="Object 4"/>
          <p:cNvGraphicFramePr>
            <a:graphicFrameLocks noChangeAspect="1"/>
          </p:cNvGraphicFramePr>
          <p:nvPr/>
        </p:nvGraphicFramePr>
        <p:xfrm>
          <a:off x="6948488" y="1989138"/>
          <a:ext cx="1073150" cy="768350"/>
        </p:xfrm>
        <a:graphic>
          <a:graphicData uri="http://schemas.openxmlformats.org/presentationml/2006/ole">
            <p:oleObj spid="_x0000_s6147" name="Формула" r:id="rId4" imgW="583920" imgH="419040" progId="Equation.3">
              <p:embed/>
            </p:oleObj>
          </a:graphicData>
        </a:graphic>
      </p:graphicFrame>
      <p:graphicFrame>
        <p:nvGraphicFramePr>
          <p:cNvPr id="6148" name="Object 5"/>
          <p:cNvGraphicFramePr>
            <a:graphicFrameLocks noChangeAspect="1"/>
          </p:cNvGraphicFramePr>
          <p:nvPr/>
        </p:nvGraphicFramePr>
        <p:xfrm>
          <a:off x="3803650" y="3703638"/>
          <a:ext cx="768350" cy="373062"/>
        </p:xfrm>
        <a:graphic>
          <a:graphicData uri="http://schemas.openxmlformats.org/presentationml/2006/ole">
            <p:oleObj spid="_x0000_s6148" name="Формула" r:id="rId5" imgW="419040" imgH="203040" progId="Equation.3">
              <p:embed/>
            </p:oleObj>
          </a:graphicData>
        </a:graphic>
      </p:graphicFrame>
      <p:graphicFrame>
        <p:nvGraphicFramePr>
          <p:cNvPr id="49158" name="Object 6"/>
          <p:cNvGraphicFramePr>
            <a:graphicFrameLocks noChangeAspect="1"/>
          </p:cNvGraphicFramePr>
          <p:nvPr/>
        </p:nvGraphicFramePr>
        <p:xfrm>
          <a:off x="428625" y="4437063"/>
          <a:ext cx="7062788" cy="2179637"/>
        </p:xfrm>
        <a:graphic>
          <a:graphicData uri="http://schemas.openxmlformats.org/presentationml/2006/ole">
            <p:oleObj spid="_x0000_s6149" name="Формула" r:id="rId6" imgW="3390840" imgH="1079280" progId="Equation.3">
              <p:embed/>
            </p:oleObj>
          </a:graphicData>
        </a:graphic>
      </p:graphicFrame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24328" y="4725144"/>
            <a:ext cx="1569233" cy="1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13"/>
          <p:cNvGraphicFramePr>
            <a:graphicFrameLocks noChangeAspect="1"/>
          </p:cNvGraphicFramePr>
          <p:nvPr/>
        </p:nvGraphicFramePr>
        <p:xfrm>
          <a:off x="179388" y="333375"/>
          <a:ext cx="8597900" cy="1822450"/>
        </p:xfrm>
        <a:graphic>
          <a:graphicData uri="http://schemas.openxmlformats.org/presentationml/2006/ole">
            <p:oleObj spid="_x0000_s7170" name="Формула" r:id="rId3" imgW="4127400" imgH="901440" progId="Equation.3">
              <p:embed/>
            </p:oleObj>
          </a:graphicData>
        </a:graphic>
      </p:graphicFrame>
      <p:sp>
        <p:nvSpPr>
          <p:cNvPr id="3" name="Овал 2"/>
          <p:cNvSpPr/>
          <p:nvPr/>
        </p:nvSpPr>
        <p:spPr>
          <a:xfrm>
            <a:off x="1036638" y="2849563"/>
            <a:ext cx="1928812" cy="200025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50825" y="3849688"/>
            <a:ext cx="3357563" cy="158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5400000" flipH="1" flipV="1">
            <a:off x="500857" y="3813969"/>
            <a:ext cx="3073400" cy="158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1981200" y="4799013"/>
            <a:ext cx="142875" cy="1428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981200" y="2781300"/>
            <a:ext cx="142875" cy="1428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2051050" y="2205038"/>
          <a:ext cx="415925" cy="647700"/>
        </p:xfrm>
        <a:graphic>
          <a:graphicData uri="http://schemas.openxmlformats.org/presentationml/2006/ole">
            <p:oleObj spid="_x0000_s7171" name="Формула" r:id="rId4" imgW="253800" imgH="393480" progId="Equation.3">
              <p:embed/>
            </p:oleObj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1990725" y="4797425"/>
          <a:ext cx="539750" cy="647700"/>
        </p:xfrm>
        <a:graphic>
          <a:graphicData uri="http://schemas.openxmlformats.org/presentationml/2006/ole">
            <p:oleObj spid="_x0000_s7172" name="Формула" r:id="rId5" imgW="330120" imgH="393480" progId="Equation.3">
              <p:embed/>
            </p:oleObj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1979613" y="3886200"/>
          <a:ext cx="331787" cy="334963"/>
        </p:xfrm>
        <a:graphic>
          <a:graphicData uri="http://schemas.openxmlformats.org/presentationml/2006/ole">
            <p:oleObj spid="_x0000_s7173" name="Формула" r:id="rId6" imgW="203040" imgH="203040" progId="Equation.3">
              <p:embed/>
            </p:oleObj>
          </a:graphicData>
        </a:graphic>
      </p:graphicFrame>
      <p:cxnSp>
        <p:nvCxnSpPr>
          <p:cNvPr id="15" name="Прямая соединительная линия 14"/>
          <p:cNvCxnSpPr>
            <a:stCxn id="3" idx="2"/>
          </p:cNvCxnSpPr>
          <p:nvPr/>
        </p:nvCxnSpPr>
        <p:spPr>
          <a:xfrm>
            <a:off x="1036638" y="3849688"/>
            <a:ext cx="1014412" cy="1111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Дуга 17"/>
          <p:cNvSpPr/>
          <p:nvPr/>
        </p:nvSpPr>
        <p:spPr>
          <a:xfrm flipH="1">
            <a:off x="1042988" y="2852738"/>
            <a:ext cx="1944687" cy="2017712"/>
          </a:xfrm>
          <a:prstGeom prst="arc">
            <a:avLst>
              <a:gd name="adj1" fmla="val 16200000"/>
              <a:gd name="adj2" fmla="val 5471889"/>
            </a:avLst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3924300" y="2349500"/>
          <a:ext cx="4949825" cy="4248150"/>
        </p:xfrm>
        <a:graphic>
          <a:graphicData uri="http://schemas.openxmlformats.org/presentationml/2006/ole">
            <p:oleObj spid="_x0000_s7174" name="Формула" r:id="rId7" imgW="2374560" imgH="2108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50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-142900"/>
            <a:ext cx="8786874" cy="1411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202" name="TextBox 8"/>
          <p:cNvSpPr txBox="1">
            <a:spLocks noChangeArrowheads="1"/>
          </p:cNvSpPr>
          <p:nvPr/>
        </p:nvSpPr>
        <p:spPr bwMode="auto">
          <a:xfrm>
            <a:off x="827088" y="188913"/>
            <a:ext cx="7489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5800"/>
                </a:solidFill>
                <a:latin typeface="Times New Roman" pitchFamily="18" charset="0"/>
                <a:cs typeface="Times New Roman" pitchFamily="18" charset="0"/>
              </a:rPr>
              <a:t>Тригонометрия на ЕГЭ   </a:t>
            </a:r>
            <a:r>
              <a:rPr lang="ru-RU" sz="2800" b="1" u="sng">
                <a:solidFill>
                  <a:srgbClr val="005800"/>
                </a:solidFill>
                <a:latin typeface="Times New Roman" pitchFamily="18" charset="0"/>
                <a:cs typeface="Times New Roman" pitchFamily="18" charset="0"/>
              </a:rPr>
              <a:t>Задания В14</a:t>
            </a:r>
          </a:p>
        </p:txBody>
      </p:sp>
      <p:sp>
        <p:nvSpPr>
          <p:cNvPr id="820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5" name="TextBox 23"/>
          <p:cNvSpPr txBox="1">
            <a:spLocks noChangeArrowheads="1"/>
          </p:cNvSpPr>
          <p:nvPr/>
        </p:nvSpPr>
        <p:spPr bwMode="auto">
          <a:xfrm>
            <a:off x="250825" y="1268413"/>
            <a:ext cx="7326313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Найдите точку минимума функции                                          ,</a:t>
            </a:r>
          </a:p>
          <a:p>
            <a:endParaRPr lang="ru-RU" sz="2000">
              <a:solidFill>
                <a:schemeClr val="bg1"/>
              </a:solidFill>
            </a:endParaRPr>
          </a:p>
          <a:p>
            <a:r>
              <a:rPr lang="ru-RU" sz="2000">
                <a:solidFill>
                  <a:schemeClr val="bg1"/>
                </a:solidFill>
              </a:rPr>
              <a:t>принадлежащую промежутку               .</a:t>
            </a:r>
          </a:p>
          <a:p>
            <a:endParaRPr lang="ru-RU"/>
          </a:p>
        </p:txBody>
      </p:sp>
      <p:graphicFrame>
        <p:nvGraphicFramePr>
          <p:cNvPr id="8194" name="Object 13"/>
          <p:cNvGraphicFramePr>
            <a:graphicFrameLocks noChangeAspect="1"/>
          </p:cNvGraphicFramePr>
          <p:nvPr/>
        </p:nvGraphicFramePr>
        <p:xfrm>
          <a:off x="4584700" y="1268413"/>
          <a:ext cx="2795588" cy="373062"/>
        </p:xfrm>
        <a:graphic>
          <a:graphicData uri="http://schemas.openxmlformats.org/presentationml/2006/ole">
            <p:oleObj spid="_x0000_s8194" name="Формула" r:id="rId3" imgW="1523880" imgH="203040" progId="Equation.3">
              <p:embed/>
            </p:oleObj>
          </a:graphicData>
        </a:graphic>
      </p:graphicFrame>
      <p:graphicFrame>
        <p:nvGraphicFramePr>
          <p:cNvPr id="8195" name="Object 4"/>
          <p:cNvGraphicFramePr>
            <a:graphicFrameLocks noChangeAspect="1"/>
          </p:cNvGraphicFramePr>
          <p:nvPr/>
        </p:nvGraphicFramePr>
        <p:xfrm>
          <a:off x="3949700" y="1700213"/>
          <a:ext cx="838200" cy="722312"/>
        </p:xfrm>
        <a:graphic>
          <a:graphicData uri="http://schemas.openxmlformats.org/presentationml/2006/ole">
            <p:oleObj spid="_x0000_s8195" name="Формула" r:id="rId4" imgW="457200" imgH="393480" progId="Equation.3">
              <p:embed/>
            </p:oleObj>
          </a:graphicData>
        </a:graphic>
      </p:graphicFrame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136525" y="2420938"/>
          <a:ext cx="8756650" cy="3290887"/>
        </p:xfrm>
        <a:graphic>
          <a:graphicData uri="http://schemas.openxmlformats.org/presentationml/2006/ole">
            <p:oleObj spid="_x0000_s8196" name="Формула" r:id="rId5" imgW="4775040" imgH="1790640" progId="Equation.3">
              <p:embed/>
            </p:oleObj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2411413" y="5876925"/>
            <a:ext cx="554513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3995738" y="5805488"/>
            <a:ext cx="144462" cy="14446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804025" y="5805488"/>
            <a:ext cx="144463" cy="14446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003800" y="5732463"/>
            <a:ext cx="0" cy="288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284663" y="5949950"/>
            <a:ext cx="574675" cy="28733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508625" y="6021388"/>
            <a:ext cx="719138" cy="2159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654300" y="5300663"/>
            <a:ext cx="404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у'</a:t>
            </a: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2700338" y="5949950"/>
            <a:ext cx="3206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graphicFrame>
        <p:nvGraphicFramePr>
          <p:cNvPr id="30" name="Object 6"/>
          <p:cNvGraphicFramePr>
            <a:graphicFrameLocks noChangeAspect="1"/>
          </p:cNvGraphicFramePr>
          <p:nvPr/>
        </p:nvGraphicFramePr>
        <p:xfrm>
          <a:off x="7019925" y="5084763"/>
          <a:ext cx="301625" cy="720725"/>
        </p:xfrm>
        <a:graphic>
          <a:graphicData uri="http://schemas.openxmlformats.org/presentationml/2006/ole">
            <p:oleObj spid="_x0000_s8197" name="Формула" r:id="rId6" imgW="164880" imgH="393480" progId="Equation.3">
              <p:embed/>
            </p:oleObj>
          </a:graphicData>
        </a:graphic>
      </p:graphicFrame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932363" y="5373688"/>
            <a:ext cx="612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i="1">
                <a:solidFill>
                  <a:schemeClr val="bg1"/>
                </a:solidFill>
              </a:rPr>
              <a:t>0,5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708400" y="5373688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i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356100" y="5292725"/>
            <a:ext cx="32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FF00"/>
                </a:solidFill>
              </a:rPr>
              <a:t>-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651500" y="5300663"/>
            <a:ext cx="4254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FF00"/>
                </a:solidFill>
              </a:rPr>
              <a:t>+</a:t>
            </a:r>
          </a:p>
        </p:txBody>
      </p:sp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179388" y="5805488"/>
          <a:ext cx="4540250" cy="838200"/>
        </p:xfrm>
        <a:graphic>
          <a:graphicData uri="http://schemas.openxmlformats.org/presentationml/2006/ole">
            <p:oleObj spid="_x0000_s8198" name="Формула" r:id="rId7" imgW="247644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7" grpId="0"/>
      <p:bldP spid="28" grpId="0"/>
      <p:bldP spid="31" grpId="0"/>
      <p:bldP spid="32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-142900"/>
            <a:ext cx="8786874" cy="1411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230" name="TextBox 8"/>
          <p:cNvSpPr txBox="1">
            <a:spLocks noChangeArrowheads="1"/>
          </p:cNvSpPr>
          <p:nvPr/>
        </p:nvSpPr>
        <p:spPr bwMode="auto">
          <a:xfrm>
            <a:off x="827088" y="188913"/>
            <a:ext cx="7489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5800"/>
                </a:solidFill>
                <a:latin typeface="Times New Roman" pitchFamily="18" charset="0"/>
                <a:cs typeface="Times New Roman" pitchFamily="18" charset="0"/>
              </a:rPr>
              <a:t>Тригонометрия на ЕГЭ   </a:t>
            </a:r>
            <a:r>
              <a:rPr lang="ru-RU" sz="2800" b="1" u="sng">
                <a:solidFill>
                  <a:srgbClr val="005800"/>
                </a:solidFill>
                <a:latin typeface="Times New Roman" pitchFamily="18" charset="0"/>
                <a:cs typeface="Times New Roman" pitchFamily="18" charset="0"/>
              </a:rPr>
              <a:t>Задания В14</a:t>
            </a:r>
          </a:p>
        </p:txBody>
      </p:sp>
      <p:sp>
        <p:nvSpPr>
          <p:cNvPr id="92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33" name="TextBox 23"/>
          <p:cNvSpPr txBox="1">
            <a:spLocks noChangeArrowheads="1"/>
          </p:cNvSpPr>
          <p:nvPr/>
        </p:nvSpPr>
        <p:spPr bwMode="auto">
          <a:xfrm>
            <a:off x="250825" y="1268413"/>
            <a:ext cx="8281988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Найдите наибольшее значение функции </a:t>
            </a:r>
          </a:p>
          <a:p>
            <a:endParaRPr lang="ru-RU" sz="2000">
              <a:solidFill>
                <a:schemeClr val="bg1"/>
              </a:solidFill>
            </a:endParaRPr>
          </a:p>
          <a:p>
            <a:r>
              <a:rPr lang="ru-RU" sz="2000">
                <a:solidFill>
                  <a:schemeClr val="bg1"/>
                </a:solidFill>
              </a:rPr>
              <a:t>на отрезке                   .</a:t>
            </a:r>
          </a:p>
          <a:p>
            <a:endParaRPr lang="ru-RU">
              <a:solidFill>
                <a:schemeClr val="bg1"/>
              </a:solidFill>
            </a:endParaRPr>
          </a:p>
        </p:txBody>
      </p:sp>
      <p:graphicFrame>
        <p:nvGraphicFramePr>
          <p:cNvPr id="9218" name="Object 13"/>
          <p:cNvGraphicFramePr>
            <a:graphicFrameLocks noChangeAspect="1"/>
          </p:cNvGraphicFramePr>
          <p:nvPr/>
        </p:nvGraphicFramePr>
        <p:xfrm>
          <a:off x="5248275" y="1268413"/>
          <a:ext cx="2492375" cy="373062"/>
        </p:xfrm>
        <a:graphic>
          <a:graphicData uri="http://schemas.openxmlformats.org/presentationml/2006/ole">
            <p:oleObj spid="_x0000_s9218" name="Формула" r:id="rId3" imgW="1358640" imgH="203040" progId="Equation.3">
              <p:embed/>
            </p:oleObj>
          </a:graphicData>
        </a:graphic>
      </p:graphicFrame>
      <p:graphicFrame>
        <p:nvGraphicFramePr>
          <p:cNvPr id="9219" name="Object 4"/>
          <p:cNvGraphicFramePr>
            <a:graphicFrameLocks noChangeAspect="1"/>
          </p:cNvGraphicFramePr>
          <p:nvPr/>
        </p:nvGraphicFramePr>
        <p:xfrm>
          <a:off x="1763713" y="1700213"/>
          <a:ext cx="1163637" cy="792162"/>
        </p:xfrm>
        <a:graphic>
          <a:graphicData uri="http://schemas.openxmlformats.org/presentationml/2006/ole">
            <p:oleObj spid="_x0000_s9219" name="Формула" r:id="rId4" imgW="634680" imgH="431640" progId="Equation.3">
              <p:embed/>
            </p:oleObj>
          </a:graphicData>
        </a:graphic>
      </p:graphicFrame>
      <p:graphicFrame>
        <p:nvGraphicFramePr>
          <p:cNvPr id="51207" name="Object 7"/>
          <p:cNvGraphicFramePr>
            <a:graphicFrameLocks noChangeAspect="1"/>
          </p:cNvGraphicFramePr>
          <p:nvPr/>
        </p:nvGraphicFramePr>
        <p:xfrm>
          <a:off x="401638" y="2133600"/>
          <a:ext cx="7339012" cy="2659063"/>
        </p:xfrm>
        <a:graphic>
          <a:graphicData uri="http://schemas.openxmlformats.org/presentationml/2006/ole">
            <p:oleObj spid="_x0000_s9220" name="Формула" r:id="rId5" imgW="4000320" imgH="1447560" progId="Equation.3">
              <p:embed/>
            </p:oleObj>
          </a:graphicData>
        </a:graphic>
      </p:graphicFrame>
      <p:sp>
        <p:nvSpPr>
          <p:cNvPr id="25" name="Овал 24"/>
          <p:cNvSpPr/>
          <p:nvPr/>
        </p:nvSpPr>
        <p:spPr>
          <a:xfrm>
            <a:off x="6392863" y="3929063"/>
            <a:ext cx="1928812" cy="200025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5607050" y="4929188"/>
            <a:ext cx="3357563" cy="158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 flipH="1" flipV="1">
            <a:off x="5857082" y="4893469"/>
            <a:ext cx="3073400" cy="158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7742238" y="5732463"/>
            <a:ext cx="142875" cy="1428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7742238" y="4006850"/>
            <a:ext cx="142875" cy="1428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8" name="Object 8"/>
          <p:cNvGraphicFramePr>
            <a:graphicFrameLocks noChangeAspect="1"/>
          </p:cNvGraphicFramePr>
          <p:nvPr/>
        </p:nvGraphicFramePr>
        <p:xfrm>
          <a:off x="7667625" y="3357563"/>
          <a:ext cx="415925" cy="647700"/>
        </p:xfrm>
        <a:graphic>
          <a:graphicData uri="http://schemas.openxmlformats.org/presentationml/2006/ole">
            <p:oleObj spid="_x0000_s9221" name="Формула" r:id="rId6" imgW="253800" imgH="393480" progId="Equation.3">
              <p:embed/>
            </p:oleObj>
          </a:graphicData>
        </a:graphic>
      </p:graphicFrame>
      <p:graphicFrame>
        <p:nvGraphicFramePr>
          <p:cNvPr id="39" name="Object 9"/>
          <p:cNvGraphicFramePr>
            <a:graphicFrameLocks noChangeAspect="1"/>
          </p:cNvGraphicFramePr>
          <p:nvPr/>
        </p:nvGraphicFramePr>
        <p:xfrm>
          <a:off x="7524750" y="5805488"/>
          <a:ext cx="601663" cy="647700"/>
        </p:xfrm>
        <a:graphic>
          <a:graphicData uri="http://schemas.openxmlformats.org/presentationml/2006/ole">
            <p:oleObj spid="_x0000_s9222" name="Формула" r:id="rId7" imgW="368280" imgH="393480" progId="Equation.3">
              <p:embed/>
            </p:oleObj>
          </a:graphicData>
        </a:graphic>
      </p:graphicFrame>
      <p:graphicFrame>
        <p:nvGraphicFramePr>
          <p:cNvPr id="40" name="Object 10"/>
          <p:cNvGraphicFramePr>
            <a:graphicFrameLocks noChangeAspect="1"/>
          </p:cNvGraphicFramePr>
          <p:nvPr/>
        </p:nvGraphicFramePr>
        <p:xfrm>
          <a:off x="7335838" y="4965700"/>
          <a:ext cx="331787" cy="334963"/>
        </p:xfrm>
        <a:graphic>
          <a:graphicData uri="http://schemas.openxmlformats.org/presentationml/2006/ole">
            <p:oleObj spid="_x0000_s9223" name="Формула" r:id="rId8" imgW="203040" imgH="203040" progId="Equation.3">
              <p:embed/>
            </p:oleObj>
          </a:graphicData>
        </a:graphic>
      </p:graphicFrame>
      <p:sp>
        <p:nvSpPr>
          <p:cNvPr id="42" name="Дуга 41"/>
          <p:cNvSpPr/>
          <p:nvPr/>
        </p:nvSpPr>
        <p:spPr>
          <a:xfrm>
            <a:off x="6300788" y="3933825"/>
            <a:ext cx="2016125" cy="2016125"/>
          </a:xfrm>
          <a:prstGeom prst="arc">
            <a:avLst>
              <a:gd name="adj1" fmla="val 18015444"/>
              <a:gd name="adj2" fmla="val 3412543"/>
            </a:avLst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4" name="Прямая соединительная линия 43"/>
          <p:cNvCxnSpPr>
            <a:stCxn id="25" idx="1"/>
            <a:endCxn id="25" idx="7"/>
          </p:cNvCxnSpPr>
          <p:nvPr/>
        </p:nvCxnSpPr>
        <p:spPr>
          <a:xfrm>
            <a:off x="6675438" y="4221163"/>
            <a:ext cx="1363662" cy="0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732588" y="5661025"/>
            <a:ext cx="1363662" cy="0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7958138" y="4159250"/>
            <a:ext cx="142875" cy="1428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6659563" y="5589588"/>
            <a:ext cx="142875" cy="1428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6659563" y="4149725"/>
            <a:ext cx="142875" cy="1428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7956550" y="5589588"/>
            <a:ext cx="142875" cy="1428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6516688" y="4005263"/>
            <a:ext cx="358775" cy="36036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6588125" y="3933825"/>
            <a:ext cx="287338" cy="50323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6588125" y="5373688"/>
            <a:ext cx="287338" cy="50323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516688" y="5445125"/>
            <a:ext cx="358775" cy="36036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11" name="Object 11"/>
          <p:cNvGraphicFramePr>
            <a:graphicFrameLocks noChangeAspect="1"/>
          </p:cNvGraphicFramePr>
          <p:nvPr/>
        </p:nvGraphicFramePr>
        <p:xfrm>
          <a:off x="8101013" y="3860800"/>
          <a:ext cx="415925" cy="647700"/>
        </p:xfrm>
        <a:graphic>
          <a:graphicData uri="http://schemas.openxmlformats.org/presentationml/2006/ole">
            <p:oleObj spid="_x0000_s9224" name="Формула" r:id="rId9" imgW="253800" imgH="393480" progId="Equation.3">
              <p:embed/>
            </p:oleObj>
          </a:graphicData>
        </a:graphic>
      </p:graphicFrame>
      <p:graphicFrame>
        <p:nvGraphicFramePr>
          <p:cNvPr id="51212" name="Object 12"/>
          <p:cNvGraphicFramePr>
            <a:graphicFrameLocks noChangeAspect="1"/>
          </p:cNvGraphicFramePr>
          <p:nvPr/>
        </p:nvGraphicFramePr>
        <p:xfrm>
          <a:off x="8007350" y="5373688"/>
          <a:ext cx="603250" cy="647700"/>
        </p:xfrm>
        <a:graphic>
          <a:graphicData uri="http://schemas.openxmlformats.org/presentationml/2006/ole">
            <p:oleObj spid="_x0000_s9225" name="Формула" r:id="rId10" imgW="368280" imgH="393480" progId="Equation.3">
              <p:embed/>
            </p:oleObj>
          </a:graphicData>
        </a:graphic>
      </p:graphicFrame>
      <p:graphicFrame>
        <p:nvGraphicFramePr>
          <p:cNvPr id="51213" name="Object 10"/>
          <p:cNvGraphicFramePr>
            <a:graphicFrameLocks noChangeAspect="1"/>
          </p:cNvGraphicFramePr>
          <p:nvPr/>
        </p:nvGraphicFramePr>
        <p:xfrm>
          <a:off x="312738" y="4813300"/>
          <a:ext cx="5843587" cy="2216150"/>
        </p:xfrm>
        <a:graphic>
          <a:graphicData uri="http://schemas.openxmlformats.org/presentationml/2006/ole">
            <p:oleObj spid="_x0000_s9226" name="Формула" r:id="rId11" imgW="3568680" imgH="1346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5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000"/>
                            </p:stCondLst>
                            <p:childTnLst>
                              <p:par>
                                <p:cTn id="96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6" grpId="0" animBg="1"/>
      <p:bldP spid="37" grpId="0" animBg="1"/>
      <p:bldP spid="46" grpId="0" animBg="1"/>
      <p:bldP spid="48" grpId="0" animBg="1"/>
      <p:bldP spid="49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285728"/>
            <a:ext cx="8072494" cy="5572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6600" b="1" dirty="0">
                <a:solidFill>
                  <a:srgbClr val="005800"/>
                </a:solidFill>
                <a:latin typeface="Times New Roman" pitchFamily="18" charset="0"/>
                <a:cs typeface="Times New Roman" pitchFamily="18" charset="0"/>
              </a:rPr>
              <a:t>Ура тестам!</a:t>
            </a:r>
            <a:endParaRPr lang="en-US" sz="6600" b="1" dirty="0">
              <a:solidFill>
                <a:srgbClr val="0058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81" name="Picture 2" descr="C:\Users\Галя\Desktop\Советы\I_will_use_google_bart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50" y="3071813"/>
            <a:ext cx="450373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063" y="446088"/>
          <a:ext cx="8286808" cy="2560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71702"/>
                <a:gridCol w="2071702"/>
                <a:gridCol w="2071702"/>
                <a:gridCol w="2071702"/>
              </a:tblGrid>
              <a:tr h="477991">
                <a:tc gridSpan="4">
                  <a:txBody>
                    <a:bodyPr/>
                    <a:lstStyle/>
                    <a:p>
                      <a:pPr algn="l"/>
                      <a:endParaRPr lang="ru-RU" sz="2800" dirty="0" smtClean="0"/>
                    </a:p>
                    <a:p>
                      <a:pPr algn="l"/>
                      <a:r>
                        <a:rPr lang="ru-RU" sz="2800" dirty="0" smtClean="0"/>
                        <a:t>Найдите</a:t>
                      </a:r>
                      <a:r>
                        <a:rPr lang="ru-RU" sz="2800" baseline="0" dirty="0" smtClean="0"/>
                        <a:t> область определения выражения             .  </a:t>
                      </a:r>
                    </a:p>
                    <a:p>
                      <a:pPr algn="l"/>
                      <a:endParaRPr lang="ru-RU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7991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7358063" y="642938"/>
          <a:ext cx="1214437" cy="785812"/>
        </p:xfrm>
        <a:graphic>
          <a:graphicData uri="http://schemas.openxmlformats.org/presentationml/2006/ole">
            <p:oleObj spid="_x0000_s10242" name="Формула" r:id="rId3" imgW="482391" imgH="444307" progId="Equation.3">
              <p:embed/>
            </p:oleObj>
          </a:graphicData>
        </a:graphic>
      </p:graphicFrame>
      <p:graphicFrame>
        <p:nvGraphicFramePr>
          <p:cNvPr id="10243" name="Object 4"/>
          <p:cNvGraphicFramePr>
            <a:graphicFrameLocks noChangeAspect="1"/>
          </p:cNvGraphicFramePr>
          <p:nvPr/>
        </p:nvGraphicFramePr>
        <p:xfrm>
          <a:off x="1000125" y="1857375"/>
          <a:ext cx="1019175" cy="1071563"/>
        </p:xfrm>
        <a:graphic>
          <a:graphicData uri="http://schemas.openxmlformats.org/presentationml/2006/ole">
            <p:oleObj spid="_x0000_s10243" name="Формула" r:id="rId4" imgW="368140" imgH="393529" progId="Equation.3">
              <p:embed/>
            </p:oleObj>
          </a:graphicData>
        </a:graphic>
      </p:graphicFrame>
      <p:graphicFrame>
        <p:nvGraphicFramePr>
          <p:cNvPr id="10244" name="Object 6"/>
          <p:cNvGraphicFramePr>
            <a:graphicFrameLocks noChangeAspect="1"/>
          </p:cNvGraphicFramePr>
          <p:nvPr/>
        </p:nvGraphicFramePr>
        <p:xfrm>
          <a:off x="2914650" y="1928813"/>
          <a:ext cx="1335088" cy="1071562"/>
        </p:xfrm>
        <a:graphic>
          <a:graphicData uri="http://schemas.openxmlformats.org/presentationml/2006/ole">
            <p:oleObj spid="_x0000_s10244" name="Формула" r:id="rId5" imgW="482400" imgH="393480" progId="Equation.3">
              <p:embed/>
            </p:oleObj>
          </a:graphicData>
        </a:graphic>
      </p:graphicFrame>
      <p:graphicFrame>
        <p:nvGraphicFramePr>
          <p:cNvPr id="10245" name="Object 7"/>
          <p:cNvGraphicFramePr>
            <a:graphicFrameLocks noChangeAspect="1"/>
          </p:cNvGraphicFramePr>
          <p:nvPr/>
        </p:nvGraphicFramePr>
        <p:xfrm>
          <a:off x="5124450" y="1857375"/>
          <a:ext cx="1019175" cy="1071563"/>
        </p:xfrm>
        <a:graphic>
          <a:graphicData uri="http://schemas.openxmlformats.org/presentationml/2006/ole">
            <p:oleObj spid="_x0000_s10245" name="Формула" r:id="rId6" imgW="368280" imgH="393480" progId="Equation.3">
              <p:embed/>
            </p:oleObj>
          </a:graphicData>
        </a:graphic>
      </p:graphicFrame>
      <p:graphicFrame>
        <p:nvGraphicFramePr>
          <p:cNvPr id="10246" name="Object 8"/>
          <p:cNvGraphicFramePr>
            <a:graphicFrameLocks noChangeAspect="1"/>
          </p:cNvGraphicFramePr>
          <p:nvPr/>
        </p:nvGraphicFramePr>
        <p:xfrm>
          <a:off x="7058025" y="1857375"/>
          <a:ext cx="1336675" cy="1071563"/>
        </p:xfrm>
        <a:graphic>
          <a:graphicData uri="http://schemas.openxmlformats.org/presentationml/2006/ole">
            <p:oleObj spid="_x0000_s10246" name="Формула" r:id="rId7" imgW="482400" imgH="393480" progId="Equation.3">
              <p:embed/>
            </p:oleObj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00063" y="3286125"/>
          <a:ext cx="8286808" cy="2987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71702"/>
                <a:gridCol w="2071702"/>
                <a:gridCol w="2071702"/>
                <a:gridCol w="2071702"/>
              </a:tblGrid>
              <a:tr h="1763352">
                <a:tc gridSpan="4">
                  <a:txBody>
                    <a:bodyPr/>
                    <a:lstStyle/>
                    <a:p>
                      <a:pPr algn="l"/>
                      <a:endParaRPr lang="ru-RU" sz="2800" dirty="0" smtClean="0"/>
                    </a:p>
                    <a:p>
                      <a:pPr algn="l"/>
                      <a:r>
                        <a:rPr lang="ru-RU" sz="2800" dirty="0" smtClean="0"/>
                        <a:t>             При каких значениях   </a:t>
                      </a:r>
                      <a:r>
                        <a:rPr lang="ru-RU" sz="2800" dirty="0" err="1" smtClean="0"/>
                        <a:t>х</a:t>
                      </a:r>
                      <a:r>
                        <a:rPr lang="ru-RU" sz="2800" dirty="0" smtClean="0"/>
                        <a:t> </a:t>
                      </a:r>
                    </a:p>
                    <a:p>
                      <a:pPr algn="l"/>
                      <a:r>
                        <a:rPr lang="ru-RU" sz="2800" dirty="0" smtClean="0"/>
                        <a:t>           имеет </a:t>
                      </a:r>
                      <a:r>
                        <a:rPr lang="ru-RU" sz="2800" baseline="0" dirty="0" smtClean="0"/>
                        <a:t>смысл выражения                .  </a:t>
                      </a:r>
                    </a:p>
                    <a:p>
                      <a:pPr algn="l"/>
                      <a:endParaRPr lang="ru-RU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65606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47" name="Object 9"/>
          <p:cNvGraphicFramePr>
            <a:graphicFrameLocks noChangeAspect="1"/>
          </p:cNvGraphicFramePr>
          <p:nvPr/>
        </p:nvGraphicFramePr>
        <p:xfrm>
          <a:off x="5857875" y="3786188"/>
          <a:ext cx="1071563" cy="1131887"/>
        </p:xfrm>
        <a:graphic>
          <a:graphicData uri="http://schemas.openxmlformats.org/presentationml/2006/ole">
            <p:oleObj spid="_x0000_s10247" name="Формула" r:id="rId8" imgW="520474" imgH="634725" progId="Equation.3">
              <p:embed/>
            </p:oleObj>
          </a:graphicData>
        </a:graphic>
      </p:graphicFrame>
      <p:graphicFrame>
        <p:nvGraphicFramePr>
          <p:cNvPr id="10248" name="Object 11"/>
          <p:cNvGraphicFramePr>
            <a:graphicFrameLocks noChangeAspect="1"/>
          </p:cNvGraphicFramePr>
          <p:nvPr/>
        </p:nvGraphicFramePr>
        <p:xfrm>
          <a:off x="1071563" y="5000625"/>
          <a:ext cx="1019175" cy="1071563"/>
        </p:xfrm>
        <a:graphic>
          <a:graphicData uri="http://schemas.openxmlformats.org/presentationml/2006/ole">
            <p:oleObj spid="_x0000_s10248" name="Формула" r:id="rId9" imgW="368280" imgH="393480" progId="Equation.3">
              <p:embed/>
            </p:oleObj>
          </a:graphicData>
        </a:graphic>
      </p:graphicFrame>
      <p:graphicFrame>
        <p:nvGraphicFramePr>
          <p:cNvPr id="10249" name="Object 12"/>
          <p:cNvGraphicFramePr>
            <a:graphicFrameLocks noChangeAspect="1"/>
          </p:cNvGraphicFramePr>
          <p:nvPr/>
        </p:nvGraphicFramePr>
        <p:xfrm>
          <a:off x="3071813" y="5000625"/>
          <a:ext cx="1019175" cy="1071563"/>
        </p:xfrm>
        <a:graphic>
          <a:graphicData uri="http://schemas.openxmlformats.org/presentationml/2006/ole">
            <p:oleObj spid="_x0000_s10249" name="Формула" r:id="rId10" imgW="368280" imgH="393480" progId="Equation.3">
              <p:embed/>
            </p:oleObj>
          </a:graphicData>
        </a:graphic>
      </p:graphicFrame>
      <p:graphicFrame>
        <p:nvGraphicFramePr>
          <p:cNvPr id="10250" name="Object 13"/>
          <p:cNvGraphicFramePr>
            <a:graphicFrameLocks noChangeAspect="1"/>
          </p:cNvGraphicFramePr>
          <p:nvPr/>
        </p:nvGraphicFramePr>
        <p:xfrm>
          <a:off x="5038725" y="5000625"/>
          <a:ext cx="1335088" cy="1071563"/>
        </p:xfrm>
        <a:graphic>
          <a:graphicData uri="http://schemas.openxmlformats.org/presentationml/2006/ole">
            <p:oleObj spid="_x0000_s10250" name="Формула" r:id="rId11" imgW="482400" imgH="393480" progId="Equation.3">
              <p:embed/>
            </p:oleObj>
          </a:graphicData>
        </a:graphic>
      </p:graphicFrame>
      <p:graphicFrame>
        <p:nvGraphicFramePr>
          <p:cNvPr id="10251" name="Object 14"/>
          <p:cNvGraphicFramePr>
            <a:graphicFrameLocks noChangeAspect="1"/>
          </p:cNvGraphicFramePr>
          <p:nvPr/>
        </p:nvGraphicFramePr>
        <p:xfrm>
          <a:off x="7054850" y="5000625"/>
          <a:ext cx="1301750" cy="1071563"/>
        </p:xfrm>
        <a:graphic>
          <a:graphicData uri="http://schemas.openxmlformats.org/presentationml/2006/ole">
            <p:oleObj spid="_x0000_s10251" name="Формула" r:id="rId12" imgW="4698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0" y="315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0" y="315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063" y="546100"/>
          <a:ext cx="8286808" cy="2407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71702"/>
                <a:gridCol w="2071702"/>
                <a:gridCol w="2071702"/>
                <a:gridCol w="2071702"/>
              </a:tblGrid>
              <a:tr h="1212918">
                <a:tc gridSpan="4"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           </a:t>
                      </a:r>
                      <a:r>
                        <a:rPr lang="ru-RU" sz="2800" dirty="0" smtClean="0"/>
                        <a:t>Укажите</a:t>
                      </a:r>
                      <a:r>
                        <a:rPr lang="ru-RU" sz="2800" baseline="0" dirty="0" smtClean="0"/>
                        <a:t> в каких</a:t>
                      </a:r>
                      <a:endParaRPr lang="en-US" sz="2800" baseline="0" dirty="0" smtClean="0"/>
                    </a:p>
                    <a:p>
                      <a:pPr algn="l"/>
                      <a:r>
                        <a:rPr lang="ru-RU" sz="2800" baseline="0" dirty="0" smtClean="0"/>
                        <a:t> четвертях 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ru-RU" sz="2800" baseline="0" dirty="0" smtClean="0"/>
                        <a:t>расположен   </a:t>
                      </a:r>
                      <a:r>
                        <a:rPr lang="en-US" sz="2800" baseline="0" dirty="0" err="1" smtClean="0"/>
                        <a:t>ctg</a:t>
                      </a:r>
                      <a:r>
                        <a:rPr lang="en-US" sz="2800" baseline="0" dirty="0" smtClean="0"/>
                        <a:t> x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en-US" sz="2800" baseline="0" dirty="0" smtClean="0"/>
                        <a:t>,</a:t>
                      </a:r>
                      <a:r>
                        <a:rPr lang="ru-RU" sz="2800" baseline="0" dirty="0" smtClean="0"/>
                        <a:t> если                      .  </a:t>
                      </a:r>
                    </a:p>
                    <a:p>
                      <a:pPr algn="l"/>
                      <a:endParaRPr lang="ru-RU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84797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  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4400" dirty="0" smtClean="0"/>
                        <a:t>1</a:t>
                      </a:r>
                      <a:r>
                        <a:rPr lang="ru-RU" sz="4400" dirty="0" smtClean="0"/>
                        <a:t> и 4</a:t>
                      </a:r>
                      <a:endParaRPr lang="ru-RU" sz="2800" dirty="0" smtClean="0"/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  </a:t>
                      </a:r>
                      <a:r>
                        <a:rPr lang="en-US" sz="4400" dirty="0" smtClean="0"/>
                        <a:t>1 </a:t>
                      </a:r>
                      <a:r>
                        <a:rPr lang="ru-RU" sz="4400" dirty="0" smtClean="0"/>
                        <a:t>и</a:t>
                      </a:r>
                      <a:r>
                        <a:rPr lang="en-US" sz="4400" dirty="0" smtClean="0"/>
                        <a:t> 3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   </a:t>
                      </a:r>
                      <a:r>
                        <a:rPr lang="en-US" sz="4400" dirty="0" smtClean="0"/>
                        <a:t>1 </a:t>
                      </a:r>
                      <a:r>
                        <a:rPr lang="ru-RU" sz="4400" dirty="0" smtClean="0"/>
                        <a:t>и</a:t>
                      </a:r>
                      <a:r>
                        <a:rPr lang="en-US" sz="4400" dirty="0" smtClean="0"/>
                        <a:t> </a:t>
                      </a:r>
                      <a:r>
                        <a:rPr lang="ru-RU" sz="4400" dirty="0" smtClean="0"/>
                        <a:t>2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 smtClean="0"/>
                        <a:t>   2</a:t>
                      </a:r>
                      <a:r>
                        <a:rPr lang="en-US" sz="4400" dirty="0" smtClean="0"/>
                        <a:t> </a:t>
                      </a:r>
                      <a:r>
                        <a:rPr lang="ru-RU" sz="4400" dirty="0" smtClean="0"/>
                        <a:t>и</a:t>
                      </a:r>
                      <a:r>
                        <a:rPr lang="en-US" sz="4400" dirty="0" smtClean="0"/>
                        <a:t> </a:t>
                      </a:r>
                      <a:r>
                        <a:rPr lang="ru-RU" sz="4400" dirty="0" smtClean="0"/>
                        <a:t>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00063" y="3684588"/>
          <a:ext cx="8286808" cy="2316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71702"/>
                <a:gridCol w="2071702"/>
                <a:gridCol w="2071702"/>
                <a:gridCol w="2071702"/>
              </a:tblGrid>
              <a:tr h="477991">
                <a:tc gridSpan="4">
                  <a:txBody>
                    <a:bodyPr/>
                    <a:lstStyle/>
                    <a:p>
                      <a:pPr algn="l"/>
                      <a:r>
                        <a:rPr lang="ru-RU" sz="2800" baseline="0" dirty="0" smtClean="0"/>
                        <a:t>Укажите какие значения может принимать  </a:t>
                      </a:r>
                      <a:r>
                        <a:rPr lang="en-US" sz="2800" baseline="0" dirty="0" smtClean="0"/>
                        <a:t>sin x </a:t>
                      </a:r>
                      <a:r>
                        <a:rPr lang="ru-RU" sz="2800" baseline="0" dirty="0" smtClean="0"/>
                        <a:t>, если  у² 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ru-RU" sz="2800" baseline="0" dirty="0" smtClean="0"/>
                        <a:t>= 4 </a:t>
                      </a:r>
                      <a:r>
                        <a:rPr lang="en-US" sz="2800" baseline="0" dirty="0" smtClean="0"/>
                        <a:t>sin x.</a:t>
                      </a:r>
                      <a:r>
                        <a:rPr lang="ru-RU" sz="2800" baseline="0" dirty="0" smtClean="0"/>
                        <a:t> </a:t>
                      </a:r>
                      <a:endParaRPr lang="en-US" sz="2800" baseline="0" dirty="0" smtClean="0"/>
                    </a:p>
                    <a:p>
                      <a:pPr algn="l"/>
                      <a:endParaRPr lang="ru-RU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799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 sin</a:t>
                      </a:r>
                      <a:r>
                        <a:rPr lang="en-US" sz="3200" baseline="0" dirty="0" smtClean="0"/>
                        <a:t> x &gt; 0</a:t>
                      </a:r>
                      <a:endParaRPr lang="ru-RU" sz="3200" dirty="0" smtClean="0"/>
                    </a:p>
                    <a:p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sin</a:t>
                      </a:r>
                      <a:r>
                        <a:rPr lang="en-US" sz="3200" baseline="0" dirty="0" smtClean="0"/>
                        <a:t> x &lt; 0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sin</a:t>
                      </a:r>
                      <a:r>
                        <a:rPr lang="en-US" sz="3200" baseline="0" dirty="0" smtClean="0"/>
                        <a:t> x    0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sin</a:t>
                      </a:r>
                      <a:r>
                        <a:rPr lang="en-US" sz="3200" baseline="0" dirty="0" smtClean="0"/>
                        <a:t> x    0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299" name="Rectangle 10"/>
          <p:cNvSpPr>
            <a:spLocks noChangeArrowheads="1"/>
          </p:cNvSpPr>
          <p:nvPr/>
        </p:nvSpPr>
        <p:spPr bwMode="auto">
          <a:xfrm>
            <a:off x="0" y="315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300" name="Rectangle 13"/>
          <p:cNvSpPr>
            <a:spLocks noChangeArrowheads="1"/>
          </p:cNvSpPr>
          <p:nvPr/>
        </p:nvSpPr>
        <p:spPr bwMode="auto">
          <a:xfrm>
            <a:off x="0" y="315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1266" name="Object 12"/>
          <p:cNvGraphicFramePr>
            <a:graphicFrameLocks noChangeAspect="1"/>
          </p:cNvGraphicFramePr>
          <p:nvPr/>
        </p:nvGraphicFramePr>
        <p:xfrm>
          <a:off x="6451600" y="601663"/>
          <a:ext cx="1635125" cy="1217612"/>
        </p:xfrm>
        <a:graphic>
          <a:graphicData uri="http://schemas.openxmlformats.org/presentationml/2006/ole">
            <p:oleObj spid="_x0000_s11266" name="Формула" r:id="rId3" imgW="596880" imgH="444240" progId="Equation.3">
              <p:embed/>
            </p:oleObj>
          </a:graphicData>
        </a:graphic>
      </p:graphicFrame>
      <p:sp>
        <p:nvSpPr>
          <p:cNvPr id="11301" name="Rectangle 15"/>
          <p:cNvSpPr>
            <a:spLocks noChangeArrowheads="1"/>
          </p:cNvSpPr>
          <p:nvPr/>
        </p:nvSpPr>
        <p:spPr bwMode="auto">
          <a:xfrm>
            <a:off x="0" y="315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1267" name="Object 14"/>
          <p:cNvGraphicFramePr>
            <a:graphicFrameLocks noChangeAspect="1"/>
          </p:cNvGraphicFramePr>
          <p:nvPr/>
        </p:nvGraphicFramePr>
        <p:xfrm>
          <a:off x="5651500" y="5173663"/>
          <a:ext cx="292100" cy="460375"/>
        </p:xfrm>
        <a:graphic>
          <a:graphicData uri="http://schemas.openxmlformats.org/presentationml/2006/ole">
            <p:oleObj spid="_x0000_s11267" name="Формула" r:id="rId4" imgW="203112" imgH="190417" progId="Equation.3">
              <p:embed/>
            </p:oleObj>
          </a:graphicData>
        </a:graphic>
      </p:graphicFrame>
      <p:sp>
        <p:nvSpPr>
          <p:cNvPr id="11302" name="Rectangle 18"/>
          <p:cNvSpPr>
            <a:spLocks noChangeArrowheads="1"/>
          </p:cNvSpPr>
          <p:nvPr/>
        </p:nvSpPr>
        <p:spPr bwMode="auto">
          <a:xfrm>
            <a:off x="0" y="315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1268" name="Object 17"/>
          <p:cNvGraphicFramePr>
            <a:graphicFrameLocks noChangeAspect="1"/>
          </p:cNvGraphicFramePr>
          <p:nvPr/>
        </p:nvGraphicFramePr>
        <p:xfrm>
          <a:off x="7740650" y="5173663"/>
          <a:ext cx="285750" cy="428625"/>
        </p:xfrm>
        <a:graphic>
          <a:graphicData uri="http://schemas.openxmlformats.org/presentationml/2006/ole">
            <p:oleObj spid="_x0000_s11268" name="Формула" r:id="rId5" imgW="177646" imgH="190335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214290"/>
            <a:ext cx="8072494" cy="6429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7" name="Picture 2" descr="F:\сканирование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9293134">
            <a:off x="1431925" y="2400300"/>
            <a:ext cx="2351088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5" descr="C:\Users\Галя\Desktop\Советы\002ca4297f1e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3538" y="4143375"/>
            <a:ext cx="2268537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8" descr="F:\сканирование00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772978">
            <a:off x="2613025" y="900113"/>
            <a:ext cx="2236788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9" descr="F:\сканирование000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354051">
            <a:off x="4292600" y="790575"/>
            <a:ext cx="2062163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3" descr="F:\сканирование000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9209605">
            <a:off x="4930775" y="2520950"/>
            <a:ext cx="2246313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0" y="315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0" y="315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00063" y="3684588"/>
          <a:ext cx="8286808" cy="2133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71702"/>
                <a:gridCol w="2071702"/>
                <a:gridCol w="2071702"/>
                <a:gridCol w="2071702"/>
              </a:tblGrid>
              <a:tr h="477991">
                <a:tc gridSpan="4">
                  <a:txBody>
                    <a:bodyPr/>
                    <a:lstStyle/>
                    <a:p>
                      <a:pPr algn="l"/>
                      <a:r>
                        <a:rPr lang="ru-RU" sz="2800" baseline="0" dirty="0" smtClean="0"/>
                        <a:t>Укажите в каких четвертях расположен </a:t>
                      </a:r>
                      <a:r>
                        <a:rPr lang="en-US" sz="2800" baseline="0" dirty="0" err="1" smtClean="0"/>
                        <a:t>cos</a:t>
                      </a:r>
                      <a:r>
                        <a:rPr lang="en-US" sz="2800" baseline="0" dirty="0" smtClean="0"/>
                        <a:t> x </a:t>
                      </a:r>
                      <a:r>
                        <a:rPr lang="ru-RU" sz="2800" baseline="0" dirty="0" smtClean="0"/>
                        <a:t>, если  </a:t>
                      </a:r>
                      <a:r>
                        <a:rPr lang="en-US" sz="2800" baseline="0" dirty="0" smtClean="0"/>
                        <a:t>  3ʸ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en-US" sz="2800" baseline="0" dirty="0" smtClean="0"/>
                        <a:t> + 2cos x = 0.</a:t>
                      </a:r>
                      <a:r>
                        <a:rPr lang="ru-RU" sz="2800" baseline="0" dirty="0" smtClean="0"/>
                        <a:t> </a:t>
                      </a:r>
                      <a:endParaRPr lang="en-US" sz="2800" baseline="0" dirty="0" smtClean="0"/>
                    </a:p>
                    <a:p>
                      <a:pPr algn="l"/>
                      <a:endParaRPr lang="ru-RU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7991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  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4400" dirty="0" smtClean="0"/>
                        <a:t>1</a:t>
                      </a:r>
                      <a:r>
                        <a:rPr lang="ru-RU" sz="4400" dirty="0" smtClean="0"/>
                        <a:t> и 4</a:t>
                      </a:r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  </a:t>
                      </a:r>
                      <a:r>
                        <a:rPr lang="en-US" sz="4400" dirty="0" smtClean="0"/>
                        <a:t>1 </a:t>
                      </a:r>
                      <a:r>
                        <a:rPr lang="ru-RU" sz="4400" dirty="0" smtClean="0"/>
                        <a:t>и</a:t>
                      </a:r>
                      <a:r>
                        <a:rPr lang="en-US" sz="4400" dirty="0" smtClean="0"/>
                        <a:t> </a:t>
                      </a:r>
                      <a:r>
                        <a:rPr lang="ru-RU" sz="4400" dirty="0" smtClean="0"/>
                        <a:t>2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   2</a:t>
                      </a:r>
                      <a:r>
                        <a:rPr lang="en-US" sz="4400" dirty="0" smtClean="0"/>
                        <a:t> </a:t>
                      </a:r>
                      <a:r>
                        <a:rPr lang="ru-RU" sz="4400" dirty="0" smtClean="0"/>
                        <a:t>и</a:t>
                      </a:r>
                      <a:r>
                        <a:rPr lang="en-US" sz="4400" dirty="0" smtClean="0"/>
                        <a:t> </a:t>
                      </a:r>
                      <a:r>
                        <a:rPr lang="ru-RU" sz="4400" dirty="0" smtClean="0"/>
                        <a:t>3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 smtClean="0"/>
                        <a:t>   3</a:t>
                      </a:r>
                      <a:r>
                        <a:rPr lang="en-US" sz="4400" dirty="0" smtClean="0"/>
                        <a:t> </a:t>
                      </a:r>
                      <a:r>
                        <a:rPr lang="ru-RU" sz="4400" dirty="0" smtClean="0"/>
                        <a:t>и</a:t>
                      </a:r>
                      <a:r>
                        <a:rPr lang="en-US" sz="4400" dirty="0" smtClean="0"/>
                        <a:t> </a:t>
                      </a:r>
                      <a:r>
                        <a:rPr lang="ru-RU" sz="4400" dirty="0" smtClean="0"/>
                        <a:t>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309" name="Rectangle 10"/>
          <p:cNvSpPr>
            <a:spLocks noChangeArrowheads="1"/>
          </p:cNvSpPr>
          <p:nvPr/>
        </p:nvSpPr>
        <p:spPr bwMode="auto">
          <a:xfrm>
            <a:off x="0" y="315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10" name="Rectangle 13"/>
          <p:cNvSpPr>
            <a:spLocks noChangeArrowheads="1"/>
          </p:cNvSpPr>
          <p:nvPr/>
        </p:nvSpPr>
        <p:spPr bwMode="auto">
          <a:xfrm>
            <a:off x="0" y="315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11" name="Rectangle 15"/>
          <p:cNvSpPr>
            <a:spLocks noChangeArrowheads="1"/>
          </p:cNvSpPr>
          <p:nvPr/>
        </p:nvSpPr>
        <p:spPr bwMode="auto">
          <a:xfrm>
            <a:off x="0" y="315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12" name="Rectangle 18"/>
          <p:cNvSpPr>
            <a:spLocks noChangeArrowheads="1"/>
          </p:cNvSpPr>
          <p:nvPr/>
        </p:nvSpPr>
        <p:spPr bwMode="auto">
          <a:xfrm>
            <a:off x="0" y="315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00063" y="642938"/>
          <a:ext cx="8286808" cy="2316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71702"/>
                <a:gridCol w="2071702"/>
                <a:gridCol w="2071702"/>
                <a:gridCol w="2071702"/>
              </a:tblGrid>
              <a:tr h="477991">
                <a:tc gridSpan="4">
                  <a:txBody>
                    <a:bodyPr/>
                    <a:lstStyle/>
                    <a:p>
                      <a:pPr algn="l"/>
                      <a:r>
                        <a:rPr lang="ru-RU" sz="2800" baseline="0" dirty="0" smtClean="0"/>
                        <a:t>Укажите какие значения может принимать  </a:t>
                      </a:r>
                      <a:r>
                        <a:rPr lang="en-US" sz="2800" baseline="0" dirty="0" err="1" smtClean="0"/>
                        <a:t>tg</a:t>
                      </a:r>
                      <a:r>
                        <a:rPr lang="en-US" sz="2800" baseline="0" dirty="0" smtClean="0"/>
                        <a:t> x </a:t>
                      </a:r>
                      <a:r>
                        <a:rPr lang="ru-RU" sz="2800" baseline="0" dirty="0" smtClean="0"/>
                        <a:t>, если</a:t>
                      </a:r>
                      <a:r>
                        <a:rPr lang="en-US" sz="2800" baseline="0" dirty="0" smtClean="0"/>
                        <a:t>                                        .</a:t>
                      </a:r>
                      <a:r>
                        <a:rPr lang="ru-RU" sz="2800" baseline="0" dirty="0" smtClean="0"/>
                        <a:t> </a:t>
                      </a:r>
                      <a:endParaRPr lang="en-US" sz="2800" baseline="0" dirty="0" smtClean="0"/>
                    </a:p>
                    <a:p>
                      <a:pPr algn="l"/>
                      <a:endParaRPr lang="ru-RU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799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 </a:t>
                      </a:r>
                      <a:r>
                        <a:rPr lang="en-US" sz="3200" dirty="0" err="1" smtClean="0"/>
                        <a:t>tg</a:t>
                      </a:r>
                      <a:r>
                        <a:rPr lang="en-US" sz="3200" baseline="0" dirty="0" smtClean="0"/>
                        <a:t> x &gt; 0</a:t>
                      </a:r>
                      <a:endParaRPr lang="ru-RU" sz="3200" dirty="0" smtClean="0"/>
                    </a:p>
                    <a:p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</a:t>
                      </a:r>
                      <a:r>
                        <a:rPr lang="en-US" sz="3200" dirty="0" err="1" smtClean="0"/>
                        <a:t>tg</a:t>
                      </a:r>
                      <a:r>
                        <a:rPr lang="en-US" sz="3200" baseline="0" dirty="0" smtClean="0"/>
                        <a:t> x &lt; 0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</a:t>
                      </a:r>
                      <a:r>
                        <a:rPr lang="en-US" sz="3200" dirty="0" err="1" smtClean="0"/>
                        <a:t>tg</a:t>
                      </a:r>
                      <a:r>
                        <a:rPr lang="en-US" sz="3200" baseline="0" dirty="0" smtClean="0"/>
                        <a:t> x    0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</a:t>
                      </a:r>
                      <a:r>
                        <a:rPr lang="en-US" sz="3200" dirty="0" err="1" smtClean="0"/>
                        <a:t>tg</a:t>
                      </a:r>
                      <a:r>
                        <a:rPr lang="en-US" sz="3200" baseline="0" dirty="0" smtClean="0"/>
                        <a:t> x    0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5572125" y="2132013"/>
          <a:ext cx="292100" cy="460375"/>
        </p:xfrm>
        <a:graphic>
          <a:graphicData uri="http://schemas.openxmlformats.org/presentationml/2006/ole">
            <p:oleObj spid="_x0000_s12290" name="Формула" r:id="rId3" imgW="203112" imgH="190417" progId="Equation.3">
              <p:embed/>
            </p:oleObj>
          </a:graphicData>
        </a:graphic>
      </p:graphicFrame>
      <p:graphicFrame>
        <p:nvGraphicFramePr>
          <p:cNvPr id="12291" name="Object 6"/>
          <p:cNvGraphicFramePr>
            <a:graphicFrameLocks noChangeAspect="1"/>
          </p:cNvGraphicFramePr>
          <p:nvPr/>
        </p:nvGraphicFramePr>
        <p:xfrm>
          <a:off x="7643813" y="2132013"/>
          <a:ext cx="285750" cy="428625"/>
        </p:xfrm>
        <a:graphic>
          <a:graphicData uri="http://schemas.openxmlformats.org/presentationml/2006/ole">
            <p:oleObj spid="_x0000_s12291" name="Формула" r:id="rId4" imgW="177646" imgH="190335" progId="Equation.3">
              <p:embed/>
            </p:oleObj>
          </a:graphicData>
        </a:graphic>
      </p:graphicFrame>
      <p:sp>
        <p:nvSpPr>
          <p:cNvPr id="1232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292" name="Object 7"/>
          <p:cNvGraphicFramePr>
            <a:graphicFrameLocks noChangeAspect="1"/>
          </p:cNvGraphicFramePr>
          <p:nvPr/>
        </p:nvGraphicFramePr>
        <p:xfrm>
          <a:off x="1609725" y="1071563"/>
          <a:ext cx="3068638" cy="571500"/>
        </p:xfrm>
        <a:graphic>
          <a:graphicData uri="http://schemas.openxmlformats.org/presentationml/2006/ole">
            <p:oleObj spid="_x0000_s12292" name="Формула" r:id="rId5" imgW="1473120" imgH="279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332656"/>
            <a:ext cx="8072494" cy="5572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6600" b="1" dirty="0">
              <a:solidFill>
                <a:srgbClr val="0058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6600" b="1" dirty="0">
              <a:solidFill>
                <a:srgbClr val="0058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6600" b="1" dirty="0">
                <a:solidFill>
                  <a:srgbClr val="005800"/>
                </a:solidFill>
                <a:latin typeface="Times New Roman" pitchFamily="18" charset="0"/>
                <a:cs typeface="Times New Roman" pitchFamily="18" charset="0"/>
              </a:rPr>
              <a:t>Хочу всё знать!</a:t>
            </a:r>
          </a:p>
          <a:p>
            <a:pPr algn="ctr">
              <a:defRPr/>
            </a:pPr>
            <a:endParaRPr lang="ru-RU" sz="6600" b="1" dirty="0">
              <a:solidFill>
                <a:srgbClr val="0058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600" b="1" dirty="0">
                <a:solidFill>
                  <a:srgbClr val="005800"/>
                </a:solidFill>
                <a:latin typeface="Times New Roman" pitchFamily="18" charset="0"/>
                <a:cs typeface="Times New Roman" pitchFamily="18" charset="0"/>
              </a:rPr>
              <a:t>             Задание С1</a:t>
            </a:r>
            <a:endParaRPr lang="en-US" sz="3600" b="1" dirty="0">
              <a:solidFill>
                <a:srgbClr val="0058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5" name="Picture 2" descr="C:\Users\Галя\Desktop\Советы\21_1.jpg">
            <a:hlinkClick r:id="rId2" action="ppaction://hlinkpres?slideindex=1&amp;slidetitle=С в о я   и г р а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5" y="2886075"/>
            <a:ext cx="30638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71438"/>
            <a:ext cx="9144000" cy="67151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2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368300" y="1587500"/>
          <a:ext cx="6918325" cy="2778125"/>
        </p:xfrm>
        <a:graphic>
          <a:graphicData uri="http://schemas.openxmlformats.org/presentationml/2006/ole">
            <p:oleObj spid="_x0000_s13314" name="Формула" r:id="rId3" imgW="2679480" imgH="1269720" progId="Equation.3">
              <p:embed/>
            </p:oleObj>
          </a:graphicData>
        </a:graphic>
      </p:graphicFrame>
      <p:sp>
        <p:nvSpPr>
          <p:cNvPr id="13322" name="TextBox 4"/>
          <p:cNvSpPr txBox="1">
            <a:spLocks noChangeArrowheads="1"/>
          </p:cNvSpPr>
          <p:nvPr/>
        </p:nvSpPr>
        <p:spPr bwMode="auto">
          <a:xfrm>
            <a:off x="500063" y="261938"/>
            <a:ext cx="3335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Решить уравнение:</a:t>
            </a:r>
          </a:p>
        </p:txBody>
      </p:sp>
      <p:pic>
        <p:nvPicPr>
          <p:cNvPr id="13323" name="Picture 5" descr="C:\Users\Галя\Desktop\Советы\88708_20E3EDB0ACE29DD5F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9F8"/>
              </a:clrFrom>
              <a:clrTo>
                <a:srgbClr val="FDF9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688" y="428625"/>
            <a:ext cx="1928812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5786438" y="3714750"/>
            <a:ext cx="1928812" cy="200025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000625" y="4714875"/>
            <a:ext cx="3357563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5250657" y="4679156"/>
            <a:ext cx="3073400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7215188" y="5500688"/>
            <a:ext cx="142875" cy="142875"/>
          </a:xfrm>
          <a:prstGeom prst="ellipse">
            <a:avLst/>
          </a:prstGeom>
          <a:solidFill>
            <a:srgbClr val="1E26D0"/>
          </a:solidFill>
          <a:ln>
            <a:solidFill>
              <a:srgbClr val="1E26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215188" y="3786188"/>
            <a:ext cx="142875" cy="142875"/>
          </a:xfrm>
          <a:prstGeom prst="ellipse">
            <a:avLst/>
          </a:prstGeom>
          <a:solidFill>
            <a:srgbClr val="1E26D0"/>
          </a:solidFill>
          <a:ln>
            <a:solidFill>
              <a:srgbClr val="1E26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10800000" flipV="1">
            <a:off x="7072313" y="3714750"/>
            <a:ext cx="428625" cy="285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7072313" y="3786188"/>
            <a:ext cx="428625" cy="142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7072313" y="5367338"/>
          <a:ext cx="785812" cy="847725"/>
        </p:xfrm>
        <a:graphic>
          <a:graphicData uri="http://schemas.openxmlformats.org/presentationml/2006/ole">
            <p:oleObj spid="_x0000_s13315" name="Формула" r:id="rId5" imgW="368140" imgH="393529" progId="Equation.3">
              <p:embed/>
            </p:oleObj>
          </a:graphicData>
        </a:graphic>
      </p:graphicFrame>
      <p:sp>
        <p:nvSpPr>
          <p:cNvPr id="25" name="Овал 24"/>
          <p:cNvSpPr/>
          <p:nvPr/>
        </p:nvSpPr>
        <p:spPr>
          <a:xfrm>
            <a:off x="3786188" y="2214563"/>
            <a:ext cx="1785937" cy="642937"/>
          </a:xfrm>
          <a:prstGeom prst="ellipse">
            <a:avLst/>
          </a:prstGeom>
          <a:noFill/>
          <a:ln w="38100">
            <a:solidFill>
              <a:srgbClr val="1E26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7" name="Прямая соединительная линия 36"/>
          <p:cNvCxnSpPr>
            <a:stCxn id="13" idx="4"/>
          </p:cNvCxnSpPr>
          <p:nvPr/>
        </p:nvCxnSpPr>
        <p:spPr>
          <a:xfrm rot="5400000">
            <a:off x="6465094" y="4750594"/>
            <a:ext cx="1643062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2286000" y="4143375"/>
            <a:ext cx="3000375" cy="2857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65" name="Object 21"/>
          <p:cNvGraphicFramePr>
            <a:graphicFrameLocks noChangeAspect="1"/>
          </p:cNvGraphicFramePr>
          <p:nvPr/>
        </p:nvGraphicFramePr>
        <p:xfrm>
          <a:off x="323850" y="4376738"/>
          <a:ext cx="4295775" cy="2220912"/>
        </p:xfrm>
        <a:graphic>
          <a:graphicData uri="http://schemas.openxmlformats.org/presentationml/2006/ole">
            <p:oleObj spid="_x0000_s13316" name="Формула" r:id="rId6" imgW="1663560" imgH="1015920" progId="Equation.3">
              <p:embed/>
            </p:oleObj>
          </a:graphicData>
        </a:graphic>
      </p:graphicFrame>
      <p:graphicFrame>
        <p:nvGraphicFramePr>
          <p:cNvPr id="13317" name="Object 22"/>
          <p:cNvGraphicFramePr>
            <a:graphicFrameLocks noChangeAspect="1"/>
          </p:cNvGraphicFramePr>
          <p:nvPr/>
        </p:nvGraphicFramePr>
        <p:xfrm>
          <a:off x="250825" y="650875"/>
          <a:ext cx="5343525" cy="1554163"/>
        </p:xfrm>
        <a:graphic>
          <a:graphicData uri="http://schemas.openxmlformats.org/presentationml/2006/ole">
            <p:oleObj spid="_x0000_s13317" name="Формула" r:id="rId7" imgW="2070000" imgH="711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6500"/>
                            </p:stCondLst>
                            <p:childTnLst>
                              <p:par>
                                <p:cTn id="5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71438"/>
            <a:ext cx="9144000" cy="67151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4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3419475" y="331788"/>
          <a:ext cx="3554413" cy="433387"/>
        </p:xfrm>
        <a:graphic>
          <a:graphicData uri="http://schemas.openxmlformats.org/presentationml/2006/ole">
            <p:oleObj spid="_x0000_s14338" name="Формула" r:id="rId3" imgW="1930320" imgH="241200" progId="Equation.3">
              <p:embed/>
            </p:oleObj>
          </a:graphicData>
        </a:graphic>
      </p:graphicFrame>
      <p:sp>
        <p:nvSpPr>
          <p:cNvPr id="14344" name="TextBox 4"/>
          <p:cNvSpPr txBox="1">
            <a:spLocks noChangeArrowheads="1"/>
          </p:cNvSpPr>
          <p:nvPr/>
        </p:nvSpPr>
        <p:spPr bwMode="auto">
          <a:xfrm>
            <a:off x="179388" y="260350"/>
            <a:ext cx="3335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Решите уравнение:</a:t>
            </a:r>
          </a:p>
        </p:txBody>
      </p:sp>
      <p:pic>
        <p:nvPicPr>
          <p:cNvPr id="14345" name="Picture 5" descr="C:\Users\Галя\Desktop\Советы\88708_20E3EDB0ACE29DD5F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9F8"/>
              </a:clrFrom>
              <a:clrTo>
                <a:srgbClr val="FDF9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05650" y="188913"/>
            <a:ext cx="19589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4339" name="Object 4"/>
          <p:cNvGraphicFramePr>
            <a:graphicFrameLocks noChangeAspect="1"/>
          </p:cNvGraphicFramePr>
          <p:nvPr/>
        </p:nvGraphicFramePr>
        <p:xfrm>
          <a:off x="415925" y="692150"/>
          <a:ext cx="8043863" cy="5997575"/>
        </p:xfrm>
        <a:graphic>
          <a:graphicData uri="http://schemas.openxmlformats.org/presentationml/2006/ole">
            <p:oleObj spid="_x0000_s14339" name="Формула" r:id="rId5" imgW="4991040" imgH="3784320" progId="Equation.3">
              <p:embed/>
            </p:oleObj>
          </a:graphicData>
        </a:graphic>
      </p:graphicFrame>
      <p:sp>
        <p:nvSpPr>
          <p:cNvPr id="25" name="Овал 24"/>
          <p:cNvSpPr/>
          <p:nvPr/>
        </p:nvSpPr>
        <p:spPr>
          <a:xfrm>
            <a:off x="684213" y="1700213"/>
            <a:ext cx="1295400" cy="504825"/>
          </a:xfrm>
          <a:prstGeom prst="ellipse">
            <a:avLst/>
          </a:prstGeom>
          <a:noFill/>
          <a:ln w="38100">
            <a:solidFill>
              <a:srgbClr val="1E26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71438"/>
            <a:ext cx="9144000" cy="67151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362" name="Object 3"/>
          <p:cNvGraphicFramePr>
            <a:graphicFrameLocks noChangeAspect="1"/>
          </p:cNvGraphicFramePr>
          <p:nvPr/>
        </p:nvGraphicFramePr>
        <p:xfrm>
          <a:off x="3348038" y="333375"/>
          <a:ext cx="3625850" cy="455613"/>
        </p:xfrm>
        <a:graphic>
          <a:graphicData uri="http://schemas.openxmlformats.org/presentationml/2006/ole">
            <p:oleObj spid="_x0000_s15362" name="Формула" r:id="rId3" imgW="1968480" imgH="253800" progId="Equation.3">
              <p:embed/>
            </p:oleObj>
          </a:graphicData>
        </a:graphic>
      </p:graphicFrame>
      <p:sp>
        <p:nvSpPr>
          <p:cNvPr id="15373" name="TextBox 4"/>
          <p:cNvSpPr txBox="1">
            <a:spLocks noChangeArrowheads="1"/>
          </p:cNvSpPr>
          <p:nvPr/>
        </p:nvSpPr>
        <p:spPr bwMode="auto">
          <a:xfrm>
            <a:off x="179388" y="260350"/>
            <a:ext cx="3335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Решите уравнение:</a:t>
            </a:r>
          </a:p>
        </p:txBody>
      </p:sp>
      <p:pic>
        <p:nvPicPr>
          <p:cNvPr id="15374" name="Picture 5" descr="C:\Users\Галя\Desktop\Советы\88708_20E3EDB0ACE29DD5F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9F8"/>
              </a:clrFrom>
              <a:clrTo>
                <a:srgbClr val="FDF9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9513" y="44450"/>
            <a:ext cx="16144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363" name="Object 4"/>
          <p:cNvGraphicFramePr>
            <a:graphicFrameLocks noChangeAspect="1"/>
          </p:cNvGraphicFramePr>
          <p:nvPr/>
        </p:nvGraphicFramePr>
        <p:xfrm>
          <a:off x="219075" y="692150"/>
          <a:ext cx="7953375" cy="774700"/>
        </p:xfrm>
        <a:graphic>
          <a:graphicData uri="http://schemas.openxmlformats.org/presentationml/2006/ole">
            <p:oleObj spid="_x0000_s15363" name="Формула" r:id="rId5" imgW="4317840" imgH="431640" progId="Equation.3">
              <p:embed/>
            </p:oleObj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250825" y="1268413"/>
          <a:ext cx="8329613" cy="2936875"/>
        </p:xfrm>
        <a:graphic>
          <a:graphicData uri="http://schemas.openxmlformats.org/presentationml/2006/ole">
            <p:oleObj spid="_x0000_s15364" name="Формула" r:id="rId6" imgW="4520880" imgH="1638000" progId="Equation.3">
              <p:embed/>
            </p:oleObj>
          </a:graphicData>
        </a:graphic>
      </p:graphicFrame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6756400" y="4149725"/>
          <a:ext cx="2152650" cy="704850"/>
        </p:xfrm>
        <a:graphic>
          <a:graphicData uri="http://schemas.openxmlformats.org/presentationml/2006/ole">
            <p:oleObj spid="_x0000_s15365" name="Формула" r:id="rId7" imgW="1168200" imgH="393480" progId="Equation.3">
              <p:embed/>
            </p:oleObj>
          </a:graphicData>
        </a:graphic>
      </p:graphicFrame>
      <p:sp>
        <p:nvSpPr>
          <p:cNvPr id="13" name="Овал 12"/>
          <p:cNvSpPr/>
          <p:nvPr/>
        </p:nvSpPr>
        <p:spPr>
          <a:xfrm>
            <a:off x="4565650" y="4432300"/>
            <a:ext cx="1928813" cy="200025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211638" y="5422900"/>
            <a:ext cx="2638425" cy="111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5567363" y="4149725"/>
            <a:ext cx="12700" cy="24971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5994400" y="6218238"/>
            <a:ext cx="142875" cy="142875"/>
          </a:xfrm>
          <a:prstGeom prst="ellipse">
            <a:avLst/>
          </a:prstGeom>
          <a:solidFill>
            <a:srgbClr val="1E26D0"/>
          </a:solidFill>
          <a:ln>
            <a:solidFill>
              <a:srgbClr val="1E26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994400" y="4503738"/>
            <a:ext cx="142875" cy="142875"/>
          </a:xfrm>
          <a:prstGeom prst="ellipse">
            <a:avLst/>
          </a:prstGeom>
          <a:solidFill>
            <a:srgbClr val="1E26D0"/>
          </a:solidFill>
          <a:ln>
            <a:solidFill>
              <a:srgbClr val="1E26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10800000" flipV="1">
            <a:off x="5851525" y="4432300"/>
            <a:ext cx="428625" cy="285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5851525" y="4503738"/>
            <a:ext cx="428625" cy="142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7"/>
          <p:cNvGraphicFramePr>
            <a:graphicFrameLocks noChangeAspect="1"/>
          </p:cNvGraphicFramePr>
          <p:nvPr/>
        </p:nvGraphicFramePr>
        <p:xfrm>
          <a:off x="6108700" y="5988050"/>
          <a:ext cx="1200150" cy="658813"/>
        </p:xfrm>
        <a:graphic>
          <a:graphicData uri="http://schemas.openxmlformats.org/presentationml/2006/ole">
            <p:oleObj spid="_x0000_s15366" name="Формула" r:id="rId8" imgW="723600" imgH="393480" progId="Equation.3">
              <p:embed/>
            </p:oleObj>
          </a:graphicData>
        </a:graphic>
      </p:graphicFrame>
      <p:cxnSp>
        <p:nvCxnSpPr>
          <p:cNvPr id="21" name="Прямая соединительная линия 20"/>
          <p:cNvCxnSpPr/>
          <p:nvPr/>
        </p:nvCxnSpPr>
        <p:spPr>
          <a:xfrm flipH="1" flipV="1">
            <a:off x="5076825" y="4557713"/>
            <a:ext cx="989013" cy="1746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5003800" y="6269038"/>
            <a:ext cx="990600" cy="1746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5003800" y="6215063"/>
            <a:ext cx="142875" cy="142875"/>
          </a:xfrm>
          <a:prstGeom prst="ellipse">
            <a:avLst/>
          </a:prstGeom>
          <a:solidFill>
            <a:srgbClr val="1E26D0"/>
          </a:solidFill>
          <a:ln>
            <a:solidFill>
              <a:srgbClr val="1E26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005388" y="4486275"/>
            <a:ext cx="142875" cy="142875"/>
          </a:xfrm>
          <a:prstGeom prst="ellipse">
            <a:avLst/>
          </a:prstGeom>
          <a:solidFill>
            <a:srgbClr val="1E26D0"/>
          </a:solidFill>
          <a:ln>
            <a:solidFill>
              <a:srgbClr val="1E26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16200000" flipH="1">
            <a:off x="4860925" y="6213475"/>
            <a:ext cx="428625" cy="142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4859338" y="6142038"/>
            <a:ext cx="428625" cy="285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256" name="Object 8"/>
          <p:cNvGraphicFramePr>
            <a:graphicFrameLocks noChangeAspect="1"/>
          </p:cNvGraphicFramePr>
          <p:nvPr/>
        </p:nvGraphicFramePr>
        <p:xfrm>
          <a:off x="3611563" y="4202113"/>
          <a:ext cx="1320800" cy="644525"/>
        </p:xfrm>
        <a:graphic>
          <a:graphicData uri="http://schemas.openxmlformats.org/presentationml/2006/ole">
            <p:oleObj spid="_x0000_s15367" name="Формула" r:id="rId9" imgW="812520" imgH="393480" progId="Equation.3">
              <p:embed/>
            </p:oleObj>
          </a:graphicData>
        </a:graphic>
      </p:graphicFrame>
      <p:graphicFrame>
        <p:nvGraphicFramePr>
          <p:cNvPr id="53257" name="Object 9"/>
          <p:cNvGraphicFramePr>
            <a:graphicFrameLocks noChangeAspect="1"/>
          </p:cNvGraphicFramePr>
          <p:nvPr/>
        </p:nvGraphicFramePr>
        <p:xfrm>
          <a:off x="1187450" y="5661025"/>
          <a:ext cx="3019425" cy="704850"/>
        </p:xfrm>
        <a:graphic>
          <a:graphicData uri="http://schemas.openxmlformats.org/presentationml/2006/ole">
            <p:oleObj spid="_x0000_s15368" name="Формула" r:id="rId10" imgW="1638000" imgH="393480" progId="Equation.3">
              <p:embed/>
            </p:oleObj>
          </a:graphicData>
        </a:graphic>
      </p:graphicFrame>
      <p:sp>
        <p:nvSpPr>
          <p:cNvPr id="25" name="Овал 24"/>
          <p:cNvSpPr/>
          <p:nvPr/>
        </p:nvSpPr>
        <p:spPr>
          <a:xfrm>
            <a:off x="2268538" y="1557338"/>
            <a:ext cx="1727200" cy="1052512"/>
          </a:xfrm>
          <a:prstGeom prst="ellipse">
            <a:avLst/>
          </a:prstGeom>
          <a:noFill/>
          <a:ln w="38100">
            <a:solidFill>
              <a:srgbClr val="1E26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588125" y="4149725"/>
            <a:ext cx="2376488" cy="792163"/>
          </a:xfrm>
          <a:prstGeom prst="rect">
            <a:avLst/>
          </a:prstGeom>
          <a:noFill/>
          <a:ln w="28575">
            <a:solidFill>
              <a:srgbClr val="1E26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116013" y="5589588"/>
            <a:ext cx="3095625" cy="792162"/>
          </a:xfrm>
          <a:prstGeom prst="rect">
            <a:avLst/>
          </a:prstGeom>
          <a:noFill/>
          <a:ln w="28575">
            <a:solidFill>
              <a:srgbClr val="1E26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3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1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3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7500"/>
                            </p:stCondLst>
                            <p:childTnLst>
                              <p:par>
                                <p:cTn id="7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9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0"/>
                            </p:stCondLst>
                            <p:childTnLst>
                              <p:par>
                                <p:cTn id="8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2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28" grpId="0" animBg="1"/>
      <p:bldP spid="29" grpId="0" animBg="1"/>
      <p:bldP spid="25" grpId="0" animBg="1"/>
      <p:bldP spid="33" grpId="0" animBg="1"/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71438"/>
            <a:ext cx="9144000" cy="67151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6400" name="Picture 5" descr="C:\Users\Галя\Desktop\Советы\88708_20E3EDB0ACE29DD5F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9F8"/>
              </a:clrFrom>
              <a:clrTo>
                <a:srgbClr val="FDF9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9513" y="44450"/>
            <a:ext cx="16144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230188" y="620713"/>
          <a:ext cx="7813675" cy="1595437"/>
        </p:xfrm>
        <a:graphic>
          <a:graphicData uri="http://schemas.openxmlformats.org/presentationml/2006/ole">
            <p:oleObj spid="_x0000_s16386" name="Формула" r:id="rId4" imgW="4241520" imgH="888840" progId="Equation.3">
              <p:embed/>
            </p:oleObj>
          </a:graphicData>
        </a:graphic>
      </p:graphicFrame>
      <p:graphicFrame>
        <p:nvGraphicFramePr>
          <p:cNvPr id="16387" name="Object 6"/>
          <p:cNvGraphicFramePr>
            <a:graphicFrameLocks noChangeAspect="1"/>
          </p:cNvGraphicFramePr>
          <p:nvPr/>
        </p:nvGraphicFramePr>
        <p:xfrm>
          <a:off x="4140200" y="1844675"/>
          <a:ext cx="2152650" cy="704850"/>
        </p:xfrm>
        <a:graphic>
          <a:graphicData uri="http://schemas.openxmlformats.org/presentationml/2006/ole">
            <p:oleObj spid="_x0000_s16387" name="Формула" r:id="rId5" imgW="1168200" imgH="393480" progId="Equation.3">
              <p:embed/>
            </p:oleObj>
          </a:graphicData>
        </a:graphic>
      </p:graphicFrame>
      <p:sp>
        <p:nvSpPr>
          <p:cNvPr id="13" name="Овал 12"/>
          <p:cNvSpPr/>
          <p:nvPr/>
        </p:nvSpPr>
        <p:spPr>
          <a:xfrm>
            <a:off x="1116013" y="3492500"/>
            <a:ext cx="2232025" cy="22320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755650" y="4572000"/>
            <a:ext cx="3141663" cy="127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268538" y="2771775"/>
            <a:ext cx="0" cy="35290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7"/>
          <p:cNvGraphicFramePr>
            <a:graphicFrameLocks noChangeAspect="1"/>
          </p:cNvGraphicFramePr>
          <p:nvPr/>
        </p:nvGraphicFramePr>
        <p:xfrm>
          <a:off x="2557463" y="5435600"/>
          <a:ext cx="1727200" cy="657225"/>
        </p:xfrm>
        <a:graphic>
          <a:graphicData uri="http://schemas.openxmlformats.org/presentationml/2006/ole">
            <p:oleObj spid="_x0000_s16388" name="Формула" r:id="rId6" imgW="1041120" imgH="393480" progId="Equation.3">
              <p:embed/>
            </p:oleObj>
          </a:graphicData>
        </a:graphic>
      </p:graphicFrame>
      <p:graphicFrame>
        <p:nvGraphicFramePr>
          <p:cNvPr id="53256" name="Object 8"/>
          <p:cNvGraphicFramePr>
            <a:graphicFrameLocks noChangeAspect="1"/>
          </p:cNvGraphicFramePr>
          <p:nvPr/>
        </p:nvGraphicFramePr>
        <p:xfrm>
          <a:off x="519113" y="2843213"/>
          <a:ext cx="1504950" cy="644525"/>
        </p:xfrm>
        <a:graphic>
          <a:graphicData uri="http://schemas.openxmlformats.org/presentationml/2006/ole">
            <p:oleObj spid="_x0000_s16389" name="Формула" r:id="rId7" imgW="927000" imgH="393480" progId="Equation.3">
              <p:embed/>
            </p:oleObj>
          </a:graphicData>
        </a:graphic>
      </p:graphicFrame>
      <p:graphicFrame>
        <p:nvGraphicFramePr>
          <p:cNvPr id="16390" name="Object 9"/>
          <p:cNvGraphicFramePr>
            <a:graphicFrameLocks noChangeAspect="1"/>
          </p:cNvGraphicFramePr>
          <p:nvPr/>
        </p:nvGraphicFramePr>
        <p:xfrm>
          <a:off x="395288" y="1844675"/>
          <a:ext cx="3019425" cy="704850"/>
        </p:xfrm>
        <a:graphic>
          <a:graphicData uri="http://schemas.openxmlformats.org/presentationml/2006/ole">
            <p:oleObj spid="_x0000_s16390" name="Формула" r:id="rId8" imgW="1638000" imgH="393480" progId="Equation.3">
              <p:embed/>
            </p:oleObj>
          </a:graphicData>
        </a:graphic>
      </p:graphicFrame>
      <p:sp>
        <p:nvSpPr>
          <p:cNvPr id="38" name="Дуга 37"/>
          <p:cNvSpPr/>
          <p:nvPr/>
        </p:nvSpPr>
        <p:spPr>
          <a:xfrm rot="10800000">
            <a:off x="1116013" y="3492500"/>
            <a:ext cx="2232025" cy="2232025"/>
          </a:xfrm>
          <a:prstGeom prst="arc">
            <a:avLst>
              <a:gd name="adj1" fmla="val 2705938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403350" y="3708400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042988" y="4500563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195513" y="5651500"/>
            <a:ext cx="142875" cy="142875"/>
          </a:xfrm>
          <a:prstGeom prst="ellipse">
            <a:avLst/>
          </a:prstGeom>
          <a:solidFill>
            <a:srgbClr val="1E26D0"/>
          </a:solidFill>
          <a:ln>
            <a:solidFill>
              <a:srgbClr val="1E26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195513" y="3419475"/>
            <a:ext cx="142875" cy="142875"/>
          </a:xfrm>
          <a:prstGeom prst="ellipse">
            <a:avLst/>
          </a:prstGeom>
          <a:solidFill>
            <a:srgbClr val="1E26D0"/>
          </a:solidFill>
          <a:ln>
            <a:solidFill>
              <a:srgbClr val="1E26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700338" y="5508625"/>
            <a:ext cx="142875" cy="142875"/>
          </a:xfrm>
          <a:prstGeom prst="ellipse">
            <a:avLst/>
          </a:prstGeom>
          <a:solidFill>
            <a:srgbClr val="1E26D0"/>
          </a:solidFill>
          <a:ln>
            <a:solidFill>
              <a:srgbClr val="1E26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763713" y="3492500"/>
            <a:ext cx="142875" cy="142875"/>
          </a:xfrm>
          <a:prstGeom prst="ellipse">
            <a:avLst/>
          </a:prstGeom>
          <a:solidFill>
            <a:srgbClr val="1E26D0"/>
          </a:solidFill>
          <a:ln>
            <a:solidFill>
              <a:srgbClr val="1E26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54281" name="Object 7"/>
          <p:cNvGraphicFramePr>
            <a:graphicFrameLocks noChangeAspect="1"/>
          </p:cNvGraphicFramePr>
          <p:nvPr/>
        </p:nvGraphicFramePr>
        <p:xfrm>
          <a:off x="395288" y="4643438"/>
          <a:ext cx="631825" cy="339725"/>
        </p:xfrm>
        <a:graphic>
          <a:graphicData uri="http://schemas.openxmlformats.org/presentationml/2006/ole">
            <p:oleObj spid="_x0000_s16391" name="Формула" r:id="rId9" imgW="380880" imgH="203040" progId="Equation.3">
              <p:embed/>
            </p:oleObj>
          </a:graphicData>
        </a:graphic>
      </p:graphicFrame>
      <p:graphicFrame>
        <p:nvGraphicFramePr>
          <p:cNvPr id="54282" name="Object 10"/>
          <p:cNvGraphicFramePr>
            <a:graphicFrameLocks noChangeAspect="1"/>
          </p:cNvGraphicFramePr>
          <p:nvPr/>
        </p:nvGraphicFramePr>
        <p:xfrm>
          <a:off x="684213" y="3419475"/>
          <a:ext cx="715962" cy="657225"/>
        </p:xfrm>
        <a:graphic>
          <a:graphicData uri="http://schemas.openxmlformats.org/presentationml/2006/ole">
            <p:oleObj spid="_x0000_s16392" name="Формула" r:id="rId10" imgW="431640" imgH="393480" progId="Equation.3">
              <p:embed/>
            </p:oleObj>
          </a:graphicData>
        </a:graphic>
      </p:graphicFrame>
      <p:graphicFrame>
        <p:nvGraphicFramePr>
          <p:cNvPr id="54283" name="Object 11"/>
          <p:cNvGraphicFramePr>
            <a:graphicFrameLocks noChangeAspect="1"/>
          </p:cNvGraphicFramePr>
          <p:nvPr/>
        </p:nvGraphicFramePr>
        <p:xfrm>
          <a:off x="1547813" y="5724525"/>
          <a:ext cx="715962" cy="657225"/>
        </p:xfrm>
        <a:graphic>
          <a:graphicData uri="http://schemas.openxmlformats.org/presentationml/2006/ole">
            <p:oleObj spid="_x0000_s16393" name="Формула" r:id="rId11" imgW="431640" imgH="393480" progId="Equation.3">
              <p:embed/>
            </p:oleObj>
          </a:graphicData>
        </a:graphic>
      </p:graphicFrame>
      <p:graphicFrame>
        <p:nvGraphicFramePr>
          <p:cNvPr id="54284" name="Object 12"/>
          <p:cNvGraphicFramePr>
            <a:graphicFrameLocks noChangeAspect="1"/>
          </p:cNvGraphicFramePr>
          <p:nvPr/>
        </p:nvGraphicFramePr>
        <p:xfrm>
          <a:off x="2195513" y="2916238"/>
          <a:ext cx="715962" cy="657225"/>
        </p:xfrm>
        <a:graphic>
          <a:graphicData uri="http://schemas.openxmlformats.org/presentationml/2006/ole">
            <p:oleObj spid="_x0000_s16394" name="Формула" r:id="rId12" imgW="431640" imgH="393480" progId="Equation.3">
              <p:embed/>
            </p:oleObj>
          </a:graphicData>
        </a:graphic>
      </p:graphicFrame>
      <p:graphicFrame>
        <p:nvGraphicFramePr>
          <p:cNvPr id="54285" name="Object 13"/>
          <p:cNvGraphicFramePr>
            <a:graphicFrameLocks noChangeAspect="1"/>
          </p:cNvGraphicFramePr>
          <p:nvPr/>
        </p:nvGraphicFramePr>
        <p:xfrm>
          <a:off x="4716463" y="3357563"/>
          <a:ext cx="3814762" cy="2909887"/>
        </p:xfrm>
        <a:graphic>
          <a:graphicData uri="http://schemas.openxmlformats.org/presentationml/2006/ole">
            <p:oleObj spid="_x0000_s16395" name="Формула" r:id="rId13" imgW="2070000" imgH="1625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9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3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2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9" grpId="0" animBg="1"/>
      <p:bldP spid="40" grpId="0" animBg="1"/>
      <p:bldP spid="29" grpId="0" animBg="1"/>
      <p:bldP spid="16" grpId="0" animBg="1"/>
      <p:bldP spid="28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285728"/>
            <a:ext cx="8072494" cy="5572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6600" b="1" dirty="0">
                <a:solidFill>
                  <a:srgbClr val="005800"/>
                </a:solidFill>
                <a:latin typeface="Times New Roman" pitchFamily="18" charset="0"/>
                <a:cs typeface="Times New Roman" pitchFamily="18" charset="0"/>
              </a:rPr>
              <a:t>Чем мы хуже МИОО?</a:t>
            </a:r>
            <a:endParaRPr lang="en-US" sz="6600" b="1" dirty="0">
              <a:solidFill>
                <a:srgbClr val="0058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9" name="Picture 2" descr="C:\Users\Галя\Desktop\Советы\targi1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5" y="2786063"/>
            <a:ext cx="3643313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4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7416" name="Picture 5" descr="C:\Users\Галя\Desktop\Советы\88708_20E3EDB0ACE29DD5F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9F8"/>
              </a:clrFrom>
              <a:clrTo>
                <a:srgbClr val="FDF9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75" y="285750"/>
            <a:ext cx="1928813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8" name="TextBox 18"/>
          <p:cNvSpPr txBox="1">
            <a:spLocks noChangeArrowheads="1"/>
          </p:cNvSpPr>
          <p:nvPr/>
        </p:nvSpPr>
        <p:spPr bwMode="auto">
          <a:xfrm>
            <a:off x="285750" y="98425"/>
            <a:ext cx="56149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каких значениях </a:t>
            </a:r>
            <a:r>
              <a:rPr lang="ru-RU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имеет решения</a:t>
            </a:r>
          </a:p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уравнение</a:t>
            </a:r>
          </a:p>
        </p:txBody>
      </p:sp>
      <p:sp>
        <p:nvSpPr>
          <p:cNvPr id="1741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1928813" y="500063"/>
          <a:ext cx="5016500" cy="928687"/>
        </p:xfrm>
        <a:graphic>
          <a:graphicData uri="http://schemas.openxmlformats.org/presentationml/2006/ole">
            <p:oleObj spid="_x0000_s17410" name="Формула" r:id="rId4" imgW="2565400" imgH="444500" progId="Equation.3">
              <p:embed/>
            </p:oleObj>
          </a:graphicData>
        </a:graphic>
      </p:graphicFrame>
      <p:sp>
        <p:nvSpPr>
          <p:cNvPr id="1742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7411" name="Object 6"/>
          <p:cNvGraphicFramePr>
            <a:graphicFrameLocks noChangeAspect="1"/>
          </p:cNvGraphicFramePr>
          <p:nvPr/>
        </p:nvGraphicFramePr>
        <p:xfrm>
          <a:off x="214313" y="1428750"/>
          <a:ext cx="8786812" cy="5072063"/>
        </p:xfrm>
        <a:graphic>
          <a:graphicData uri="http://schemas.openxmlformats.org/presentationml/2006/ole">
            <p:oleObj spid="_x0000_s17411" name="Формула" r:id="rId5" imgW="3301920" imgH="2108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357166"/>
            <a:ext cx="8501122" cy="62865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5400" b="1" dirty="0">
                <a:solidFill>
                  <a:srgbClr val="005800"/>
                </a:solidFill>
                <a:latin typeface="Times New Roman" pitchFamily="18" charset="0"/>
                <a:cs typeface="Times New Roman" pitchFamily="18" charset="0"/>
              </a:rPr>
              <a:t>Всемирная паутина</a:t>
            </a:r>
          </a:p>
          <a:p>
            <a:pPr algn="ctr">
              <a:defRPr/>
            </a:pPr>
            <a:r>
              <a:rPr lang="ru-RU" sz="5400" b="1" dirty="0">
                <a:solidFill>
                  <a:srgbClr val="005800"/>
                </a:solidFill>
                <a:latin typeface="Times New Roman" pitchFamily="18" charset="0"/>
                <a:cs typeface="Times New Roman" pitchFamily="18" charset="0"/>
              </a:rPr>
              <a:t>на службе у ЕГЭ!</a:t>
            </a:r>
          </a:p>
          <a:p>
            <a:pPr algn="ctr">
              <a:defRPr/>
            </a:pPr>
            <a:endParaRPr lang="en-US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Галя\Desktop\Советы\Odni-postupayut-po-sovesti-drugie-po-EGE-.-Vzglyad-iz-priemnoj-komissii-glavnogo-vuza-strany_medium.jpg">
            <a:hlinkClick r:id="rId2" action="ppaction://hlinkpres?slideindex=1&amp;slidetitle=Электронный справочник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571876"/>
            <a:ext cx="2857520" cy="215266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7" name="Прямоугольник 3"/>
          <p:cNvSpPr>
            <a:spLocks noChangeArrowheads="1"/>
          </p:cNvSpPr>
          <p:nvPr/>
        </p:nvSpPr>
        <p:spPr bwMode="auto">
          <a:xfrm>
            <a:off x="1116013" y="615950"/>
            <a:ext cx="7488237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2"/>
              </a:rPr>
              <a:t>http://avangard-school.nm.ru/</a:t>
            </a:r>
            <a:r>
              <a:rPr lang="en-US"/>
              <a:t/>
            </a:r>
            <a:br>
              <a:rPr lang="en-US"/>
            </a:br>
            <a:r>
              <a:rPr lang="en-US">
                <a:hlinkClick r:id="rId3"/>
              </a:rPr>
              <a:t>http://www.ctege.org/content/category/15/67/48/</a:t>
            </a:r>
            <a:r>
              <a:rPr lang="en-US"/>
              <a:t/>
            </a:r>
            <a:br>
              <a:rPr lang="en-US"/>
            </a:br>
            <a:r>
              <a:rPr lang="en-US">
                <a:hlinkClick r:id="rId4"/>
              </a:rPr>
              <a:t>http://rsr-olymp.ru/splash/</a:t>
            </a:r>
            <a:r>
              <a:rPr lang="en-US"/>
              <a:t/>
            </a:r>
            <a:br>
              <a:rPr lang="en-US"/>
            </a:br>
            <a:r>
              <a:rPr lang="en-US">
                <a:hlinkClick r:id="rId5"/>
              </a:rPr>
              <a:t>http://www.alleng.ru/edu/phys1.htm</a:t>
            </a:r>
            <a:r>
              <a:rPr lang="en-US"/>
              <a:t/>
            </a:r>
            <a:br>
              <a:rPr lang="en-US"/>
            </a:br>
            <a:r>
              <a:rPr lang="en-US">
                <a:hlinkClick r:id="rId6"/>
              </a:rPr>
              <a:t>http://alexlarin.narod.ru/ege.html</a:t>
            </a:r>
            <a:r>
              <a:rPr lang="en-US"/>
              <a:t/>
            </a:r>
            <a:br>
              <a:rPr lang="en-US"/>
            </a:br>
            <a:r>
              <a:rPr lang="en-US">
                <a:hlinkClick r:id="rId7"/>
              </a:rPr>
              <a:t>http://ege.stavedu.ru/</a:t>
            </a:r>
            <a:r>
              <a:rPr lang="en-US"/>
              <a:t/>
            </a:r>
            <a:br>
              <a:rPr lang="en-US"/>
            </a:br>
            <a:r>
              <a:rPr lang="en-US">
                <a:hlinkClick r:id="rId8"/>
              </a:rPr>
              <a:t>http://mathgia.ru:8080/or/gia12/</a:t>
            </a:r>
            <a:r>
              <a:rPr lang="en-US"/>
              <a:t/>
            </a:r>
            <a:br>
              <a:rPr lang="en-US"/>
            </a:br>
            <a:r>
              <a:rPr lang="en-US">
                <a:hlinkClick r:id="rId9"/>
              </a:rPr>
              <a:t>http://mathege.ru/or/ege/Main</a:t>
            </a:r>
            <a:r>
              <a:rPr lang="en-US"/>
              <a:t/>
            </a:r>
            <a:br>
              <a:rPr lang="en-US"/>
            </a:br>
            <a:r>
              <a:rPr lang="en-US">
                <a:hlinkClick r:id="rId10"/>
              </a:rPr>
              <a:t>http://shpargalkaege.ru/</a:t>
            </a:r>
            <a:r>
              <a:rPr lang="en-US"/>
              <a:t/>
            </a:r>
            <a:br>
              <a:rPr lang="en-US"/>
            </a:br>
            <a:r>
              <a:rPr lang="en-US">
                <a:hlinkClick r:id="rId11"/>
              </a:rPr>
              <a:t>http://pedsovet.su/</a:t>
            </a:r>
            <a:r>
              <a:rPr lang="en-US"/>
              <a:t/>
            </a:r>
            <a:br>
              <a:rPr lang="en-US"/>
            </a:br>
            <a:r>
              <a:rPr lang="en-US">
                <a:hlinkClick r:id="rId12"/>
              </a:rPr>
              <a:t>http://ege.do.am/news/shpargalka_dlja_ekzamena/2010-12-18-160</a:t>
            </a:r>
            <a:r>
              <a:rPr lang="en-US"/>
              <a:t/>
            </a:r>
            <a:br>
              <a:rPr lang="en-US"/>
            </a:br>
            <a:r>
              <a:rPr lang="en-US">
                <a:hlinkClick r:id="rId13"/>
              </a:rPr>
              <a:t>http://pedsovet.org/</a:t>
            </a:r>
            <a:r>
              <a:rPr lang="en-US"/>
              <a:t/>
            </a:r>
            <a:br>
              <a:rPr lang="en-US"/>
            </a:br>
            <a:r>
              <a:rPr lang="en-US">
                <a:hlinkClick r:id="rId14"/>
              </a:rPr>
              <a:t>http://www.openclass.ru/</a:t>
            </a:r>
            <a:r>
              <a:rPr lang="en-US"/>
              <a:t/>
            </a:r>
            <a:br>
              <a:rPr lang="en-US"/>
            </a:br>
            <a:r>
              <a:rPr lang="en-US">
                <a:hlinkClick r:id="rId15"/>
              </a:rPr>
              <a:t>http://1september.ru/</a:t>
            </a:r>
            <a:r>
              <a:rPr lang="en-US"/>
              <a:t/>
            </a:r>
            <a:br>
              <a:rPr lang="en-US"/>
            </a:br>
            <a:r>
              <a:rPr lang="en-US">
                <a:hlinkClick r:id="rId16"/>
              </a:rPr>
              <a:t>http://festival.1september.ru/</a:t>
            </a:r>
            <a:r>
              <a:rPr lang="en-US"/>
              <a:t/>
            </a:r>
            <a:br>
              <a:rPr lang="en-US"/>
            </a:br>
            <a:r>
              <a:rPr lang="en-US">
                <a:hlinkClick r:id="rId17"/>
              </a:rPr>
              <a:t>http://edu.1september.ru/</a:t>
            </a:r>
            <a:r>
              <a:rPr lang="en-US"/>
              <a:t/>
            </a:r>
            <a:br>
              <a:rPr lang="en-US"/>
            </a:br>
            <a:r>
              <a:rPr lang="en-US">
                <a:hlinkClick r:id="rId18"/>
              </a:rPr>
              <a:t>http://portfolio.1september.ru/</a:t>
            </a:r>
            <a:r>
              <a:rPr lang="en-US"/>
              <a:t/>
            </a:r>
            <a:br>
              <a:rPr lang="en-US"/>
            </a:br>
            <a:r>
              <a:rPr lang="en-US">
                <a:hlinkClick r:id="rId19"/>
              </a:rPr>
              <a:t>http://www.mcppomsk.ru/index.php?option=com_content&amp;view=article&amp;id=1&amp;Itemid=1</a:t>
            </a:r>
            <a:r>
              <a:rPr lang="en-US"/>
              <a:t/>
            </a:r>
            <a:br>
              <a:rPr lang="en-US"/>
            </a:br>
            <a:r>
              <a:rPr lang="en-US">
                <a:hlinkClick r:id="rId20"/>
              </a:rPr>
              <a:t>http://le-savchen.ucoz.ru/</a:t>
            </a:r>
            <a:r>
              <a:rPr lang="en-US"/>
              <a:t/>
            </a:r>
            <a:br>
              <a:rPr lang="en-US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750" y="500063"/>
          <a:ext cx="8501122" cy="60722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57256"/>
                <a:gridCol w="7643866"/>
              </a:tblGrid>
              <a:tr h="759029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          Полезные советы при решении части 1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5902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Прочитайте условие задачи. Если уверены, что умеете решать её – делайте это сразу, если же есть сомнение, то переходите к следующей.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902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Решайте задачу не торопясь – обидно получить 0 баллов по</a:t>
                      </a:r>
                      <a:r>
                        <a:rPr lang="ru-RU" baseline="0" dirty="0" smtClean="0"/>
                        <a:t> невнимательности или из-за описки.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902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Особое внимание</a:t>
                      </a:r>
                      <a:r>
                        <a:rPr lang="ru-RU" baseline="0" dirty="0" smtClean="0"/>
                        <a:t> уделите проверке выполнения арифметических действий.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902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Если после</a:t>
                      </a:r>
                      <a:r>
                        <a:rPr lang="ru-RU" baseline="0" dirty="0" smtClean="0"/>
                        <a:t> второго прохода остались «белые пятна», не заполняйте их «наугад». Постарайтесь вернуться к ним в конце всей работы.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902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5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Если вам кажется,</a:t>
                      </a:r>
                      <a:r>
                        <a:rPr lang="ru-RU" baseline="0" dirty="0" smtClean="0"/>
                        <a:t> что вопрос слишком прост, не ищите подвоха –          в части 1 есть действительно простые вопросы.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902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6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задачах части 1 полученный ответ часто можно проверить,</a:t>
                      </a:r>
                      <a:r>
                        <a:rPr lang="ru-RU" baseline="0" dirty="0" smtClean="0"/>
                        <a:t> подставив его в исходную задачу, – сделайте это, если такая возможность есть.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902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7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экзамене отсутствует справочный материал, поэтому</a:t>
                      </a:r>
                      <a:r>
                        <a:rPr lang="ru-RU" baseline="0" dirty="0" smtClean="0"/>
                        <a:t> постарайтесь вспомнить (вывести) необходимые формулы и т.д.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5086" name="Picture 1" descr="C:\Users\Галя\Desktop\Советы\funderar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142875"/>
            <a:ext cx="9429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Рисунок 3" descr="Do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20713"/>
            <a:ext cx="7772400" cy="1236662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в о я   и г </a:t>
            </a:r>
            <a:r>
              <a:rPr lang="ru-RU" sz="7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</a:t>
            </a:r>
            <a:r>
              <a:rPr lang="ru-RU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3" y="1857375"/>
            <a:ext cx="8104187" cy="2303463"/>
          </a:xfrm>
        </p:spPr>
        <p:txBody>
          <a:bodyPr/>
          <a:lstStyle/>
          <a:p>
            <a:pPr algn="l" eaLnBrk="1" hangingPunct="1">
              <a:buFont typeface="Arial" charset="0"/>
              <a:buNone/>
              <a:defRPr/>
            </a:pPr>
            <a:r>
              <a:rPr lang="ru-RU" b="1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eaLnBrk="1" hangingPunct="1">
              <a:buFont typeface="Arial" charset="0"/>
              <a:buNone/>
              <a:defRPr/>
            </a:pPr>
            <a:r>
              <a:rPr lang="ru-RU" sz="4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Решение тригонометрических уравнений</a:t>
            </a:r>
            <a:r>
              <a:rPr lang="en-US" sz="4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 неравенств</a:t>
            </a:r>
          </a:p>
          <a:p>
            <a:pPr algn="l" eaLnBrk="1" hangingPunct="1">
              <a:buFont typeface="Arial" charset="0"/>
              <a:buNone/>
              <a:defRPr/>
            </a:pPr>
            <a:r>
              <a:rPr lang="ru-RU" sz="4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10-11 классы</a:t>
            </a:r>
            <a:endParaRPr lang="ru-RU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Рисунок 4" descr="Do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     </a:t>
            </a:r>
            <a:r>
              <a:rPr lang="ru-RU" sz="6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</a:t>
            </a:r>
            <a:r>
              <a:rPr lang="ru-RU" sz="6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а у </a:t>
            </a:r>
            <a:r>
              <a:rPr lang="ru-RU" sz="6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  <a:r>
              <a:rPr lang="ru-RU" sz="6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6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</a:t>
            </a:r>
            <a:endParaRPr lang="ru-RU" sz="66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3152" name="Group 80"/>
          <p:cNvGraphicFramePr>
            <a:graphicFrameLocks noGrp="1"/>
          </p:cNvGraphicFramePr>
          <p:nvPr/>
        </p:nvGraphicFramePr>
        <p:xfrm>
          <a:off x="395288" y="1916113"/>
          <a:ext cx="8485187" cy="2881313"/>
        </p:xfrm>
        <a:graphic>
          <a:graphicData uri="http://schemas.openxmlformats.org/drawingml/2006/table">
            <a:tbl>
              <a:tblPr/>
              <a:tblGrid>
                <a:gridCol w="3044825"/>
                <a:gridCol w="1089025"/>
                <a:gridCol w="1087437"/>
                <a:gridCol w="1087438"/>
                <a:gridCol w="1089025"/>
                <a:gridCol w="1087437"/>
              </a:tblGrid>
              <a:tr h="144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Посчитаем!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3" action="ppaction://hlinksldjump"/>
                        </a:rPr>
                        <a:t>100</a:t>
                      </a: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4" action="ppaction://hlinksldjump"/>
                        </a:rPr>
                        <a:t>200</a:t>
                      </a: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5" action="ppaction://hlinksldjump"/>
                        </a:rPr>
                        <a:t>300</a:t>
                      </a: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6" action="ppaction://hlinksldjump"/>
                        </a:rPr>
                        <a:t>400</a:t>
                      </a: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7" action="ppaction://hlinksldjump"/>
                        </a:rPr>
                        <a:t>500</a:t>
                      </a: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39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А, знаешь ли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8" action="ppaction://hlinksldjump"/>
                        </a:rPr>
                        <a:t>100</a:t>
                      </a: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9" action="ppaction://hlinksldjump"/>
                        </a:rPr>
                        <a:t>200</a:t>
                      </a: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0" action="ppaction://hlinksldjump"/>
                        </a:rPr>
                        <a:t>300</a:t>
                      </a: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1" action="ppaction://hlinksldjump"/>
                        </a:rPr>
                        <a:t>400</a:t>
                      </a: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2" action="ppaction://hlinksldjump"/>
                        </a:rPr>
                        <a:t>500</a:t>
                      </a: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6347" name="AutoShape 70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58063" y="5643563"/>
            <a:ext cx="1223962" cy="576262"/>
          </a:xfrm>
          <a:prstGeom prst="actionButtonForwardNext">
            <a:avLst/>
          </a:prstGeom>
          <a:solidFill>
            <a:srgbClr val="3399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Рисунок 5" descr="Do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      </a:t>
            </a:r>
            <a:r>
              <a:rPr lang="ru-RU" sz="6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р</a:t>
            </a:r>
            <a:r>
              <a:rPr lang="ru-RU" sz="6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а у </a:t>
            </a:r>
            <a:r>
              <a:rPr lang="ru-RU" sz="6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н</a:t>
            </a:r>
            <a:r>
              <a:rPr lang="ru-RU" sz="6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ru-RU" sz="6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д</a:t>
            </a:r>
            <a:endParaRPr lang="ru-RU" sz="66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643063"/>
            <a:ext cx="4038600" cy="4525962"/>
          </a:xfrm>
        </p:spPr>
        <p:txBody>
          <a:bodyPr/>
          <a:lstStyle/>
          <a:p>
            <a:pPr algn="ctr" eaLnBrk="1" hangingPunct="1"/>
            <a:endParaRPr lang="ru-RU" sz="2800" smtClean="0"/>
          </a:p>
          <a:p>
            <a:pPr algn="ctr" eaLnBrk="1" hangingPunct="1"/>
            <a:endParaRPr lang="ru-RU" sz="2800" smtClean="0"/>
          </a:p>
        </p:txBody>
      </p:sp>
      <p:graphicFrame>
        <p:nvGraphicFramePr>
          <p:cNvPr id="5168" name="Group 48"/>
          <p:cNvGraphicFramePr>
            <a:graphicFrameLocks noGrp="1"/>
          </p:cNvGraphicFramePr>
          <p:nvPr>
            <p:ph sz="half" idx="2"/>
          </p:nvPr>
        </p:nvGraphicFramePr>
        <p:xfrm>
          <a:off x="500063" y="2286000"/>
          <a:ext cx="8350250" cy="3032717"/>
        </p:xfrm>
        <a:graphic>
          <a:graphicData uri="http://schemas.openxmlformats.org/drawingml/2006/table">
            <a:tbl>
              <a:tblPr/>
              <a:tblGrid>
                <a:gridCol w="3095625"/>
                <a:gridCol w="1050925"/>
                <a:gridCol w="1050925"/>
                <a:gridCol w="1050925"/>
                <a:gridCol w="1050925"/>
                <a:gridCol w="1050925"/>
              </a:tblGrid>
              <a:tr h="15142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Уравнения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  <a:hlinkClick r:id="rId3" action="ppaction://hlinksldjump"/>
                        </a:rPr>
                        <a:t>100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  <a:hlinkClick r:id="rId4" action="ppaction://hlinksldjump"/>
                        </a:rPr>
                        <a:t>200</a:t>
                      </a: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  <a:hlinkClick r:id="rId5" action="ppaction://hlinksldjump"/>
                        </a:rPr>
                        <a:t>300</a:t>
                      </a: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  <a:hlinkClick r:id="rId6" action="ppaction://hlinksldjump"/>
                        </a:rPr>
                        <a:t>400</a:t>
                      </a: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  <a:hlinkClick r:id="rId7" action="ppaction://hlinksldjump"/>
                        </a:rPr>
                        <a:t>500</a:t>
                      </a: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184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  <a:hlinkClick r:id="rId8" action="ppaction://hlinksldjump"/>
                        </a:rPr>
                        <a:t>100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  <a:hlinkClick r:id="rId9" action="ppaction://hlinksldjump"/>
                        </a:rPr>
                        <a:t>200</a:t>
                      </a: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  <a:hlinkClick r:id="rId10" action="ppaction://hlinksldjump"/>
                        </a:rPr>
                        <a:t>300</a:t>
                      </a: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  <a:hlinkClick r:id="rId11" action="ppaction://hlinksldjump"/>
                        </a:rPr>
                        <a:t>400</a:t>
                      </a: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  <a:hlinkClick r:id="rId12" action="ppaction://hlinksldjump"/>
                        </a:rPr>
                        <a:t>500</a:t>
                      </a: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7372" name="AutoShape 37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5734050"/>
            <a:ext cx="1223963" cy="647700"/>
          </a:xfrm>
          <a:prstGeom prst="actionButtonForwardNext">
            <a:avLst/>
          </a:prstGeom>
          <a:solidFill>
            <a:srgbClr val="3399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Рисунок 14" descr="Do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7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39" name="Rectangle 7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0" name="Rectangle 7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72" name="Text Box 80"/>
          <p:cNvSpPr txBox="1">
            <a:spLocks noChangeArrowheads="1"/>
          </p:cNvSpPr>
          <p:nvPr/>
        </p:nvSpPr>
        <p:spPr bwMode="auto">
          <a:xfrm>
            <a:off x="500063" y="285750"/>
            <a:ext cx="815340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Какое из данных уравнений не имеет </a:t>
            </a:r>
          </a:p>
          <a:p>
            <a:pPr>
              <a:defRPr/>
            </a:pPr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решений?</a:t>
            </a:r>
          </a:p>
          <a:p>
            <a:pPr>
              <a:defRPr/>
            </a:pPr>
            <a:endParaRPr lang="ru-RU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arenR"/>
              <a:defRPr/>
            </a:pPr>
            <a:r>
              <a:rPr lang="en-US" sz="32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(2x – </a:t>
            </a:r>
            <a:r>
              <a:rPr lang="el-GR" sz="3200" b="1" i="1" dirty="0">
                <a:solidFill>
                  <a:srgbClr val="000066"/>
                </a:solidFill>
                <a:latin typeface="Times New Roman"/>
                <a:cs typeface="Times New Roman"/>
              </a:rPr>
              <a:t>π</a:t>
            </a:r>
            <a:r>
              <a:rPr lang="en-US" sz="3200" b="1" i="1" dirty="0">
                <a:solidFill>
                  <a:srgbClr val="000066"/>
                </a:solidFill>
                <a:latin typeface="Times New Roman"/>
                <a:cs typeface="Times New Roman"/>
              </a:rPr>
              <a:t>)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       </a:t>
            </a:r>
            <a:r>
              <a:rPr lang="ru-RU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    2)  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sin 0,3x =          </a:t>
            </a:r>
            <a:r>
              <a:rPr lang="ru-RU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>
              <a:buFontTx/>
              <a:buAutoNum type="arabicParenR"/>
              <a:defRPr/>
            </a:pPr>
            <a:endParaRPr lang="ru-RU" sz="32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defRPr/>
            </a:pPr>
            <a:r>
              <a:rPr lang="ru-RU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3)  </a:t>
            </a:r>
            <a:r>
              <a:rPr lang="en-US" sz="32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ctg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x = </a:t>
            </a:r>
            <a:r>
              <a:rPr lang="ru-RU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3;                  4)  2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sin x· </a:t>
            </a:r>
            <a:r>
              <a:rPr lang="en-US" sz="32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x =         .</a:t>
            </a:r>
            <a:endParaRPr lang="ru-RU" sz="32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arenR"/>
              <a:defRPr/>
            </a:pPr>
            <a:endParaRPr lang="ru-RU" sz="32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arenR"/>
              <a:defRPr/>
            </a:pPr>
            <a:endParaRPr lang="ru-RU" sz="32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2" name="Rectangle 8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3" name="Rectangle 86"/>
          <p:cNvSpPr>
            <a:spLocks noChangeArrowheads="1"/>
          </p:cNvSpPr>
          <p:nvPr/>
        </p:nvSpPr>
        <p:spPr bwMode="auto">
          <a:xfrm>
            <a:off x="0" y="2986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4" name="AutoShape 8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7215188" y="5929313"/>
            <a:ext cx="1439862" cy="611187"/>
          </a:xfrm>
          <a:prstGeom prst="actionButtonBackPrevious">
            <a:avLst/>
          </a:prstGeom>
          <a:solidFill>
            <a:srgbClr val="3399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5" name="Rectangle 89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8446" name="Picture 90" descr="j0429827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6550" y="188913"/>
            <a:ext cx="711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" name="Object 16"/>
          <p:cNvGraphicFramePr>
            <a:graphicFrameLocks noChangeAspect="1"/>
          </p:cNvGraphicFramePr>
          <p:nvPr/>
        </p:nvGraphicFramePr>
        <p:xfrm>
          <a:off x="3357563" y="1357313"/>
          <a:ext cx="785812" cy="857250"/>
        </p:xfrm>
        <a:graphic>
          <a:graphicData uri="http://schemas.openxmlformats.org/presentationml/2006/ole">
            <p:oleObj spid="_x0000_s18434" name="Формула" r:id="rId6" imgW="253800" imgH="431640" progId="Equation.3">
              <p:embed/>
            </p:oleObj>
          </a:graphicData>
        </a:graphic>
      </p:graphicFrame>
      <p:graphicFrame>
        <p:nvGraphicFramePr>
          <p:cNvPr id="1041" name="Object 17"/>
          <p:cNvGraphicFramePr>
            <a:graphicFrameLocks noChangeAspect="1"/>
          </p:cNvGraphicFramePr>
          <p:nvPr/>
        </p:nvGraphicFramePr>
        <p:xfrm>
          <a:off x="6786563" y="1357313"/>
          <a:ext cx="1139825" cy="857250"/>
        </p:xfrm>
        <a:graphic>
          <a:graphicData uri="http://schemas.openxmlformats.org/presentationml/2006/ole">
            <p:oleObj spid="_x0000_s18435" name="Формула" r:id="rId7" imgW="368280" imgH="431640" progId="Equation.3">
              <p:embed/>
            </p:oleObj>
          </a:graphicData>
        </a:graphic>
      </p:graphicFrame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7402513" y="2286000"/>
          <a:ext cx="1022350" cy="1000125"/>
        </p:xfrm>
        <a:graphic>
          <a:graphicData uri="http://schemas.openxmlformats.org/presentationml/2006/ole">
            <p:oleObj spid="_x0000_s18436" name="Формула" r:id="rId8" imgW="330120" imgH="431640" progId="Equation.3">
              <p:embed/>
            </p:oleObj>
          </a:graphicData>
        </a:graphic>
      </p:graphicFrame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214438" y="4500563"/>
            <a:ext cx="27098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en-US" sz="44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4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Рисунок 11" descr="Do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1" name="Text Box 42"/>
          <p:cNvSpPr txBox="1">
            <a:spLocks noChangeArrowheads="1"/>
          </p:cNvSpPr>
          <p:nvPr/>
        </p:nvSpPr>
        <p:spPr bwMode="auto">
          <a:xfrm>
            <a:off x="2268538" y="692150"/>
            <a:ext cx="277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9462" name="Rectangle 46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3" name="AutoShape 4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7358063" y="6000750"/>
            <a:ext cx="1439862" cy="611188"/>
          </a:xfrm>
          <a:prstGeom prst="actionButtonBackPrevious">
            <a:avLst/>
          </a:prstGeom>
          <a:solidFill>
            <a:srgbClr val="3399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4" name="Rectangle 51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5" name="Rectangle 53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9466" name="Picture 54" descr="j0429827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43888" y="333375"/>
            <a:ext cx="6524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TextBox 13"/>
          <p:cNvSpPr txBox="1">
            <a:spLocks noChangeArrowheads="1"/>
          </p:cNvSpPr>
          <p:nvPr/>
        </p:nvSpPr>
        <p:spPr bwMode="auto">
          <a:xfrm>
            <a:off x="642938" y="357188"/>
            <a:ext cx="75009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Решите уравнение:</a:t>
            </a:r>
            <a:endParaRPr lang="en-US" sz="36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40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sin² x – sin x – 1 = 0.</a:t>
            </a:r>
            <a:r>
              <a:rPr lang="ru-RU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46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2541" name="Object 13"/>
          <p:cNvGraphicFramePr>
            <a:graphicFrameLocks noChangeAspect="1"/>
          </p:cNvGraphicFramePr>
          <p:nvPr/>
        </p:nvGraphicFramePr>
        <p:xfrm>
          <a:off x="571500" y="2928938"/>
          <a:ext cx="7715250" cy="1111250"/>
        </p:xfrm>
        <a:graphic>
          <a:graphicData uri="http://schemas.openxmlformats.org/presentationml/2006/ole">
            <p:oleObj spid="_x0000_s19458" name="Формула" r:id="rId6" imgW="2209800" imgH="393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Рисунок 8" descr="Do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3598863" y="0"/>
            <a:ext cx="55451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Кот в  мешке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1143000" y="1214438"/>
            <a:ext cx="778668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Выберите среди данных уравнений однородное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уравнение первой степени и решите его: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arenR"/>
              <a:defRPr/>
            </a:pPr>
            <a:r>
              <a:rPr lang="ru-RU" sz="28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8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sz="28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x – sin 3x = 0</a:t>
            </a:r>
            <a:r>
              <a:rPr lang="ru-RU" sz="28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8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2)  </a:t>
            </a:r>
            <a:r>
              <a:rPr lang="en-US" sz="28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8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x – 3sin x = 0</a:t>
            </a:r>
            <a:r>
              <a:rPr lang="ru-RU" sz="28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>
              <a:defRPr/>
            </a:pPr>
            <a:endParaRPr lang="ru-RU" sz="28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defRPr/>
            </a:pPr>
            <a:r>
              <a:rPr lang="ru-RU" sz="28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3)   </a:t>
            </a:r>
            <a:r>
              <a:rPr lang="en-US" sz="28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8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x – 3sin x = 2</a:t>
            </a:r>
            <a:r>
              <a:rPr lang="ru-RU" sz="28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        4)  </a:t>
            </a:r>
            <a:r>
              <a:rPr lang="en-US" sz="28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cos² x – 3sin x = 0.</a:t>
            </a:r>
            <a:endParaRPr lang="ru-RU" sz="28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87" name="Rectangle 30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88" name="AutoShape 3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7429500" y="5929313"/>
            <a:ext cx="1439863" cy="611187"/>
          </a:xfrm>
          <a:prstGeom prst="actionButtonBackPrevious">
            <a:avLst/>
          </a:prstGeom>
          <a:solidFill>
            <a:srgbClr val="3399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9" name="Rectangle 3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" name="Picture 9" descr="C:\Users\Галина\Documents\Математика\Галина\Анимация\cat21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0157">
            <a:off x="417427" y="194268"/>
            <a:ext cx="1000132" cy="10236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49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857250" y="4500563"/>
            <a:ext cx="310991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 – 3sin x = 0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65" name="Object 17"/>
          <p:cNvGraphicFramePr>
            <a:graphicFrameLocks noChangeAspect="1"/>
          </p:cNvGraphicFramePr>
          <p:nvPr/>
        </p:nvGraphicFramePr>
        <p:xfrm>
          <a:off x="1785938" y="4286250"/>
          <a:ext cx="5143500" cy="1500188"/>
        </p:xfrm>
        <a:graphic>
          <a:graphicData uri="http://schemas.openxmlformats.org/presentationml/2006/ole">
            <p:oleObj spid="_x0000_s20482" name="Формула" r:id="rId6" imgW="2031840" imgH="634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4" grpId="0" autoUpdateAnimBg="0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Рисунок 11" descr="Do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09" name="Rectangle 2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285750" y="285750"/>
            <a:ext cx="67246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0066"/>
                </a:solidFill>
                <a:latin typeface="Arial" charset="0"/>
                <a:cs typeface="+mn-cs"/>
              </a:rPr>
              <a:t>Решите уравнение:</a:t>
            </a:r>
          </a:p>
          <a:p>
            <a:pPr>
              <a:defRPr/>
            </a:pPr>
            <a:endParaRPr lang="ru-RU" sz="2800" b="1" dirty="0">
              <a:solidFill>
                <a:srgbClr val="000066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ru-RU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sin² x + 5 sin x 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x + cos² x = 0.</a:t>
            </a:r>
            <a:endParaRPr lang="ru-RU" sz="36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1" name="Rectangle 2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2" name="AutoShape 2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7500938" y="5929313"/>
            <a:ext cx="1439862" cy="611187"/>
          </a:xfrm>
          <a:prstGeom prst="actionButtonBackPrevious">
            <a:avLst/>
          </a:prstGeom>
          <a:solidFill>
            <a:srgbClr val="3399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3" name="Rectangle 3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4" name="Rectangle 3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1515" name="Picture 34" descr="j0429827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7988" y="333375"/>
            <a:ext cx="6524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111" name="Object 15"/>
          <p:cNvGraphicFramePr>
            <a:graphicFrameLocks noChangeAspect="1"/>
          </p:cNvGraphicFramePr>
          <p:nvPr/>
        </p:nvGraphicFramePr>
        <p:xfrm>
          <a:off x="428625" y="2286000"/>
          <a:ext cx="7786688" cy="1071563"/>
        </p:xfrm>
        <a:graphic>
          <a:graphicData uri="http://schemas.openxmlformats.org/presentationml/2006/ole">
            <p:oleObj spid="_x0000_s21506" name="Формула" r:id="rId6" imgW="2679700" imgH="393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Рисунок 8" descr="Do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3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19" name="Text Box 35"/>
          <p:cNvSpPr txBox="1">
            <a:spLocks noChangeArrowheads="1"/>
          </p:cNvSpPr>
          <p:nvPr/>
        </p:nvSpPr>
        <p:spPr bwMode="auto">
          <a:xfrm>
            <a:off x="468313" y="836613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2800" b="1" i="1" dirty="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2535" name="AutoShape 3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7358063" y="6000750"/>
            <a:ext cx="1439862" cy="611188"/>
          </a:xfrm>
          <a:prstGeom prst="actionButtonBackPrevious">
            <a:avLst/>
          </a:prstGeom>
          <a:solidFill>
            <a:srgbClr val="3399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6" name="Rectangle 3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2537" name="Picture 40" descr="j0429827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260350"/>
            <a:ext cx="6524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TextBox 9"/>
          <p:cNvSpPr txBox="1">
            <a:spLocks noChangeArrowheads="1"/>
          </p:cNvSpPr>
          <p:nvPr/>
        </p:nvSpPr>
        <p:spPr bwMode="auto">
          <a:xfrm>
            <a:off x="428625" y="214313"/>
            <a:ext cx="77866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Даны неравенства:</a:t>
            </a:r>
          </a:p>
          <a:p>
            <a:pPr algn="just"/>
            <a:r>
              <a:rPr lang="en-US" sz="28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cos x &gt;0,    sin x    0,      sin x     -0,5.</a:t>
            </a:r>
          </a:p>
          <a:p>
            <a:r>
              <a:rPr lang="ru-RU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Укажите какое-либо число, удовлетворяющее</a:t>
            </a:r>
          </a:p>
          <a:p>
            <a:r>
              <a:rPr lang="ru-RU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всем трём неравенствам одновременно.</a:t>
            </a: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2530" name="Object 10"/>
          <p:cNvGraphicFramePr>
            <a:graphicFrameLocks noChangeAspect="1"/>
          </p:cNvGraphicFramePr>
          <p:nvPr/>
        </p:nvGraphicFramePr>
        <p:xfrm>
          <a:off x="4714875" y="714375"/>
          <a:ext cx="428625" cy="357188"/>
        </p:xfrm>
        <a:graphic>
          <a:graphicData uri="http://schemas.openxmlformats.org/presentationml/2006/ole">
            <p:oleObj spid="_x0000_s22530" name="Формула" r:id="rId6" imgW="126835" imgH="152202" progId="Equation.3">
              <p:embed/>
            </p:oleObj>
          </a:graphicData>
        </a:graphic>
      </p:graphicFrame>
      <p:graphicFrame>
        <p:nvGraphicFramePr>
          <p:cNvPr id="22531" name="Object 12"/>
          <p:cNvGraphicFramePr>
            <a:graphicFrameLocks noChangeAspect="1"/>
          </p:cNvGraphicFramePr>
          <p:nvPr/>
        </p:nvGraphicFramePr>
        <p:xfrm>
          <a:off x="2857500" y="714375"/>
          <a:ext cx="571500" cy="357188"/>
        </p:xfrm>
        <a:graphic>
          <a:graphicData uri="http://schemas.openxmlformats.org/presentationml/2006/ole">
            <p:oleObj spid="_x0000_s22531" name="Формула" r:id="rId7" imgW="126835" imgH="152202" progId="Equation.3">
              <p:embed/>
            </p:oleObj>
          </a:graphicData>
        </a:graphic>
      </p:graphicFrame>
      <p:pic>
        <p:nvPicPr>
          <p:cNvPr id="13" name="Picture 12" descr="C:\Users\Галина\Desktop\р1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3" y="2357430"/>
            <a:ext cx="5857917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Овал 13"/>
          <p:cNvSpPr/>
          <p:nvPr/>
        </p:nvSpPr>
        <p:spPr>
          <a:xfrm>
            <a:off x="2500313" y="3000375"/>
            <a:ext cx="2571750" cy="25717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714750" y="5500688"/>
            <a:ext cx="142875" cy="142875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714750" y="2928938"/>
            <a:ext cx="142875" cy="142875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Дуга 16"/>
          <p:cNvSpPr/>
          <p:nvPr/>
        </p:nvSpPr>
        <p:spPr>
          <a:xfrm>
            <a:off x="2571750" y="3000375"/>
            <a:ext cx="2500313" cy="2571750"/>
          </a:xfrm>
          <a:prstGeom prst="arc">
            <a:avLst>
              <a:gd name="adj1" fmla="val 16270479"/>
              <a:gd name="adj2" fmla="val 5323281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428875" y="4214813"/>
            <a:ext cx="142875" cy="142875"/>
          </a:xfrm>
          <a:prstGeom prst="ellipse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000625" y="4214813"/>
            <a:ext cx="142875" cy="142875"/>
          </a:xfrm>
          <a:prstGeom prst="ellipse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Дуга 19"/>
          <p:cNvSpPr/>
          <p:nvPr/>
        </p:nvSpPr>
        <p:spPr>
          <a:xfrm rot="5400000">
            <a:off x="2500313" y="3000375"/>
            <a:ext cx="2571750" cy="2571750"/>
          </a:xfrm>
          <a:prstGeom prst="arc">
            <a:avLst>
              <a:gd name="adj1" fmla="val 16420405"/>
              <a:gd name="adj2" fmla="val 5174572"/>
            </a:avLst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643188" y="4929188"/>
            <a:ext cx="142875" cy="142875"/>
          </a:xfrm>
          <a:prstGeom prst="ellipse">
            <a:avLst/>
          </a:prstGeom>
          <a:solidFill>
            <a:srgbClr val="660066"/>
          </a:solidFill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786313" y="4929188"/>
            <a:ext cx="142875" cy="142875"/>
          </a:xfrm>
          <a:prstGeom prst="ellipse">
            <a:avLst/>
          </a:prstGeom>
          <a:solidFill>
            <a:srgbClr val="660066"/>
          </a:solidFill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Дуга 26"/>
          <p:cNvSpPr/>
          <p:nvPr/>
        </p:nvSpPr>
        <p:spPr>
          <a:xfrm rot="5400000">
            <a:off x="2500313" y="3000375"/>
            <a:ext cx="2571750" cy="2571750"/>
          </a:xfrm>
          <a:prstGeom prst="arc">
            <a:avLst>
              <a:gd name="adj1" fmla="val 18431763"/>
              <a:gd name="adj2" fmla="val 3342406"/>
            </a:avLst>
          </a:prstGeom>
          <a:ln w="762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Дуга 22"/>
          <p:cNvSpPr/>
          <p:nvPr/>
        </p:nvSpPr>
        <p:spPr>
          <a:xfrm rot="5400000">
            <a:off x="2464594" y="2964657"/>
            <a:ext cx="2643187" cy="2571750"/>
          </a:xfrm>
          <a:prstGeom prst="arc">
            <a:avLst>
              <a:gd name="adj1" fmla="val 18483841"/>
              <a:gd name="adj2" fmla="val 21446483"/>
            </a:avLst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714750" y="5500688"/>
            <a:ext cx="142875" cy="14287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786313" y="4929188"/>
            <a:ext cx="142875" cy="142875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357688" y="5357813"/>
            <a:ext cx="142875" cy="142875"/>
          </a:xfrm>
          <a:prstGeom prst="ellipse">
            <a:avLst/>
          </a:prstGeom>
          <a:solidFill>
            <a:schemeClr val="accent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643438" y="5143500"/>
            <a:ext cx="142875" cy="142875"/>
          </a:xfrm>
          <a:prstGeom prst="ellipse">
            <a:avLst/>
          </a:prstGeom>
          <a:solidFill>
            <a:schemeClr val="accent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19" grpId="0" animBg="1"/>
      <p:bldP spid="25" grpId="0" animBg="1"/>
      <p:bldP spid="26" grpId="0" animBg="1"/>
      <p:bldP spid="24" grpId="0" animBg="1"/>
      <p:bldP spid="28" grpId="0" animBg="1"/>
      <p:bldP spid="29" grpId="0" animBg="1"/>
      <p:bldP spid="3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Рисунок 14" descr="Do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14"/>
          <p:cNvSpPr txBox="1">
            <a:spLocks noChangeArrowheads="1"/>
          </p:cNvSpPr>
          <p:nvPr/>
        </p:nvSpPr>
        <p:spPr bwMode="auto">
          <a:xfrm>
            <a:off x="284163" y="428625"/>
            <a:ext cx="7159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Решите уравнение  </a:t>
            </a:r>
            <a:r>
              <a:rPr lang="en-US" sz="32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sin 2x – 3 cos x = 0.</a:t>
            </a:r>
            <a:endParaRPr lang="ru-RU" sz="3200" b="1" i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7" name="Rectangle 16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58" name="Rectangle 1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59" name="AutoShape 1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7500938" y="6072188"/>
            <a:ext cx="1244600" cy="554037"/>
          </a:xfrm>
          <a:prstGeom prst="actionButtonBackPrevious">
            <a:avLst/>
          </a:prstGeom>
          <a:solidFill>
            <a:srgbClr val="3399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0" name="Rectangle 2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61" name="Rectangle 2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62" name="Rectangle 2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63" name="Rectangle 2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3564" name="Picture 30" descr="j0429827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43888" y="3213100"/>
            <a:ext cx="6524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4589" name="Object 13"/>
          <p:cNvGraphicFramePr>
            <a:graphicFrameLocks noChangeAspect="1"/>
          </p:cNvGraphicFramePr>
          <p:nvPr/>
        </p:nvGraphicFramePr>
        <p:xfrm>
          <a:off x="873125" y="1285875"/>
          <a:ext cx="7199313" cy="3432175"/>
        </p:xfrm>
        <a:graphic>
          <a:graphicData uri="http://schemas.openxmlformats.org/presentationml/2006/ole">
            <p:oleObj spid="_x0000_s23554" name="Формула" r:id="rId6" imgW="2920680" imgH="1485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Рисунок 11" descr="Do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27"/>
          <p:cNvSpPr txBox="1">
            <a:spLocks noChangeArrowheads="1"/>
          </p:cNvSpPr>
          <p:nvPr/>
        </p:nvSpPr>
        <p:spPr bwMode="auto">
          <a:xfrm>
            <a:off x="285750" y="285750"/>
            <a:ext cx="77771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Найдите наименьший корень уравнения</a:t>
            </a:r>
          </a:p>
          <a:p>
            <a:r>
              <a:rPr lang="ru-RU" sz="32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cos² x = 1 + sin x.</a:t>
            </a:r>
            <a:endParaRPr lang="ru-RU" sz="3200" b="1" i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1" name="Rectangle 2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82" name="Rectangle 3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83" name="Rectangle 33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84" name="Rectangle 3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85" name="AutoShape 3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7143750" y="5786438"/>
            <a:ext cx="1584325" cy="792162"/>
          </a:xfrm>
          <a:prstGeom prst="actionButtonBackPrevious">
            <a:avLst/>
          </a:prstGeom>
          <a:solidFill>
            <a:srgbClr val="3399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6" name="Rectangle 38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4587" name="Picture 40" descr="j0429827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43888" y="260350"/>
            <a:ext cx="6524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8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158" name="Object 14"/>
          <p:cNvGraphicFramePr>
            <a:graphicFrameLocks noChangeAspect="1"/>
          </p:cNvGraphicFramePr>
          <p:nvPr/>
        </p:nvGraphicFramePr>
        <p:xfrm>
          <a:off x="1357313" y="1285875"/>
          <a:ext cx="7251700" cy="2606675"/>
        </p:xfrm>
        <a:graphic>
          <a:graphicData uri="http://schemas.openxmlformats.org/presentationml/2006/ole">
            <p:oleObj spid="_x0000_s24578" name="Формула" r:id="rId6" imgW="2933640" imgH="1054080" progId="Equation.3">
              <p:embed/>
            </p:oleObj>
          </a:graphicData>
        </a:graphic>
      </p:graphicFrame>
      <p:pic>
        <p:nvPicPr>
          <p:cNvPr id="16" name="Picture 12" descr="C:\Users\Галина\Desktop\р1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66" y="3714752"/>
            <a:ext cx="419342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Овал 16"/>
          <p:cNvSpPr/>
          <p:nvPr/>
        </p:nvSpPr>
        <p:spPr>
          <a:xfrm>
            <a:off x="2571750" y="4000500"/>
            <a:ext cx="2071688" cy="20002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643188" y="4429125"/>
            <a:ext cx="142875" cy="14287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429125" y="4429125"/>
            <a:ext cx="142875" cy="14287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500438" y="5929313"/>
            <a:ext cx="142875" cy="14287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750" y="285750"/>
          <a:ext cx="8501122" cy="31432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57256"/>
                <a:gridCol w="7643866"/>
              </a:tblGrid>
              <a:tr h="785818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Полезные советы при решении части 2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После выполнения заданий части 1 сделайте небольшой перерыв, отвлекитесь, а затем снова настройтесь на спокойную и вдумчивую работу.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Приготовьтесь к тому, что задачи этой части имеют «подводные камни».</a:t>
                      </a:r>
                    </a:p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забывайте о краткости записи решения при «полном» обосновании.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2" name="Picture 2" descr="C:\Users\Галя\Desktop\Советы\2858229_730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8" y="3857628"/>
            <a:ext cx="3024182" cy="260837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Рисунок 13" descr="Do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25612"/>
          </a:xfrm>
        </p:spPr>
        <p:txBody>
          <a:bodyPr/>
          <a:lstStyle/>
          <a:p>
            <a:pPr algn="l" eaLnBrk="1" hangingPunct="1"/>
            <a:r>
              <a:rPr lang="ru-RU" sz="28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При каких значениях </a:t>
            </a:r>
            <a:r>
              <a:rPr lang="ru-RU" sz="2800" b="1" i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значения функции</a:t>
            </a:r>
            <a:br>
              <a:rPr lang="ru-RU" sz="28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равно 0?</a:t>
            </a:r>
          </a:p>
        </p:txBody>
      </p:sp>
      <p:sp>
        <p:nvSpPr>
          <p:cNvPr id="25606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07" name="Rectangle 2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08" name="Rectangle 2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09" name="Rectangle 3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10" name="Rectangle 3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11" name="Rectangle 35"/>
          <p:cNvSpPr>
            <a:spLocks noChangeArrowheads="1"/>
          </p:cNvSpPr>
          <p:nvPr/>
        </p:nvSpPr>
        <p:spPr bwMode="auto">
          <a:xfrm>
            <a:off x="0" y="3109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12" name="AutoShape 3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7215188" y="5786438"/>
            <a:ext cx="1584325" cy="792162"/>
          </a:xfrm>
          <a:prstGeom prst="actionButtonBackPrevious">
            <a:avLst/>
          </a:prstGeom>
          <a:solidFill>
            <a:srgbClr val="3399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3" name="Rectangle 4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5614" name="Picture 42" descr="j0429827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1013" y="260350"/>
            <a:ext cx="6524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1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1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194" name="Object 18"/>
          <p:cNvGraphicFramePr>
            <a:graphicFrameLocks noChangeAspect="1"/>
          </p:cNvGraphicFramePr>
          <p:nvPr/>
        </p:nvGraphicFramePr>
        <p:xfrm>
          <a:off x="571500" y="1071563"/>
          <a:ext cx="3500438" cy="963612"/>
        </p:xfrm>
        <a:graphic>
          <a:graphicData uri="http://schemas.openxmlformats.org/presentationml/2006/ole">
            <p:oleObj spid="_x0000_s25602" name="Формула" r:id="rId6" imgW="1422400" imgH="393700" progId="Equation.3">
              <p:embed/>
            </p:oleObj>
          </a:graphicData>
        </a:graphic>
      </p:graphicFrame>
      <p:sp>
        <p:nvSpPr>
          <p:cNvPr id="25618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188" name="Object 20"/>
          <p:cNvGraphicFramePr>
            <a:graphicFrameLocks noChangeAspect="1"/>
          </p:cNvGraphicFramePr>
          <p:nvPr/>
        </p:nvGraphicFramePr>
        <p:xfrm>
          <a:off x="500063" y="2143125"/>
          <a:ext cx="7929562" cy="2217738"/>
        </p:xfrm>
        <a:graphic>
          <a:graphicData uri="http://schemas.openxmlformats.org/presentationml/2006/ole">
            <p:oleObj spid="_x0000_s25603" name="Формула" r:id="rId7" imgW="2577960" imgH="8125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Рисунок 10" descr="Do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630" name="Text Box 17"/>
          <p:cNvSpPr txBox="1">
            <a:spLocks noChangeArrowheads="1"/>
          </p:cNvSpPr>
          <p:nvPr/>
        </p:nvSpPr>
        <p:spPr bwMode="auto">
          <a:xfrm>
            <a:off x="571500" y="285750"/>
            <a:ext cx="70723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Выберите уравнение, которое имеет решение, показанное на единичной окружности:</a:t>
            </a:r>
          </a:p>
        </p:txBody>
      </p:sp>
      <p:sp>
        <p:nvSpPr>
          <p:cNvPr id="26631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632" name="Rectangle 2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633" name="AutoShape 2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7358063" y="6000750"/>
            <a:ext cx="1439862" cy="611188"/>
          </a:xfrm>
          <a:prstGeom prst="actionButtonBackPrevious">
            <a:avLst/>
          </a:prstGeom>
          <a:solidFill>
            <a:srgbClr val="3399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6634" name="Picture 28" descr="j0429827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43888" y="188913"/>
            <a:ext cx="6524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156" name="Picture 12" descr="C:\Users\Галина\Desktop\р1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1428736"/>
            <a:ext cx="419342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Овал 12"/>
          <p:cNvSpPr/>
          <p:nvPr/>
        </p:nvSpPr>
        <p:spPr>
          <a:xfrm>
            <a:off x="1714500" y="1714500"/>
            <a:ext cx="2071688" cy="20002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214688" y="3500438"/>
            <a:ext cx="142875" cy="14287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214688" y="1785938"/>
            <a:ext cx="142875" cy="14287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57813" y="1500188"/>
            <a:ext cx="25844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>
              <a:buFontTx/>
              <a:buAutoNum type="arabicParenR"/>
            </a:pPr>
            <a:r>
              <a:rPr lang="en-US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tg x = 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28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arenR"/>
            </a:pPr>
            <a:endParaRPr lang="en-US" sz="28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arenR"/>
            </a:pPr>
            <a:r>
              <a:rPr lang="en-US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 x = 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28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arenR"/>
            </a:pPr>
            <a:endParaRPr lang="ru-RU" sz="28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arenR"/>
            </a:pPr>
            <a:r>
              <a:rPr lang="ru-RU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os x =       </a:t>
            </a:r>
            <a:r>
              <a:rPr lang="ru-RU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arenR"/>
            </a:pPr>
            <a:endParaRPr lang="ru-RU" sz="28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arenR"/>
            </a:pPr>
            <a:r>
              <a:rPr lang="en-US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 x =         </a:t>
            </a:r>
            <a:r>
              <a:rPr lang="ru-RU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64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157" name="Object 13"/>
          <p:cNvGraphicFramePr>
            <a:graphicFrameLocks noChangeAspect="1"/>
          </p:cNvGraphicFramePr>
          <p:nvPr/>
        </p:nvGraphicFramePr>
        <p:xfrm>
          <a:off x="6929438" y="3857625"/>
          <a:ext cx="785812" cy="857250"/>
        </p:xfrm>
        <a:graphic>
          <a:graphicData uri="http://schemas.openxmlformats.org/presentationml/2006/ole">
            <p:oleObj spid="_x0000_s26626" name="Формула" r:id="rId7" imgW="253800" imgH="431640" progId="Equation.3">
              <p:embed/>
            </p:oleObj>
          </a:graphicData>
        </a:graphic>
      </p:graphicFrame>
      <p:graphicFrame>
        <p:nvGraphicFramePr>
          <p:cNvPr id="6159" name="Object 15"/>
          <p:cNvGraphicFramePr>
            <a:graphicFrameLocks noChangeAspect="1"/>
          </p:cNvGraphicFramePr>
          <p:nvPr/>
        </p:nvGraphicFramePr>
        <p:xfrm>
          <a:off x="7086600" y="3036888"/>
          <a:ext cx="471488" cy="782637"/>
        </p:xfrm>
        <a:graphic>
          <a:graphicData uri="http://schemas.openxmlformats.org/presentationml/2006/ole">
            <p:oleObj spid="_x0000_s26627" name="Формула" r:id="rId8" imgW="1522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Рисунок 15" descr="Do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4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54" name="Rectangle 4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66" name="Text Box 46"/>
          <p:cNvSpPr txBox="1">
            <a:spLocks noChangeArrowheads="1"/>
          </p:cNvSpPr>
          <p:nvPr/>
        </p:nvSpPr>
        <p:spPr bwMode="auto">
          <a:xfrm>
            <a:off x="971550" y="79375"/>
            <a:ext cx="69135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от учителя</a:t>
            </a:r>
          </a:p>
        </p:txBody>
      </p:sp>
      <p:sp>
        <p:nvSpPr>
          <p:cNvPr id="27656" name="Rectangle 4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69" name="Text Box 49"/>
          <p:cNvSpPr txBox="1">
            <a:spLocks noChangeArrowheads="1"/>
          </p:cNvSpPr>
          <p:nvPr/>
        </p:nvSpPr>
        <p:spPr bwMode="auto">
          <a:xfrm>
            <a:off x="1547813" y="1125538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2800" b="1" i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7658" name="Rectangle 5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59" name="AutoShape 5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7429500" y="5857875"/>
            <a:ext cx="1439863" cy="611188"/>
          </a:xfrm>
          <a:prstGeom prst="actionButtonBackPrevious">
            <a:avLst/>
          </a:prstGeom>
          <a:solidFill>
            <a:srgbClr val="3399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0" name="Rectangle 5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61" name="Rectangle 5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7662" name="Picture 62" descr="j0429827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6913" y="260350"/>
            <a:ext cx="6524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 flipH="1">
            <a:off x="214313" y="857250"/>
            <a:ext cx="8429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Какая ошибка допущена в решении уравнения?</a:t>
            </a:r>
          </a:p>
        </p:txBody>
      </p:sp>
      <p:sp>
        <p:nvSpPr>
          <p:cNvPr id="2766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194" name="Object 16"/>
          <p:cNvGraphicFramePr>
            <a:graphicFrameLocks noChangeAspect="1"/>
          </p:cNvGraphicFramePr>
          <p:nvPr/>
        </p:nvGraphicFramePr>
        <p:xfrm>
          <a:off x="4000500" y="1428750"/>
          <a:ext cx="3857625" cy="3071813"/>
        </p:xfrm>
        <a:graphic>
          <a:graphicData uri="http://schemas.openxmlformats.org/presentationml/2006/ole">
            <p:oleObj spid="_x0000_s27650" name="Формула" r:id="rId6" imgW="1815840" imgH="1625400" progId="Equation.3">
              <p:embed/>
            </p:oleObj>
          </a:graphicData>
        </a:graphic>
      </p:graphicFrame>
      <p:sp>
        <p:nvSpPr>
          <p:cNvPr id="27666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186" name="Object 18"/>
          <p:cNvGraphicFramePr>
            <a:graphicFrameLocks noChangeAspect="1"/>
          </p:cNvGraphicFramePr>
          <p:nvPr/>
        </p:nvGraphicFramePr>
        <p:xfrm>
          <a:off x="571500" y="4071938"/>
          <a:ext cx="4071938" cy="1571625"/>
        </p:xfrm>
        <a:graphic>
          <a:graphicData uri="http://schemas.openxmlformats.org/presentationml/2006/ole">
            <p:oleObj spid="_x0000_s27651" name="Формула" r:id="rId7" imgW="1167893" imgH="634725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9" grpId="0" autoUpdateAnimBg="0"/>
      <p:bldP spid="17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Рисунок 11" descr="Do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Rectangle 2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8372" name="Rectangle 2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44" name="Text Box 28"/>
          <p:cNvSpPr txBox="1">
            <a:spLocks noChangeArrowheads="1"/>
          </p:cNvSpPr>
          <p:nvPr/>
        </p:nvSpPr>
        <p:spPr bwMode="auto">
          <a:xfrm>
            <a:off x="1671638" y="196850"/>
            <a:ext cx="29400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Аукцион</a:t>
            </a:r>
          </a:p>
        </p:txBody>
      </p:sp>
      <p:sp>
        <p:nvSpPr>
          <p:cNvPr id="34845" name="Text Box 29"/>
          <p:cNvSpPr txBox="1">
            <a:spLocks noChangeArrowheads="1"/>
          </p:cNvSpPr>
          <p:nvPr/>
        </p:nvSpPr>
        <p:spPr bwMode="auto">
          <a:xfrm>
            <a:off x="611188" y="1341438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2800" b="1" i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58375" name="Rectangle 3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8376" name="AutoShape 3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7358063" y="5857875"/>
            <a:ext cx="1439862" cy="611188"/>
          </a:xfrm>
          <a:prstGeom prst="actionButtonBackPrevious">
            <a:avLst/>
          </a:prstGeom>
          <a:solidFill>
            <a:srgbClr val="3399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7" name="Rectangle 3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8378" name="Picture 37" descr="j0429827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0" y="260350"/>
            <a:ext cx="6524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57188" y="1143000"/>
            <a:ext cx="8128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Укажите на тригонометрической окружности все точки, </a:t>
            </a:r>
          </a:p>
          <a:p>
            <a:r>
              <a:rPr lang="ru-RU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удовлетворяющие неравенству:  </a:t>
            </a:r>
            <a:r>
              <a:rPr lang="en-US" sz="24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sin x &gt; 0,5.</a:t>
            </a:r>
            <a:endParaRPr lang="ru-RU" sz="24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8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9" name="Picture 12" descr="C:\Users\Галина\Desktop\р1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2285992"/>
            <a:ext cx="419342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Овал 16"/>
          <p:cNvSpPr/>
          <p:nvPr/>
        </p:nvSpPr>
        <p:spPr>
          <a:xfrm>
            <a:off x="2071688" y="2714625"/>
            <a:ext cx="1785937" cy="17859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143125" y="3071813"/>
            <a:ext cx="142875" cy="142875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643313" y="3071813"/>
            <a:ext cx="142875" cy="142875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Дуга 21"/>
          <p:cNvSpPr/>
          <p:nvPr/>
        </p:nvSpPr>
        <p:spPr>
          <a:xfrm>
            <a:off x="2071688" y="2714625"/>
            <a:ext cx="1785937" cy="1785938"/>
          </a:xfrm>
          <a:prstGeom prst="arc">
            <a:avLst>
              <a:gd name="adj1" fmla="val 12889393"/>
              <a:gd name="adj2" fmla="val 19466619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20" grpId="0" animBg="1"/>
      <p:bldP spid="2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Рисунок 12" descr="Do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77" name="Rectangle 2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78" name="Text Box 23"/>
          <p:cNvSpPr txBox="1">
            <a:spLocks noChangeArrowheads="1"/>
          </p:cNvSpPr>
          <p:nvPr/>
        </p:nvSpPr>
        <p:spPr bwMode="auto">
          <a:xfrm>
            <a:off x="500063" y="500063"/>
            <a:ext cx="81438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Какой корень уравнения</a:t>
            </a:r>
          </a:p>
          <a:p>
            <a:endParaRPr lang="ru-RU" sz="32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cos      = 1</a:t>
            </a:r>
            <a:r>
              <a:rPr lang="ru-RU" sz="32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принадлежит</a:t>
            </a:r>
            <a:r>
              <a:rPr lang="en-US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отрезку </a:t>
            </a:r>
            <a:r>
              <a:rPr lang="en-US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[ -</a:t>
            </a:r>
            <a:r>
              <a:rPr lang="el-GR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l-GR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8679" name="Rectangle 2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80" name="Rectangle 2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81" name="AutoShape 2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7358063" y="6000750"/>
            <a:ext cx="1439862" cy="611188"/>
          </a:xfrm>
          <a:prstGeom prst="actionButtonBackPrevious">
            <a:avLst/>
          </a:prstGeom>
          <a:solidFill>
            <a:srgbClr val="3399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2" name="Rectangle 3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83" name="Rectangle 3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8684" name="Picture 34" descr="j0429827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333375"/>
            <a:ext cx="6524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" name="Object 16"/>
          <p:cNvGraphicFramePr>
            <a:graphicFrameLocks noChangeAspect="1"/>
          </p:cNvGraphicFramePr>
          <p:nvPr/>
        </p:nvGraphicFramePr>
        <p:xfrm>
          <a:off x="1214438" y="1357313"/>
          <a:ext cx="485775" cy="895350"/>
        </p:xfrm>
        <a:graphic>
          <a:graphicData uri="http://schemas.openxmlformats.org/presentationml/2006/ole">
            <p:oleObj spid="_x0000_s28674" name="Формула" r:id="rId6" imgW="152280" imgH="393480" progId="Equation.3">
              <p:embed/>
            </p:oleObj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714500" y="4643438"/>
            <a:ext cx="16176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Рисунок 11" descr="Do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1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1" name="Rectangle 18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2" name="Text Box 19"/>
          <p:cNvSpPr txBox="1">
            <a:spLocks noChangeArrowheads="1"/>
          </p:cNvSpPr>
          <p:nvPr/>
        </p:nvSpPr>
        <p:spPr bwMode="auto">
          <a:xfrm>
            <a:off x="428625" y="285750"/>
            <a:ext cx="65436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При каких значениях </a:t>
            </a:r>
            <a:r>
              <a:rPr lang="ru-RU" sz="32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уравнение</a:t>
            </a:r>
          </a:p>
          <a:p>
            <a:r>
              <a:rPr lang="en-US" sz="32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sin² x – (a + 3) sin x + 3a = 0</a:t>
            </a:r>
          </a:p>
          <a:p>
            <a:r>
              <a:rPr lang="ru-RU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не имеет решений?</a:t>
            </a:r>
          </a:p>
        </p:txBody>
      </p:sp>
      <p:sp>
        <p:nvSpPr>
          <p:cNvPr id="29703" name="AutoShape 2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7429500" y="6000750"/>
            <a:ext cx="1439863" cy="611188"/>
          </a:xfrm>
          <a:prstGeom prst="actionButtonBackPrevious">
            <a:avLst/>
          </a:prstGeom>
          <a:solidFill>
            <a:srgbClr val="3399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4" name="Rectangle 2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5" name="Rectangle 2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9706" name="Picture 27" descr="j0429827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2438" y="285750"/>
            <a:ext cx="6524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5615" name="Object 15"/>
          <p:cNvGraphicFramePr>
            <a:graphicFrameLocks noChangeAspect="1"/>
          </p:cNvGraphicFramePr>
          <p:nvPr/>
        </p:nvGraphicFramePr>
        <p:xfrm>
          <a:off x="714375" y="1785938"/>
          <a:ext cx="7812088" cy="2714625"/>
        </p:xfrm>
        <a:graphic>
          <a:graphicData uri="http://schemas.openxmlformats.org/presentationml/2006/ole">
            <p:oleObj spid="_x0000_s29698" name="Формула" r:id="rId6" imgW="2768400" imgH="965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Рисунок 11" descr="Do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16"/>
          <p:cNvSpPr txBox="1">
            <a:spLocks noChangeArrowheads="1"/>
          </p:cNvSpPr>
          <p:nvPr/>
        </p:nvSpPr>
        <p:spPr bwMode="auto">
          <a:xfrm>
            <a:off x="4625975" y="0"/>
            <a:ext cx="408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Кот в мешке</a:t>
            </a:r>
          </a:p>
        </p:txBody>
      </p:sp>
      <p:sp>
        <p:nvSpPr>
          <p:cNvPr id="30726" name="Rectangle 18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428625" y="1428750"/>
            <a:ext cx="85264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Найдите значения </a:t>
            </a:r>
            <a:r>
              <a:rPr lang="ru-RU" sz="28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при которых график функции</a:t>
            </a:r>
          </a:p>
          <a:p>
            <a:r>
              <a:rPr lang="ru-RU" sz="28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лежит выше оси </a:t>
            </a:r>
            <a:r>
              <a:rPr lang="ru-RU" sz="28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8" name="Rectangle 22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29" name="AutoShape 2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7215188" y="5786438"/>
            <a:ext cx="1584325" cy="792162"/>
          </a:xfrm>
          <a:prstGeom prst="actionButtonBackPrevious">
            <a:avLst/>
          </a:prstGeom>
          <a:solidFill>
            <a:srgbClr val="3399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0" name="Rectangle 2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0731" name="Picture 31" descr="j0429827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63" y="3500438"/>
            <a:ext cx="6524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C:\Users\Галина\Documents\Математика\Галина\Анимация\cat21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0157">
            <a:off x="488865" y="194268"/>
            <a:ext cx="1000132" cy="10236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3314" name="Object 12"/>
          <p:cNvGraphicFramePr>
            <a:graphicFrameLocks noChangeAspect="1"/>
          </p:cNvGraphicFramePr>
          <p:nvPr/>
        </p:nvGraphicFramePr>
        <p:xfrm>
          <a:off x="785813" y="1857375"/>
          <a:ext cx="2357437" cy="547688"/>
        </p:xfrm>
        <a:graphic>
          <a:graphicData uri="http://schemas.openxmlformats.org/presentationml/2006/ole">
            <p:oleObj spid="_x0000_s30722" name="Формула" r:id="rId7" imgW="965200" imgH="241300" progId="Equation.3">
              <p:embed/>
            </p:oleObj>
          </a:graphicData>
        </a:graphic>
      </p:graphicFrame>
      <p:sp>
        <p:nvSpPr>
          <p:cNvPr id="3073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6638" name="Object 14"/>
          <p:cNvGraphicFramePr>
            <a:graphicFrameLocks noChangeAspect="1"/>
          </p:cNvGraphicFramePr>
          <p:nvPr/>
        </p:nvGraphicFramePr>
        <p:xfrm>
          <a:off x="285750" y="2500313"/>
          <a:ext cx="8643938" cy="969962"/>
        </p:xfrm>
        <a:graphic>
          <a:graphicData uri="http://schemas.openxmlformats.org/presentationml/2006/ole">
            <p:oleObj spid="_x0000_s30723" name="Формула" r:id="rId8" imgW="3606800" imgH="419100" progId="Equation.3">
              <p:embed/>
            </p:oleObj>
          </a:graphicData>
        </a:graphic>
      </p:graphicFrame>
      <p:pic>
        <p:nvPicPr>
          <p:cNvPr id="16" name="Picture 12" descr="C:\Users\Галина\Desktop\р1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8662" y="3786190"/>
            <a:ext cx="419342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Овал 16"/>
          <p:cNvSpPr/>
          <p:nvPr/>
        </p:nvSpPr>
        <p:spPr>
          <a:xfrm>
            <a:off x="2000250" y="4214813"/>
            <a:ext cx="2071688" cy="20002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643313" y="5857875"/>
            <a:ext cx="142875" cy="142875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643313" y="4357688"/>
            <a:ext cx="142875" cy="142875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Дуга 19"/>
          <p:cNvSpPr/>
          <p:nvPr/>
        </p:nvSpPr>
        <p:spPr>
          <a:xfrm>
            <a:off x="2000250" y="4214813"/>
            <a:ext cx="2071688" cy="2000250"/>
          </a:xfrm>
          <a:prstGeom prst="arc">
            <a:avLst>
              <a:gd name="adj1" fmla="val 18842535"/>
              <a:gd name="adj2" fmla="val 2504827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5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4" grpId="0" autoUpdateAnimBg="0"/>
      <p:bldP spid="17" grpId="0" animBg="1"/>
      <p:bldP spid="18" grpId="0" animBg="1"/>
      <p:bldP spid="1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Рисунок 11" descr="Do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1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50" name="Rectangle 19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51" name="Text Box 21"/>
          <p:cNvSpPr txBox="1">
            <a:spLocks noChangeArrowheads="1"/>
          </p:cNvSpPr>
          <p:nvPr/>
        </p:nvSpPr>
        <p:spPr bwMode="auto">
          <a:xfrm>
            <a:off x="214313" y="214313"/>
            <a:ext cx="80819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Как, не решая уравнения                                 ,</a:t>
            </a:r>
          </a:p>
          <a:p>
            <a:endParaRPr lang="ru-RU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определить,  какая серия является решением?</a:t>
            </a:r>
          </a:p>
        </p:txBody>
      </p:sp>
      <p:sp>
        <p:nvSpPr>
          <p:cNvPr id="31752" name="Rectangle 2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53" name="AutoShape 2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7286625" y="5786438"/>
            <a:ext cx="1584325" cy="792162"/>
          </a:xfrm>
          <a:prstGeom prst="actionButtonBackPrevious">
            <a:avLst/>
          </a:prstGeom>
          <a:solidFill>
            <a:srgbClr val="3399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4" name="Rectangle 2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1755" name="Picture 30" descr="j0429827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2438" y="1500188"/>
            <a:ext cx="6524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5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" name="Object 13"/>
          <p:cNvGraphicFramePr>
            <a:graphicFrameLocks noChangeAspect="1"/>
          </p:cNvGraphicFramePr>
          <p:nvPr/>
        </p:nvGraphicFramePr>
        <p:xfrm>
          <a:off x="4643438" y="169863"/>
          <a:ext cx="2714625" cy="830262"/>
        </p:xfrm>
        <a:graphic>
          <a:graphicData uri="http://schemas.openxmlformats.org/presentationml/2006/ole">
            <p:oleObj spid="_x0000_s31746" name="Формула" r:id="rId6" imgW="1079280" imgH="431640" progId="Equation.3">
              <p:embed/>
            </p:oleObj>
          </a:graphicData>
        </a:graphic>
      </p:graphicFrame>
      <p:sp>
        <p:nvSpPr>
          <p:cNvPr id="3175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303" name="Object 15"/>
          <p:cNvGraphicFramePr>
            <a:graphicFrameLocks noChangeAspect="1"/>
          </p:cNvGraphicFramePr>
          <p:nvPr/>
        </p:nvGraphicFramePr>
        <p:xfrm>
          <a:off x="357188" y="1785938"/>
          <a:ext cx="7429500" cy="2143125"/>
        </p:xfrm>
        <a:graphic>
          <a:graphicData uri="http://schemas.openxmlformats.org/presentationml/2006/ole">
            <p:oleObj spid="_x0000_s31747" name="Формула" r:id="rId7" imgW="2400120" imgH="81252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143125" y="4572000"/>
            <a:ext cx="76200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Рисунок 10" descr="Do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2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74" name="Text Box 24"/>
          <p:cNvSpPr txBox="1">
            <a:spLocks noChangeArrowheads="1"/>
          </p:cNvSpPr>
          <p:nvPr/>
        </p:nvSpPr>
        <p:spPr bwMode="auto">
          <a:xfrm>
            <a:off x="214313" y="285750"/>
            <a:ext cx="8286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Найдите все </a:t>
            </a:r>
            <a:r>
              <a:rPr lang="ru-RU" sz="28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обращающие в нуль произведение </a:t>
            </a:r>
          </a:p>
          <a:p>
            <a:endParaRPr lang="ru-RU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функций                                                   .</a:t>
            </a:r>
          </a:p>
        </p:txBody>
      </p:sp>
      <p:sp>
        <p:nvSpPr>
          <p:cNvPr id="32775" name="Rectangle 26"/>
          <p:cNvSpPr>
            <a:spLocks noChangeArrowheads="1"/>
          </p:cNvSpPr>
          <p:nvPr/>
        </p:nvSpPr>
        <p:spPr bwMode="auto">
          <a:xfrm>
            <a:off x="0" y="3109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76" name="Rectangle 2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77" name="AutoShape 3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7215188" y="5786438"/>
            <a:ext cx="1584325" cy="792162"/>
          </a:xfrm>
          <a:prstGeom prst="actionButtonBackPrevious">
            <a:avLst/>
          </a:prstGeom>
          <a:solidFill>
            <a:srgbClr val="3399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8" name="Rectangle 3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3041" name="Text Box 33"/>
          <p:cNvSpPr txBox="1">
            <a:spLocks noChangeArrowheads="1"/>
          </p:cNvSpPr>
          <p:nvPr/>
        </p:nvSpPr>
        <p:spPr bwMode="auto">
          <a:xfrm>
            <a:off x="1023938" y="4378325"/>
            <a:ext cx="184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ru-RU" sz="3600" i="1" dirty="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32780" name="Picture 34" descr="j0429827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50" y="428625"/>
            <a:ext cx="6524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82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362" name="Object 14"/>
          <p:cNvGraphicFramePr>
            <a:graphicFrameLocks noChangeAspect="1"/>
          </p:cNvGraphicFramePr>
          <p:nvPr/>
        </p:nvGraphicFramePr>
        <p:xfrm>
          <a:off x="1928813" y="857250"/>
          <a:ext cx="4286250" cy="971550"/>
        </p:xfrm>
        <a:graphic>
          <a:graphicData uri="http://schemas.openxmlformats.org/presentationml/2006/ole">
            <p:oleObj spid="_x0000_s32770" name="Формула" r:id="rId6" imgW="1828800" imgH="431800" progId="Equation.3">
              <p:embed/>
            </p:oleObj>
          </a:graphicData>
        </a:graphic>
      </p:graphicFrame>
      <p:sp>
        <p:nvSpPr>
          <p:cNvPr id="3278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3328" name="Object 16"/>
          <p:cNvGraphicFramePr>
            <a:graphicFrameLocks noChangeAspect="1"/>
          </p:cNvGraphicFramePr>
          <p:nvPr/>
        </p:nvGraphicFramePr>
        <p:xfrm>
          <a:off x="2428875" y="1928813"/>
          <a:ext cx="6357938" cy="2928937"/>
        </p:xfrm>
        <a:graphic>
          <a:graphicData uri="http://schemas.openxmlformats.org/presentationml/2006/ole">
            <p:oleObj spid="_x0000_s32771" name="Формула" r:id="rId7" imgW="2781300" imgH="1574800" progId="Equation.3">
              <p:embed/>
            </p:oleObj>
          </a:graphicData>
        </a:graphic>
      </p:graphicFrame>
      <p:pic>
        <p:nvPicPr>
          <p:cNvPr id="18" name="Picture 12" descr="C:\Users\Галина\Desktop\р1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00166" y="3714752"/>
            <a:ext cx="419342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Овал 18"/>
          <p:cNvSpPr/>
          <p:nvPr/>
        </p:nvSpPr>
        <p:spPr>
          <a:xfrm>
            <a:off x="2571750" y="4000500"/>
            <a:ext cx="2071688" cy="20002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286250" y="4286250"/>
            <a:ext cx="142875" cy="14287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286250" y="5643563"/>
            <a:ext cx="142875" cy="14287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572000" y="5000625"/>
            <a:ext cx="142875" cy="14287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00438" y="3929063"/>
            <a:ext cx="142875" cy="14287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786063" y="4286250"/>
            <a:ext cx="142875" cy="14287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500313" y="5000625"/>
            <a:ext cx="142875" cy="14287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857500" y="5643563"/>
            <a:ext cx="142875" cy="14287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500438" y="5929313"/>
            <a:ext cx="142875" cy="14287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41" grpId="0" autoUpdateAnimBg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Рисунок 14" descr="Do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797" name="Rectangle 19"/>
          <p:cNvSpPr>
            <a:spLocks noChangeArrowheads="1"/>
          </p:cNvSpPr>
          <p:nvPr/>
        </p:nvSpPr>
        <p:spPr bwMode="auto">
          <a:xfrm>
            <a:off x="0" y="2838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798" name="Text Box 22"/>
          <p:cNvSpPr txBox="1">
            <a:spLocks noChangeArrowheads="1"/>
          </p:cNvSpPr>
          <p:nvPr/>
        </p:nvSpPr>
        <p:spPr bwMode="auto">
          <a:xfrm>
            <a:off x="2051050" y="260350"/>
            <a:ext cx="5630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Вопрос от учителя</a:t>
            </a:r>
          </a:p>
        </p:txBody>
      </p:sp>
      <p:sp>
        <p:nvSpPr>
          <p:cNvPr id="33799" name="Rectangle 2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00" name="Rectangle 2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01" name="Rectangle 31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02" name="Rectangle 3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03" name="AutoShape 3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7215188" y="5857875"/>
            <a:ext cx="1584325" cy="792163"/>
          </a:xfrm>
          <a:prstGeom prst="actionButtonBackPrevious">
            <a:avLst/>
          </a:prstGeom>
          <a:solidFill>
            <a:srgbClr val="3399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3804" name="Picture 38" descr="j0429827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3875" y="214313"/>
            <a:ext cx="6524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5" name="Rectangle 17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3806" name="Rectangle 18"/>
          <p:cNvSpPr>
            <a:spLocks noChangeArrowheads="1"/>
          </p:cNvSpPr>
          <p:nvPr/>
        </p:nvSpPr>
        <p:spPr bwMode="auto">
          <a:xfrm>
            <a:off x="714375" y="2500313"/>
            <a:ext cx="49371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pPr indent="220663" eaLnBrk="0" hangingPunct="0"/>
            <a:r>
              <a:rPr lang="ru-RU" sz="1200">
                <a:cs typeface="Times New Roman" pitchFamily="18" charset="0"/>
              </a:rPr>
              <a:t>  </a:t>
            </a:r>
            <a:endParaRPr lang="ru-RU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 flipH="1">
            <a:off x="357188" y="857250"/>
            <a:ext cx="800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Решите неоднородное уравнение второй степени</a:t>
            </a:r>
          </a:p>
          <a:p>
            <a:r>
              <a:rPr lang="ru-RU" sz="28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sin² x – 5 sin x cos x + 5 cos² x = 1</a:t>
            </a:r>
            <a:r>
              <a:rPr lang="ru-RU" sz="28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i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8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4358" name="Object 22"/>
          <p:cNvGraphicFramePr>
            <a:graphicFrameLocks noChangeAspect="1"/>
          </p:cNvGraphicFramePr>
          <p:nvPr/>
        </p:nvGraphicFramePr>
        <p:xfrm>
          <a:off x="571500" y="2071688"/>
          <a:ext cx="7858125" cy="3121025"/>
        </p:xfrm>
        <a:graphic>
          <a:graphicData uri="http://schemas.openxmlformats.org/presentationml/2006/ole">
            <p:oleObj spid="_x0000_s33794" name="Формула" r:id="rId6" imgW="3429000" imgH="13589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428604"/>
            <a:ext cx="8358246" cy="59293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  </a:t>
            </a:r>
            <a:r>
              <a:rPr lang="ru-RU" sz="4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Тригонометрия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7109" name="Picture 2" descr="C:\Users\Галя\Desktop\Советы\29b8b4fb76a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3" y="1214438"/>
            <a:ext cx="37036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Рисунок 16" descr="Do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179388" y="333375"/>
            <a:ext cx="87137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                                          </a:t>
            </a:r>
          </a:p>
        </p:txBody>
      </p:sp>
      <p:sp>
        <p:nvSpPr>
          <p:cNvPr id="34822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3" name="Rectangle 21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4" name="Rectangle 2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5" name="Rectangle 2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6" name="Rectangle 27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7" name="AutoShape 2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7286625" y="5786438"/>
            <a:ext cx="1584325" cy="792162"/>
          </a:xfrm>
          <a:prstGeom prst="actionButtonBackPrevious">
            <a:avLst/>
          </a:prstGeom>
          <a:solidFill>
            <a:srgbClr val="3399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8" name="Rectangle 3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4829" name="Picture 40" descr="j0429827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43888" y="2349500"/>
            <a:ext cx="6524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0" name="TextBox 19"/>
          <p:cNvSpPr txBox="1">
            <a:spLocks noChangeArrowheads="1"/>
          </p:cNvSpPr>
          <p:nvPr/>
        </p:nvSpPr>
        <p:spPr bwMode="auto">
          <a:xfrm>
            <a:off x="642938" y="357188"/>
            <a:ext cx="69389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Решите уравнение  </a:t>
            </a:r>
            <a:r>
              <a:rPr lang="en-US" sz="28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sin² x </a:t>
            </a:r>
            <a:r>
              <a:rPr lang="ru-RU" sz="28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cos </a:t>
            </a:r>
            <a:r>
              <a:rPr lang="ru-RU" sz="28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 = b</a:t>
            </a:r>
            <a:r>
              <a:rPr lang="ru-RU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если</a:t>
            </a:r>
          </a:p>
          <a:p>
            <a:endParaRPr lang="ru-RU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одно из его решений        .</a:t>
            </a:r>
          </a:p>
        </p:txBody>
      </p:sp>
      <p:sp>
        <p:nvSpPr>
          <p:cNvPr id="3483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32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7410" name="Object 16"/>
          <p:cNvGraphicFramePr>
            <a:graphicFrameLocks noChangeAspect="1"/>
          </p:cNvGraphicFramePr>
          <p:nvPr/>
        </p:nvGraphicFramePr>
        <p:xfrm>
          <a:off x="4143375" y="857250"/>
          <a:ext cx="500063" cy="1058863"/>
        </p:xfrm>
        <a:graphic>
          <a:graphicData uri="http://schemas.openxmlformats.org/presentationml/2006/ole">
            <p:oleObj spid="_x0000_s34818" name="Формула" r:id="rId6" imgW="164957" imgH="393359" progId="Equation.3">
              <p:embed/>
            </p:oleObj>
          </a:graphicData>
        </a:graphic>
      </p:graphicFrame>
      <p:sp>
        <p:nvSpPr>
          <p:cNvPr id="3483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378" name="Object 18"/>
          <p:cNvGraphicFramePr>
            <a:graphicFrameLocks noChangeAspect="1"/>
          </p:cNvGraphicFramePr>
          <p:nvPr/>
        </p:nvGraphicFramePr>
        <p:xfrm>
          <a:off x="571500" y="1857375"/>
          <a:ext cx="7429500" cy="3643313"/>
        </p:xfrm>
        <a:graphic>
          <a:graphicData uri="http://schemas.openxmlformats.org/presentationml/2006/ole">
            <p:oleObj spid="_x0000_s34819" name="Формула" r:id="rId7" imgW="3327400" imgH="1625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Рисунок 12" descr="Do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285750" y="285750"/>
            <a:ext cx="8569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Решите уравнение  </a:t>
            </a:r>
            <a:r>
              <a:rPr lang="en-US" sz="28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8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x + sin x = </a:t>
            </a:r>
            <a:r>
              <a:rPr lang="en-US" sz="28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8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3x.</a:t>
            </a:r>
            <a:endParaRPr lang="ru-RU" sz="2800" b="1" i="1" dirty="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5845" name="Rectangle 1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46" name="Rectangle 1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47" name="Rectangle 16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48" name="AutoShape 1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7286625" y="5786438"/>
            <a:ext cx="1584325" cy="792162"/>
          </a:xfrm>
          <a:prstGeom prst="actionButtonBackPrevious">
            <a:avLst/>
          </a:prstGeom>
          <a:solidFill>
            <a:srgbClr val="3399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9" name="Rectangle 20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50" name="Rectangle 22"/>
          <p:cNvSpPr>
            <a:spLocks noChangeArrowheads="1"/>
          </p:cNvSpPr>
          <p:nvPr/>
        </p:nvSpPr>
        <p:spPr bwMode="auto">
          <a:xfrm>
            <a:off x="0" y="2833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5851" name="Picture 25" descr="j0429827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3875" y="214313"/>
            <a:ext cx="711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7662" name="Object 14"/>
          <p:cNvGraphicFramePr>
            <a:graphicFrameLocks noChangeAspect="1"/>
          </p:cNvGraphicFramePr>
          <p:nvPr/>
        </p:nvGraphicFramePr>
        <p:xfrm>
          <a:off x="285750" y="1143000"/>
          <a:ext cx="8215313" cy="3594100"/>
        </p:xfrm>
        <a:graphic>
          <a:graphicData uri="http://schemas.openxmlformats.org/presentationml/2006/ole">
            <p:oleObj spid="_x0000_s35842" name="Формула" r:id="rId6" imgW="3441600" imgH="1650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Рисунок 7" descr="Do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18"/>
          <p:cNvSpPr txBox="1">
            <a:spLocks noChangeArrowheads="1"/>
          </p:cNvSpPr>
          <p:nvPr/>
        </p:nvSpPr>
        <p:spPr bwMode="auto">
          <a:xfrm>
            <a:off x="468313" y="404813"/>
            <a:ext cx="6318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Решите уравнение                                .</a:t>
            </a:r>
          </a:p>
        </p:txBody>
      </p:sp>
      <p:sp>
        <p:nvSpPr>
          <p:cNvPr id="36870" name="AutoShape 3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7215188" y="5857875"/>
            <a:ext cx="1584325" cy="792163"/>
          </a:xfrm>
          <a:prstGeom prst="actionButtonBackPrevious">
            <a:avLst/>
          </a:prstGeom>
          <a:solidFill>
            <a:srgbClr val="3399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1" name="Rectangle 4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6872" name="Picture 42" descr="j0429827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2438" y="285750"/>
            <a:ext cx="711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87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9458" name="Object 13"/>
          <p:cNvGraphicFramePr>
            <a:graphicFrameLocks noChangeAspect="1"/>
          </p:cNvGraphicFramePr>
          <p:nvPr/>
        </p:nvGraphicFramePr>
        <p:xfrm>
          <a:off x="3857625" y="214313"/>
          <a:ext cx="2428875" cy="1154112"/>
        </p:xfrm>
        <a:graphic>
          <a:graphicData uri="http://schemas.openxmlformats.org/presentationml/2006/ole">
            <p:oleObj spid="_x0000_s36866" name="Формула" r:id="rId6" imgW="965200" imgH="482600" progId="Equation.3">
              <p:embed/>
            </p:oleObj>
          </a:graphicData>
        </a:graphic>
      </p:graphicFrame>
      <p:sp>
        <p:nvSpPr>
          <p:cNvPr id="3687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399" name="Object 15"/>
          <p:cNvGraphicFramePr>
            <a:graphicFrameLocks noChangeAspect="1"/>
          </p:cNvGraphicFramePr>
          <p:nvPr/>
        </p:nvGraphicFramePr>
        <p:xfrm>
          <a:off x="357188" y="1428750"/>
          <a:ext cx="5072062" cy="3286125"/>
        </p:xfrm>
        <a:graphic>
          <a:graphicData uri="http://schemas.openxmlformats.org/presentationml/2006/ole">
            <p:oleObj spid="_x0000_s36867" name="Формула" r:id="rId7" imgW="2070100" imgH="1295400" progId="Equation.3">
              <p:embed/>
            </p:oleObj>
          </a:graphicData>
        </a:graphic>
      </p:graphicFrame>
      <p:pic>
        <p:nvPicPr>
          <p:cNvPr id="17" name="Picture 12" descr="C:\Users\Галина\Desktop\р1.bmp"/>
          <p:cNvPicPr>
            <a:picLocks noChangeAspect="1" noChangeArrowheads="1"/>
          </p:cNvPicPr>
          <p:nvPr/>
        </p:nvPicPr>
        <p:blipFill>
          <a:blip r:embed="rId8" cstate="print"/>
          <a:srcRect l="10221" r="13118"/>
          <a:stretch>
            <a:fillRect/>
          </a:stretch>
        </p:blipFill>
        <p:spPr bwMode="auto">
          <a:xfrm>
            <a:off x="5643570" y="2000240"/>
            <a:ext cx="321471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Овал 17"/>
          <p:cNvSpPr/>
          <p:nvPr/>
        </p:nvSpPr>
        <p:spPr>
          <a:xfrm>
            <a:off x="6286500" y="2286000"/>
            <a:ext cx="2071688" cy="20002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572250" y="3929063"/>
            <a:ext cx="142875" cy="14287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929563" y="3929063"/>
            <a:ext cx="142875" cy="14287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500813" y="2571750"/>
            <a:ext cx="142875" cy="14287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572250" y="3929063"/>
            <a:ext cx="142875" cy="14287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Рисунок 12" descr="Do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2500313" y="214313"/>
            <a:ext cx="33956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FF00"/>
                </a:solidFill>
                <a:latin typeface="AdverGothic" pitchFamily="2" charset="0"/>
                <a:cs typeface="Times New Roman" pitchFamily="18" charset="0"/>
              </a:rPr>
              <a:t>СУПЕРИГРА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214313" y="1071563"/>
            <a:ext cx="8929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Решите уравнение                                                   .</a:t>
            </a:r>
          </a:p>
        </p:txBody>
      </p:sp>
      <p:pic>
        <p:nvPicPr>
          <p:cNvPr id="80904" name="Picture 8" descr="j0429827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4868863"/>
            <a:ext cx="13049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Rectangle 11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897" name="Rectangle 13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898" name="Rectangle 1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899" name="Rectangle 19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900" name="Rectangle 21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90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902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90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7428" name="Picture 20" descr="C:\Users\Галина\Documents\Математика\Галина\Анимация\2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188" y="5357813"/>
            <a:ext cx="174307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482" name="Object 18"/>
          <p:cNvGraphicFramePr>
            <a:graphicFrameLocks noChangeAspect="1"/>
          </p:cNvGraphicFramePr>
          <p:nvPr/>
        </p:nvGraphicFramePr>
        <p:xfrm>
          <a:off x="3786188" y="892175"/>
          <a:ext cx="5143500" cy="787400"/>
        </p:xfrm>
        <a:graphic>
          <a:graphicData uri="http://schemas.openxmlformats.org/presentationml/2006/ole">
            <p:oleObj spid="_x0000_s37890" name="Формула" r:id="rId6" imgW="1498320" imgH="279360" progId="Equation.3">
              <p:embed/>
            </p:oleObj>
          </a:graphicData>
        </a:graphic>
      </p:graphicFrame>
      <p:sp>
        <p:nvSpPr>
          <p:cNvPr id="3790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" name="Object 20"/>
          <p:cNvGraphicFramePr>
            <a:graphicFrameLocks noChangeAspect="1"/>
          </p:cNvGraphicFramePr>
          <p:nvPr/>
        </p:nvGraphicFramePr>
        <p:xfrm>
          <a:off x="500063" y="1643063"/>
          <a:ext cx="8429625" cy="4429125"/>
        </p:xfrm>
        <a:graphic>
          <a:graphicData uri="http://schemas.openxmlformats.org/presentationml/2006/ole">
            <p:oleObj spid="_x0000_s37891" name="Формула" r:id="rId7" imgW="3810000" imgH="2108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Рисунок 4" descr="Do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0" name="Rectangle 10"/>
          <p:cNvSpPr>
            <a:spLocks noGrp="1" noChangeArrowheads="1"/>
          </p:cNvSpPr>
          <p:nvPr>
            <p:ph type="title"/>
          </p:nvPr>
        </p:nvSpPr>
        <p:spPr>
          <a:xfrm>
            <a:off x="539750" y="3716338"/>
            <a:ext cx="8229600" cy="2663825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FFFF00"/>
                </a:solidFill>
                <a:latin typeface="Arbat-Bold"/>
              </a:rPr>
              <a:t>М о л о д ц ы ! ! !</a:t>
            </a:r>
          </a:p>
        </p:txBody>
      </p:sp>
      <p:pic>
        <p:nvPicPr>
          <p:cNvPr id="56332" name="Picture 12" descr="j042807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1295400"/>
            <a:ext cx="2951163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3" name="Picture 13" descr="j0428065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549275"/>
            <a:ext cx="2951162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0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0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0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285728"/>
            <a:ext cx="8358246" cy="62151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3317" name="TextBox 3"/>
          <p:cNvSpPr txBox="1">
            <a:spLocks noChangeArrowheads="1"/>
          </p:cNvSpPr>
          <p:nvPr/>
        </p:nvSpPr>
        <p:spPr bwMode="auto">
          <a:xfrm>
            <a:off x="1131888" y="928688"/>
            <a:ext cx="728345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чём ошибка?</a:t>
            </a:r>
            <a:endParaRPr lang="ru-RU" sz="3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cos x = 0,2, </a:t>
            </a:r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 x = arccos 0,2 + 2</a:t>
            </a:r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n,</a:t>
            </a:r>
          </a:p>
          <a:p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sin x = 0,2,   x = (-1)ᵏarcsin 0,2 + </a:t>
            </a:r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n.</a:t>
            </a:r>
            <a:endParaRPr lang="ru-RU" sz="3600" b="1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4" name="Picture 2" descr="C:\Users\Галя\Desktop\Советы\sovik_na_sayt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63" y="4000500"/>
            <a:ext cx="1784350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Text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572125" y="3214688"/>
            <a:ext cx="2309813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600" b="1">
                <a:solidFill>
                  <a:srgbClr val="C00000"/>
                </a:solidFill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!</a:t>
            </a:r>
            <a:r>
              <a:rPr lang="ru-RU" sz="16600" b="1">
                <a:solidFill>
                  <a:srgbClr val="C00000"/>
                </a:solidFill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-142900"/>
            <a:ext cx="8786874" cy="22145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30" name="TextBox 3"/>
          <p:cNvSpPr txBox="1">
            <a:spLocks noChangeArrowheads="1"/>
          </p:cNvSpPr>
          <p:nvPr/>
        </p:nvSpPr>
        <p:spPr bwMode="auto">
          <a:xfrm>
            <a:off x="1500188" y="357188"/>
            <a:ext cx="7143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5800"/>
                </a:solidFill>
                <a:latin typeface="Times New Roman" pitchFamily="18" charset="0"/>
                <a:cs typeface="Times New Roman" pitchFamily="18" charset="0"/>
              </a:rPr>
              <a:t>По мнению многих учеников, запись «</a:t>
            </a:r>
            <a:r>
              <a:rPr lang="en-US" sz="2000" b="1" i="1">
                <a:solidFill>
                  <a:srgbClr val="005800"/>
                </a:solidFill>
                <a:latin typeface="Times New Roman" pitchFamily="18" charset="0"/>
                <a:cs typeface="Times New Roman" pitchFamily="18" charset="0"/>
              </a:rPr>
              <a:t>n € Z</a:t>
            </a:r>
            <a:r>
              <a:rPr lang="ru-RU" sz="2000" b="1" i="1">
                <a:solidFill>
                  <a:srgbClr val="005800"/>
                </a:solidFill>
                <a:latin typeface="Times New Roman" pitchFamily="18" charset="0"/>
                <a:cs typeface="Times New Roman" pitchFamily="18" charset="0"/>
              </a:rPr>
              <a:t>» -  </a:t>
            </a:r>
            <a:r>
              <a:rPr lang="ru-RU" sz="2000" b="1">
                <a:solidFill>
                  <a:srgbClr val="005800"/>
                </a:solidFill>
                <a:latin typeface="Times New Roman" pitchFamily="18" charset="0"/>
                <a:cs typeface="Times New Roman" pitchFamily="18" charset="0"/>
              </a:rPr>
              <a:t>избыточная.</a:t>
            </a:r>
          </a:p>
        </p:txBody>
      </p:sp>
      <p:sp>
        <p:nvSpPr>
          <p:cNvPr id="1031" name="TextBox 5"/>
          <p:cNvSpPr txBox="1">
            <a:spLocks noChangeArrowheads="1"/>
          </p:cNvSpPr>
          <p:nvPr/>
        </p:nvSpPr>
        <p:spPr bwMode="auto">
          <a:xfrm>
            <a:off x="714375" y="-71438"/>
            <a:ext cx="492125" cy="120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032" name="Прямоугольник 7"/>
          <p:cNvSpPr>
            <a:spLocks noChangeArrowheads="1"/>
          </p:cNvSpPr>
          <p:nvPr/>
        </p:nvSpPr>
        <p:spPr bwMode="auto">
          <a:xfrm>
            <a:off x="428625" y="571500"/>
            <a:ext cx="10302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!</a:t>
            </a:r>
            <a:endParaRPr lang="ru-RU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3" name="TextBox 8"/>
          <p:cNvSpPr txBox="1">
            <a:spLocks noChangeArrowheads="1"/>
          </p:cNvSpPr>
          <p:nvPr/>
        </p:nvSpPr>
        <p:spPr bwMode="auto">
          <a:xfrm>
            <a:off x="1500188" y="857250"/>
            <a:ext cx="7061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5800"/>
                </a:solidFill>
                <a:latin typeface="Times New Roman" pitchFamily="18" charset="0"/>
                <a:cs typeface="Times New Roman" pitchFamily="18" charset="0"/>
              </a:rPr>
              <a:t>В записи с использованием символа «±» теряется идея двух серий решений тригонометрического  уравнения.</a:t>
            </a:r>
          </a:p>
        </p:txBody>
      </p:sp>
      <p:sp>
        <p:nvSpPr>
          <p:cNvPr id="1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155575" y="2014538"/>
          <a:ext cx="8761413" cy="4629150"/>
        </p:xfrm>
        <a:graphic>
          <a:graphicData uri="http://schemas.openxmlformats.org/presentationml/2006/ole">
            <p:oleObj spid="_x0000_s1026" name="Формула" r:id="rId3" imgW="4711680" imgH="2412720" progId="Equation.3">
              <p:embed/>
            </p:oleObj>
          </a:graphicData>
        </a:graphic>
      </p:graphicFrame>
      <p:pic>
        <p:nvPicPr>
          <p:cNvPr id="1035" name="Picture 3" descr="C:\Users\Галя\Desktop\Советы\1581094000f8fccac2388ff27b6986777a3fa42aca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6488" y="4786313"/>
            <a:ext cx="134461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-142900"/>
            <a:ext cx="8786874" cy="2000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714375" y="-71438"/>
            <a:ext cx="492125" cy="120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2055" name="Прямоугольник 7"/>
          <p:cNvSpPr>
            <a:spLocks noChangeArrowheads="1"/>
          </p:cNvSpPr>
          <p:nvPr/>
        </p:nvSpPr>
        <p:spPr bwMode="auto">
          <a:xfrm>
            <a:off x="428625" y="-71438"/>
            <a:ext cx="1030288" cy="120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!</a:t>
            </a:r>
            <a:endParaRPr lang="ru-RU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8"/>
          <p:cNvSpPr txBox="1">
            <a:spLocks noChangeArrowheads="1"/>
          </p:cNvSpPr>
          <p:nvPr/>
        </p:nvSpPr>
        <p:spPr bwMode="auto">
          <a:xfrm>
            <a:off x="1511300" y="104775"/>
            <a:ext cx="7061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5800"/>
                </a:solidFill>
                <a:latin typeface="Times New Roman" pitchFamily="18" charset="0"/>
                <a:cs typeface="Times New Roman" pitchFamily="18" charset="0"/>
              </a:rPr>
              <a:t>В    формуле   корней   простейшего   тригонометрического</a:t>
            </a:r>
          </a:p>
          <a:p>
            <a:r>
              <a:rPr lang="ru-RU" sz="2000" b="1">
                <a:solidFill>
                  <a:srgbClr val="005800"/>
                </a:solidFill>
                <a:latin typeface="Times New Roman" pitchFamily="18" charset="0"/>
                <a:cs typeface="Times New Roman" pitchFamily="18" charset="0"/>
              </a:rPr>
              <a:t>уравнения </a:t>
            </a:r>
            <a:r>
              <a:rPr lang="en-US" sz="2000" b="1" i="1">
                <a:solidFill>
                  <a:srgbClr val="005800"/>
                </a:solidFill>
                <a:latin typeface="Times New Roman" pitchFamily="18" charset="0"/>
                <a:cs typeface="Times New Roman" pitchFamily="18" charset="0"/>
              </a:rPr>
              <a:t>sin t = a</a:t>
            </a:r>
            <a:r>
              <a:rPr lang="ru-RU" sz="2000" b="1" i="1">
                <a:solidFill>
                  <a:srgbClr val="0058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005800"/>
                </a:solidFill>
                <a:latin typeface="Times New Roman" pitchFamily="18" charset="0"/>
                <a:cs typeface="Times New Roman" pitchFamily="18" charset="0"/>
              </a:rPr>
              <a:t>теряются идеи как двух серий решений</a:t>
            </a:r>
          </a:p>
          <a:p>
            <a:r>
              <a:rPr lang="ru-RU" sz="2000" b="1">
                <a:solidFill>
                  <a:srgbClr val="005800"/>
                </a:solidFill>
                <a:latin typeface="Times New Roman" pitchFamily="18" charset="0"/>
                <a:cs typeface="Times New Roman" pitchFamily="18" charset="0"/>
              </a:rPr>
              <a:t>тригонометрического  уравнения,   так   и   периодичность </a:t>
            </a:r>
          </a:p>
          <a:p>
            <a:r>
              <a:rPr lang="ru-RU" sz="2000" b="1">
                <a:solidFill>
                  <a:srgbClr val="005800"/>
                </a:solidFill>
                <a:latin typeface="Times New Roman" pitchFamily="18" charset="0"/>
                <a:cs typeface="Times New Roman" pitchFamily="18" charset="0"/>
              </a:rPr>
              <a:t>функции синус.</a:t>
            </a:r>
          </a:p>
        </p:txBody>
      </p:sp>
      <p:sp>
        <p:nvSpPr>
          <p:cNvPr id="205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42875" y="2071688"/>
          <a:ext cx="8856663" cy="4357687"/>
        </p:xfrm>
        <a:graphic>
          <a:graphicData uri="http://schemas.openxmlformats.org/presentationml/2006/ole">
            <p:oleObj spid="_x0000_s2050" name="Формула" r:id="rId3" imgW="4736880" imgH="2158920" progId="Equation.3">
              <p:embed/>
            </p:oleObj>
          </a:graphicData>
        </a:graphic>
      </p:graphicFrame>
      <p:sp>
        <p:nvSpPr>
          <p:cNvPr id="12" name="Овал 11"/>
          <p:cNvSpPr/>
          <p:nvPr/>
        </p:nvSpPr>
        <p:spPr>
          <a:xfrm>
            <a:off x="7215188" y="1857375"/>
            <a:ext cx="1000125" cy="1000125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6858000" y="2357438"/>
            <a:ext cx="1714500" cy="158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6858794" y="2356644"/>
            <a:ext cx="17145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7215188" y="2500313"/>
            <a:ext cx="142875" cy="1428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8072438" y="2500313"/>
            <a:ext cx="142875" cy="1428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Галя\Desktop\Советы\Ie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1" y="4000504"/>
            <a:ext cx="3966397" cy="221457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42910" y="285728"/>
            <a:ext cx="8072494" cy="27146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b="1" dirty="0">
                <a:solidFill>
                  <a:srgbClr val="005800"/>
                </a:solidFill>
                <a:latin typeface="Times New Roman" pitchFamily="18" charset="0"/>
                <a:cs typeface="Times New Roman" pitchFamily="18" charset="0"/>
              </a:rPr>
              <a:t>Учимся решать!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1055</Words>
  <Application>Microsoft Office PowerPoint</Application>
  <PresentationFormat>Экран (4:3)</PresentationFormat>
  <Paragraphs>417</Paragraphs>
  <Slides>54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4" baseType="lpstr">
      <vt:lpstr>Arial</vt:lpstr>
      <vt:lpstr>Calibri</vt:lpstr>
      <vt:lpstr>Times New Roman</vt:lpstr>
      <vt:lpstr>Arial Unicode MS</vt:lpstr>
      <vt:lpstr>Adobe Fangsong Std R</vt:lpstr>
      <vt:lpstr>Symbol</vt:lpstr>
      <vt:lpstr>AdverGothic</vt:lpstr>
      <vt:lpstr>Arbat-Bold</vt:lpstr>
      <vt:lpstr>Тема Office</vt:lpstr>
      <vt:lpstr>Microsoft Equation 3.0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 в о я   и г р а</vt:lpstr>
      <vt:lpstr>     р а у н д</vt:lpstr>
      <vt:lpstr>      р а у н д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При каких значениях х значения функции                                              равно 0?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М о л о д ц ы ! !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Галя</dc:creator>
  <cp:lastModifiedBy>Tata</cp:lastModifiedBy>
  <cp:revision>173</cp:revision>
  <dcterms:created xsi:type="dcterms:W3CDTF">2010-10-24T16:40:29Z</dcterms:created>
  <dcterms:modified xsi:type="dcterms:W3CDTF">2012-05-30T18:40:19Z</dcterms:modified>
</cp:coreProperties>
</file>