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0" r:id="rId11"/>
    <p:sldId id="268" r:id="rId12"/>
    <p:sldId id="270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&#1074;&#1080;&#1082;&#1090;&#1086;&#1088;&#1080;&#1085;&#1072;.doc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083;&#1086;&#1075;&#1080;&#1095;&#1077;&#1089;&#1082;&#1080;&#1077;%20&#1079;&#1072;&#1076;&#1072;&#1095;&#1080;.docx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РАБОТА 2007 - 2008 уч.г\картинки и тексты\Phon\рис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28663" y="857232"/>
            <a:ext cx="39290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Математика и сказки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4214818"/>
            <a:ext cx="3429024" cy="193899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Программа математического кружка для учащихся 5 класса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учителя МОУ АСОШ №2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Е.А.Гудзенко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етр\Pictures\2011-04-10 лог.задачи\лог.задачи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14454" y="-1214455"/>
            <a:ext cx="6857998" cy="928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РАБОТА 2007 - 2008 уч.г\картинки и тексты\Phon\туч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917"/>
            <a:ext cx="9144000" cy="682708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85786" y="857232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21446"/>
            <a:ext cx="3071834" cy="467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071934" y="285728"/>
            <a:ext cx="35004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Занятие 5 – 6.</a:t>
            </a:r>
            <a:endParaRPr lang="ru-RU" dirty="0" smtClean="0">
              <a:latin typeface="Times New Roman" pitchFamily="18" charset="0"/>
              <a:cs typeface="Times New Roman" pitchFamily="18" charset="0"/>
              <a:hlinkClick r:id="rId4" action="ppaction://hlinkfile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Сказка Алана Александра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Милна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 в переводе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Б.В.Заходера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Винни-Пух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 и все, все, все»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Тема занятия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«Математические головоломки, фокусы, загадки»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Форма занятия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математические игры, математическая викторина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РАБОТА 2007 - 2008 уч.г\картинки и тексты\Phon\туч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917"/>
            <a:ext cx="9144000" cy="682708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85786" y="857232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285852" y="214290"/>
            <a:ext cx="7072362" cy="193899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 главе второй, в которой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Винни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- Пух пошел в гости, а попал в безвыходное положение описано, что Кристофер Робин читал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Винни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– Пуху удобоваримую книжку, и что он читал книгу именно столько дней минус один.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472" y="2071678"/>
            <a:ext cx="507209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i="1" dirty="0" smtClean="0">
                <a:solidFill>
                  <a:srgbClr val="002060"/>
                </a:solidFill>
              </a:rPr>
              <a:t>Задумайте число </a:t>
            </a:r>
            <a:endParaRPr lang="ru-RU" sz="28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800" i="1" dirty="0" smtClean="0">
                <a:solidFill>
                  <a:srgbClr val="FF0000"/>
                </a:solidFill>
              </a:rPr>
              <a:t>Умножьте его на 2</a:t>
            </a:r>
            <a:endParaRPr lang="ru-RU" sz="28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800" i="1" dirty="0" smtClean="0">
                <a:solidFill>
                  <a:srgbClr val="00B050"/>
                </a:solidFill>
              </a:rPr>
              <a:t>Прибавьте 4</a:t>
            </a:r>
            <a:endParaRPr lang="ru-RU" sz="2800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</a:rPr>
              <a:t>Умножьте на 4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Отнимите 16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  <a:t>Разделите на задуманное число</a:t>
            </a:r>
            <a:endParaRPr lang="ru-RU" sz="28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3200" b="1" i="1" dirty="0" smtClean="0"/>
              <a:t>У  Вас получилось число… </a:t>
            </a:r>
            <a:endParaRPr lang="ru-RU" sz="3200" b="1" dirty="0" smtClean="0"/>
          </a:p>
          <a:p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285992"/>
            <a:ext cx="2654628" cy="368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РАБОТА 2007 - 2008 уч.г\картинки и тексты\Phon\туч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85786" y="857232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42976" y="285728"/>
            <a:ext cx="7143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В главе седьмой описан план похищения Крошки </a:t>
            </a:r>
            <a:r>
              <a:rPr lang="ru-RU" sz="2400" dirty="0" err="1" smtClean="0"/>
              <a:t>Ру</a:t>
            </a:r>
            <a:r>
              <a:rPr lang="ru-RU" sz="2400" dirty="0" smtClean="0"/>
              <a:t>. Из скольких пунктов состоит этот план? </a:t>
            </a:r>
          </a:p>
          <a:p>
            <a:pPr algn="just"/>
            <a:r>
              <a:rPr lang="ru-RU" sz="2400" dirty="0" smtClean="0"/>
              <a:t>Последние две цифры полученного числа и дадут ответ на данный вопрос. 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28662" y="2071678"/>
            <a:ext cx="58579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Задумайте свою любимую цифру</a:t>
            </a:r>
          </a:p>
          <a:p>
            <a:r>
              <a:rPr lang="ru-RU" sz="3200" dirty="0" smtClean="0"/>
              <a:t> Умножьте число 15873 на любимую цифру, умноженную на 7</a:t>
            </a:r>
          </a:p>
          <a:p>
            <a:r>
              <a:rPr lang="ru-RU" sz="3200" dirty="0" smtClean="0"/>
              <a:t>Полученное произведение разделите на любимую </a:t>
            </a:r>
            <a:r>
              <a:rPr lang="ru-RU" sz="3200" dirty="0" smtClean="0">
                <a:hlinkClick r:id="rId3" action="ppaction://hlinkfile"/>
              </a:rPr>
              <a:t>цифру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РАБОТА 2007 - 2008 уч.г\картинки и тексты\Phon\туча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68740"/>
            <a:ext cx="9144000" cy="6880881"/>
          </a:xfrm>
          <a:prstGeom prst="rect">
            <a:avLst/>
          </a:prstGeom>
          <a:noFill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071810"/>
            <a:ext cx="1562105" cy="247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071942"/>
            <a:ext cx="1862147" cy="249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40510"/>
            <a:ext cx="2100270" cy="291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500042"/>
            <a:ext cx="2354846" cy="176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2714620"/>
            <a:ext cx="214314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5983" y="428604"/>
            <a:ext cx="1772263" cy="227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86314" y="5000636"/>
            <a:ext cx="2286006" cy="172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РАБОТА 2007 - 2008 уч.г\картинки и тексты\Phon\туч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6094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28662" y="285728"/>
            <a:ext cx="80011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Цели и задачи курса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1178695" y="1250141"/>
            <a:ext cx="785818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2844" y="2071678"/>
            <a:ext cx="2357454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воображения и эмоциональной сферы учащихся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2464579" y="2321711"/>
            <a:ext cx="235745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14612" y="3714752"/>
            <a:ext cx="2071702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расширение кругозора</a:t>
            </a:r>
            <a:endParaRPr lang="ru-RU" sz="28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rot="16200000" flipH="1">
            <a:off x="4643438" y="1285860"/>
            <a:ext cx="785818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071934" y="2071678"/>
            <a:ext cx="285752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формирование и развитие интереса к математике </a:t>
            </a:r>
            <a:endParaRPr lang="ru-RU" sz="2400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rot="16200000" flipH="1">
            <a:off x="6393669" y="1821645"/>
            <a:ext cx="2000264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00760" y="3357562"/>
            <a:ext cx="2928958" cy="2677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последовательное приобщение к научно – художественной, справочной, энциклопедической литературе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7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РАБОТА 2007 - 2008 уч.г\картинки и тексты\Phon\туч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6094" cy="68580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28596" y="285728"/>
            <a:ext cx="8174224" cy="66171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Основные формы работы:</a:t>
            </a:r>
          </a:p>
          <a:p>
            <a:pPr algn="ctr">
              <a:buFont typeface="Arial" pitchFamily="34" charset="0"/>
              <a:buChar char="•"/>
            </a:pPr>
            <a:r>
              <a:rPr lang="ru-RU" sz="4800" b="1" cap="none" spc="0" dirty="0" smtClean="0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Конкурсы</a:t>
            </a:r>
          </a:p>
          <a:p>
            <a:pPr algn="ctr">
              <a:buFont typeface="Arial" pitchFamily="34" charset="0"/>
              <a:buChar char="•"/>
            </a:pPr>
            <a:r>
              <a:rPr lang="ru-RU" sz="4800" b="1" dirty="0" smtClean="0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Дидактические игры </a:t>
            </a:r>
          </a:p>
          <a:p>
            <a:pPr algn="ctr">
              <a:buFont typeface="Arial" pitchFamily="34" charset="0"/>
              <a:buChar char="•"/>
            </a:pPr>
            <a:r>
              <a:rPr lang="ru-RU" sz="4800" b="1" dirty="0" smtClean="0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Лабораторно-</a:t>
            </a:r>
          </a:p>
          <a:p>
            <a:pPr algn="ctr"/>
            <a:r>
              <a:rPr lang="ru-RU" sz="4800" b="1" dirty="0" smtClean="0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графические работы</a:t>
            </a:r>
            <a:endParaRPr lang="ru-RU" sz="4800" b="1" cap="none" spc="0" dirty="0" smtClean="0">
              <a:ln w="17780" cmpd="sng">
                <a:solidFill>
                  <a:schemeClr val="tx2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4800" b="1" dirty="0" smtClean="0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Путешествия – экскурсии</a:t>
            </a:r>
          </a:p>
          <a:p>
            <a:pPr algn="ctr">
              <a:buFont typeface="Arial" pitchFamily="34" charset="0"/>
              <a:buChar char="•"/>
            </a:pPr>
            <a:r>
              <a:rPr lang="ru-RU" sz="4800" b="1" dirty="0" smtClean="0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Самостоятельные работы</a:t>
            </a:r>
          </a:p>
          <a:p>
            <a:pPr algn="ctr">
              <a:buFont typeface="Arial" pitchFamily="34" charset="0"/>
              <a:buChar char="•"/>
            </a:pPr>
            <a:endParaRPr lang="ru-RU" sz="2800" b="1" cap="none" spc="0" dirty="0" smtClean="0">
              <a:ln w="17780" cmpd="sng">
                <a:solidFill>
                  <a:schemeClr val="tx2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5400" b="1" cap="none" spc="0" dirty="0">
              <a:ln w="17780" cmpd="sng">
                <a:solidFill>
                  <a:schemeClr val="tx2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РАБОТА 2007 - 2008 уч.г\картинки и тексты\Phon\туч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6094" cy="68580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571472" y="142852"/>
            <a:ext cx="830868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Основные принципы</a:t>
            </a:r>
          </a:p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работы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8" name="Пятно 1 17"/>
          <p:cNvSpPr/>
          <p:nvPr/>
        </p:nvSpPr>
        <p:spPr>
          <a:xfrm>
            <a:off x="285720" y="1643050"/>
            <a:ext cx="3571900" cy="2000264"/>
          </a:xfrm>
          <a:prstGeom prst="irregularSeal1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000100" y="2357430"/>
            <a:ext cx="2071702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регулярность</a:t>
            </a:r>
            <a:endParaRPr lang="ru-RU" sz="2400" dirty="0"/>
          </a:p>
        </p:txBody>
      </p:sp>
      <p:sp>
        <p:nvSpPr>
          <p:cNvPr id="22" name="Пятно 1 21"/>
          <p:cNvSpPr/>
          <p:nvPr/>
        </p:nvSpPr>
        <p:spPr>
          <a:xfrm>
            <a:off x="4786314" y="1428736"/>
            <a:ext cx="4143404" cy="3071834"/>
          </a:xfrm>
          <a:prstGeom prst="irregularSeal1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ятно 1 22"/>
          <p:cNvSpPr/>
          <p:nvPr/>
        </p:nvSpPr>
        <p:spPr>
          <a:xfrm>
            <a:off x="2000232" y="4429132"/>
            <a:ext cx="4286280" cy="1928826"/>
          </a:xfrm>
          <a:prstGeom prst="irregularSeal1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715008" y="2500306"/>
            <a:ext cx="2143140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смена приоритетов</a:t>
            </a:r>
            <a:endParaRPr lang="ru-RU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2857488" y="5072074"/>
            <a:ext cx="2428892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вариативность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РАБОТА 2007 - 2008 уч.г\картинки и тексты\Phon\туч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6094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571604" y="1428736"/>
            <a:ext cx="5643602" cy="25717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Лента лицом вниз 12"/>
          <p:cNvSpPr/>
          <p:nvPr/>
        </p:nvSpPr>
        <p:spPr>
          <a:xfrm>
            <a:off x="2584126" y="1961853"/>
            <a:ext cx="1571636" cy="714380"/>
          </a:xfrm>
          <a:prstGeom prst="ribb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Круглая лента лицом вниз 13"/>
          <p:cNvSpPr/>
          <p:nvPr/>
        </p:nvSpPr>
        <p:spPr>
          <a:xfrm>
            <a:off x="2214546" y="2714620"/>
            <a:ext cx="4643470" cy="1143008"/>
          </a:xfrm>
          <a:prstGeom prst="ellipseRibb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571868" y="3000372"/>
            <a:ext cx="1928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сказик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43240" y="2000240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ru-RU" sz="40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571612"/>
            <a:ext cx="475646" cy="637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3" y="2928934"/>
            <a:ext cx="66827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1714488"/>
            <a:ext cx="795248" cy="92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1785926"/>
            <a:ext cx="657628" cy="84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43042" y="1500174"/>
            <a:ext cx="848260" cy="63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1525038" y="1532224"/>
          <a:ext cx="6093923" cy="4661916"/>
        </p:xfrm>
        <a:graphic>
          <a:graphicData uri="http://schemas.openxmlformats.org/drawingml/2006/table">
            <a:tbl>
              <a:tblPr/>
              <a:tblGrid>
                <a:gridCol w="329168"/>
                <a:gridCol w="1222977"/>
                <a:gridCol w="1310507"/>
                <a:gridCol w="262595"/>
                <a:gridCol w="1396190"/>
                <a:gridCol w="1572486"/>
              </a:tblGrid>
              <a:tr h="7146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80" marR="6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Times New Roman"/>
                          <a:cs typeface="Times New Roman"/>
                        </a:rPr>
                        <a:t>Тема сказки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80" marR="6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Times New Roman"/>
                          <a:cs typeface="Times New Roman"/>
                        </a:rPr>
                        <a:t>Тема занятия по математике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80" marR="6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Ч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80" marR="6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Форма занятия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80" marR="6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Методы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80" marR="6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9251">
                <a:tc>
                  <a:txBody>
                    <a:bodyPr/>
                    <a:lstStyle/>
                    <a:p>
                      <a:pPr marL="228600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1-2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80" marR="66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Царевна- лягушка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80" marR="6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Логические задачи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80" marR="6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80" marR="6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Дидактическая игра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80" marR="6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Эвристическая беседа, практические упражнения, дидактическая игра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80" marR="6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2086">
                <a:tc>
                  <a:txBody>
                    <a:bodyPr/>
                    <a:lstStyle/>
                    <a:p>
                      <a:pPr marL="228600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3-4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80" marR="66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Маленький Мук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80" marR="6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Арабские, римские цифры. Системы счисления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80" marR="6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80" marR="6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Экскурсия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Практическая работа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80" marR="6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Экскурсия, работа с бумагой, самостоятельная работа, исследование, анализ информации, оформление полученной информации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580" marR="66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G:\РАБОТА 2007 - 2008 уч.г\картинки и тексты\Phon\туч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6094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График прохождения программы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571471" y="642918"/>
          <a:ext cx="8001056" cy="5327904"/>
        </p:xfrm>
        <a:graphic>
          <a:graphicData uri="http://schemas.openxmlformats.org/drawingml/2006/table">
            <a:tbl>
              <a:tblPr/>
              <a:tblGrid>
                <a:gridCol w="432184"/>
                <a:gridCol w="1605717"/>
                <a:gridCol w="1720639"/>
                <a:gridCol w="344776"/>
                <a:gridCol w="1833135"/>
                <a:gridCol w="2064605"/>
              </a:tblGrid>
              <a:tr h="2924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875" marR="19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Times New Roman"/>
                          <a:ea typeface="Times New Roman"/>
                          <a:cs typeface="Times New Roman"/>
                        </a:rPr>
                        <a:t>Тема сказки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875" marR="19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latin typeface="Times New Roman"/>
                          <a:ea typeface="Times New Roman"/>
                          <a:cs typeface="Times New Roman"/>
                        </a:rPr>
                        <a:t>Тема занятия по математике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875" marR="19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Ч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875" marR="19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Форма занятия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875" marR="19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Методы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875" marR="19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982">
                <a:tc>
                  <a:txBody>
                    <a:bodyPr/>
                    <a:lstStyle/>
                    <a:p>
                      <a:pPr marL="228600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1-2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875" marR="1987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Царевна- лягушка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875" marR="19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Логические задачи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875" marR="19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875" marR="19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Дидактическая игра 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875" marR="19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Эвристическая беседа, практические упражнения, дидактическая игра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875" marR="19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4970">
                <a:tc>
                  <a:txBody>
                    <a:bodyPr/>
                    <a:lstStyle/>
                    <a:p>
                      <a:pPr marL="228600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3-4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875" marR="1987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Маленький Мук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875" marR="19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Арабские, римские цифры. Системы счисления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875" marR="19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875" marR="19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Экскурсия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Практическая работа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875" marR="19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Экскурсия, работа с бумагой, самостоятельная работа, исследование, анализ информации, оформление полученной информации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875" marR="19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982">
                <a:tc>
                  <a:txBody>
                    <a:bodyPr/>
                    <a:lstStyle/>
                    <a:p>
                      <a:pPr marL="228600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5-6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875" marR="1987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Винни-Пух и все, все, все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875" marR="19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Математич. головоломки, шутки, загадки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875" marR="19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875" marR="19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Математические игры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875" marR="19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Создание ситуаций успеха, увлеченности, ситуаций интеллектуального характера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9875" marR="198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РАБОТА 2007 - 2008 уч.г\картинки и тексты\Phon\туч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917"/>
            <a:ext cx="9144000" cy="682708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85786" y="857232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0" y="1588770"/>
          <a:ext cx="6096000" cy="3680460"/>
        </p:xfrm>
        <a:graphic>
          <a:graphicData uri="http://schemas.openxmlformats.org/drawingml/2006/table">
            <a:tbl>
              <a:tblPr/>
              <a:tblGrid>
                <a:gridCol w="329280"/>
                <a:gridCol w="1223393"/>
                <a:gridCol w="1310954"/>
                <a:gridCol w="262685"/>
                <a:gridCol w="1396666"/>
                <a:gridCol w="1573022"/>
              </a:tblGrid>
              <a:tr h="1429738">
                <a:tc>
                  <a:txBody>
                    <a:bodyPr/>
                    <a:lstStyle/>
                    <a:p>
                      <a:pPr marL="228600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7-8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Приключения Буратино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Дележ и размен денег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Дидактическая игра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Работа в группах, дидактическая игра, создание ситуаций успеха, графическая работа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318">
                <a:tc>
                  <a:txBody>
                    <a:bodyPr/>
                    <a:lstStyle/>
                    <a:p>
                      <a:pPr marL="228600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9-10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Приключения Алисы Селезневой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Задачи древних народов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Экскурсия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Лекция с элементами беседы, демонстрацией наглядных пособий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Экскурсия, лекция, эвристическая беседа, демонстрация моделей, создание ситуаций интеллектуального характера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РАБОТА 2007 - 2008 уч.г\картинки и тексты\Phon\туч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917"/>
            <a:ext cx="9144000" cy="682708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85786" y="857232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08253" y="1397000"/>
          <a:ext cx="5727494" cy="4064000"/>
        </p:xfrm>
        <a:graphic>
          <a:graphicData uri="http://schemas.openxmlformats.org/drawingml/2006/table">
            <a:tbl>
              <a:tblPr/>
              <a:tblGrid>
                <a:gridCol w="309375"/>
                <a:gridCol w="1149439"/>
                <a:gridCol w="1231706"/>
                <a:gridCol w="246805"/>
                <a:gridCol w="1312237"/>
                <a:gridCol w="1477932"/>
              </a:tblGrid>
              <a:tr h="1103202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11-12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77" marR="6257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Маша и три медведя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77" marR="62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Геометричес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кие задачи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77" marR="62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77" marR="62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Лабораторно-графическая работа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77" marR="62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ЛГР, работа в группах, объяснение, доказательство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77" marR="62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0399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13-15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77" marR="6257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Книга сказок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77" marR="62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Создание математичес. сказки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77" marR="62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77" marR="62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Самостоятель-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ная работа поискового характера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77" marR="62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Самостоятельная работа, работа в группах, работа с дополнительной литературой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77" marR="62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0399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16-17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77" marR="6257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«В мире сказок много интересного»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77" marR="62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Защита своей математичес. сказки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77" marR="62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77" marR="62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Практическая работа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77" marR="62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Зачетная работа, презентация своей сказки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577" marR="62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496</Words>
  <PresentationFormat>Экран (4:3)</PresentationFormat>
  <Paragraphs>122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учитель</cp:lastModifiedBy>
  <cp:revision>29</cp:revision>
  <dcterms:created xsi:type="dcterms:W3CDTF">2011-04-10T16:53:13Z</dcterms:created>
  <dcterms:modified xsi:type="dcterms:W3CDTF">2012-01-22T08:12:58Z</dcterms:modified>
</cp:coreProperties>
</file>