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64" r:id="rId3"/>
    <p:sldId id="283" r:id="rId4"/>
    <p:sldId id="272" r:id="rId5"/>
    <p:sldId id="270" r:id="rId6"/>
    <p:sldId id="273" r:id="rId7"/>
    <p:sldId id="282" r:id="rId8"/>
    <p:sldId id="275" r:id="rId9"/>
    <p:sldId id="281" r:id="rId10"/>
    <p:sldId id="257" r:id="rId11"/>
    <p:sldId id="266" r:id="rId12"/>
    <p:sldId id="278" r:id="rId13"/>
    <p:sldId id="279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0C75F-BAA7-4A0B-8AF9-CC6F1E4D6704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FA781-C0FA-4580-8233-53E0C15E5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F989DB-B7A6-4867-8720-35B4EF41E96C}" type="slidenum">
              <a:rPr lang="ru-RU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28A44-39D6-449D-92EA-1B601103C17D}" type="slidenum">
              <a:rPr lang="ru-RU"/>
              <a:pPr/>
              <a:t>2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A781-C0FA-4580-8233-53E0C15E53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28A44-39D6-449D-92EA-1B601103C17D}" type="slidenum">
              <a:rPr lang="ru-RU"/>
              <a:pPr/>
              <a:t>7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7CA7F-2413-44CF-9784-0970467E3D01}" type="slidenum">
              <a:rPr lang="ru-RU"/>
              <a:pPr/>
              <a:t>11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i="0"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ltGray">
          <a:xfrm>
            <a:off x="0" y="4953000"/>
            <a:ext cx="9144000" cy="160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i="0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white">
          <a:xfrm>
            <a:off x="228600" y="5181600"/>
            <a:ext cx="8667750" cy="120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i="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E32C-8957-46F8-9D3F-FA2564D91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  <p:sndAc>
      <p:stSnd>
        <p:snd r:embed="rId1" name="coi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62;&#1054;&#1056;&#1099;/&#1044;&#1074;&#1080;&#1078;&#1077;&#1085;&#1080;&#1077;/&#1042;&#1099;&#1095;&#1080;&#1089;&#1083;&#1077;&#1085;&#1080;&#1077;%20&#1074;&#1088;&#1077;&#1084;&#1077;&#1085;&#1080;%20&#1087;&#1086;%20&#1089;&#1082;&#1086;&#1088;&#1086;&#1089;&#1090;&#1080;%20&#1080;%20&#1087;&#1091;&#1090;&#1080;/iz2.swf" TargetMode="External"/><Relationship Id="rId7" Type="http://schemas.openxmlformats.org/officeDocument/2006/relationships/image" Target="../media/image7.png"/><Relationship Id="rId2" Type="http://schemas.openxmlformats.org/officeDocument/2006/relationships/hyperlink" Target="&#1062;&#1054;&#1056;&#1099;/&#1044;&#1074;&#1080;&#1078;&#1077;&#1085;&#1080;&#1077;/&#1042;&#1099;&#1095;&#1080;&#1089;&#1083;&#1077;&#1085;&#1080;&#1077;%20&#1089;&#1082;&#1086;&#1088;&#1086;&#1089;&#1090;&#1080;%20&#1087;&#1086;%20&#1087;&#1091;&#1090;&#1080;%20&#1080;%20&#1074;&#1088;&#1077;&#1084;&#1077;&#1085;&#1080;/iz2.sw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&#1062;&#1054;&#1056;&#1099;/&#1044;&#1074;&#1080;&#1078;&#1077;&#1085;&#1080;&#1077;/&#1042;&#1099;&#1095;&#1080;&#1089;&#1083;&#1077;&#1085;&#1080;&#1077;%20&#1087;&#1091;&#1090;&#1080;%20&#1087;&#1086;%20&#1089;&#1082;&#1086;&#1088;&#1086;&#1089;&#1090;&#1080;%20&#1080;%20&#1074;&#1088;&#1077;&#1084;&#1077;&#1085;&#1080;/iz2.sw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file:///D:\&#1057;&#1090;&#1072;&#1088;&#1099;&#1081;%20&#1082;&#1086;&#1084;&#1087;&#1100;&#1102;&#1090;&#1077;&#1088;\&#1043;&#1072;&#1083;&#1080;&#1085;&#1072;\&#1054;&#1090;&#1082;&#1088;&#1099;&#1090;&#1099;&#1077;%20&#1091;&#1088;&#1086;&#1082;&#1080;,%20&#1084;&#1077;&#1088;&#1086;&#1087;&#1088;&#1080;&#1103;&#1090;&#1080;&#1103;\7%20&#1082;&#1083;&#1072;&#1089;&#1089;%20&#1044;&#1077;&#1083;&#1077;&#1085;&#1080;&#1077;%202012\&#1062;&#1054;&#1056;&#1099;\&#1059;&#1089;&#1090;&#1085;&#1099;&#1077;%20&#1074;&#1099;&#1095;&#1080;&#1089;&#1083;&#1077;&#1085;&#1080;&#1103;\1%20&#1087;&#1088;&#1080;&#1105;&#1084;%20&#1042;&#1099;&#1095;&#1080;&#1090;&#1072;&#1085;&#1080;&#1077;%20&#1073;&#1077;&#1079;%20&#1087;&#1077;&#1088;&#1093;&#1086;&#1076;&#1072;\iz2.swf" TargetMode="External"/><Relationship Id="rId3" Type="http://schemas.openxmlformats.org/officeDocument/2006/relationships/notesSlide" Target="../notesSlides/notesSlide3.xml"/><Relationship Id="rId7" Type="http://schemas.openxmlformats.org/officeDocument/2006/relationships/hyperlink" Target="file:///D:\&#1057;&#1090;&#1072;&#1088;&#1099;&#1081;%20&#1082;&#1086;&#1084;&#1087;&#1100;&#1102;&#1090;&#1077;&#1088;\&#1043;&#1072;&#1083;&#1080;&#1085;&#1072;\&#1054;&#1090;&#1082;&#1088;&#1099;&#1090;&#1099;&#1077;%20&#1091;&#1088;&#1086;&#1082;&#1080;,%20&#1084;&#1077;&#1088;&#1086;&#1087;&#1088;&#1080;&#1103;&#1090;&#1080;&#1103;\7%20&#1082;&#1083;&#1072;&#1089;&#1089;%20&#1044;&#1077;&#1083;&#1077;&#1085;&#1080;&#1077;%202012\&#1062;&#1054;&#1056;&#1099;\&#1059;&#1089;&#1090;&#1085;&#1099;&#1077;%20&#1074;&#1099;&#1095;&#1080;&#1089;&#1083;&#1077;&#1085;&#1080;&#1103;\2%20&#1089;&#1087;&#1086;&#1089;&#1086;&#1073;%20&#1042;&#1099;&#1095;&#1080;&#1090;&#1072;&#1085;&#1080;&#1077;%20&#1085;&#1077;%20&#1077;&#1076;%20&#1073;&#1086;&#1083;&#1100;&#1096;&#1077;%20&#1089;%20&#1087;&#1088;&#1077;&#1076;&#1099;&#1076;&#1091;&#1097;&#1080;&#1084;%20&#1087;&#1088;&#1080;&#1073;&#1072;&#1074;&#1083;&#1077;&#1085;&#1080;&#1077;&#1084;%20&#1077;&#1076;\&#1047;&#1072;&#1076;&#1072;&#1085;&#1080;&#1077;\iz2.sw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file:///D:\&#1057;&#1090;&#1072;&#1088;&#1099;&#1081;%20&#1082;&#1086;&#1084;&#1087;&#1100;&#1102;&#1090;&#1077;&#1088;\&#1043;&#1072;&#1083;&#1080;&#1085;&#1072;\&#1054;&#1090;&#1082;&#1088;&#1099;&#1090;&#1099;&#1077;%20&#1091;&#1088;&#1086;&#1082;&#1080;,%20&#1084;&#1077;&#1088;&#1086;&#1087;&#1088;&#1080;&#1103;&#1090;&#1080;&#1103;\7%20&#1082;&#1083;&#1072;&#1089;&#1089;%20&#1044;&#1077;&#1083;&#1077;&#1085;&#1080;&#1077;%202012\&#1062;&#1054;&#1056;&#1099;\&#1059;&#1089;&#1090;&#1085;&#1099;&#1077;%20&#1074;&#1099;&#1095;&#1080;&#1089;&#1083;&#1077;&#1085;&#1080;&#1103;\2%20&#1089;&#1087;&#1086;&#1089;&#1086;&#1073;%20&#1042;&#1099;&#1095;&#1080;&#1090;&#1072;&#1085;&#1080;&#1077;%20&#1085;&#1077;%20&#1077;&#1076;%20&#1073;&#1086;&#1083;&#1100;&#1096;&#1077;%20&#1089;%20&#1087;&#1088;&#1077;&#1076;&#1099;&#1076;&#1091;&#1097;&#1080;&#1084;%20&#1087;&#1088;&#1080;&#1073;&#1072;&#1074;&#1083;&#1077;&#1085;&#1080;&#1077;&#1084;%20&#1077;&#1076;\iz2.swf" TargetMode="External"/><Relationship Id="rId5" Type="http://schemas.openxmlformats.org/officeDocument/2006/relationships/hyperlink" Target="file:///D:\&#1057;&#1090;&#1072;&#1088;&#1099;&#1081;%20&#1082;&#1086;&#1084;&#1087;&#1100;&#1102;&#1090;&#1077;&#1088;\&#1043;&#1072;&#1083;&#1080;&#1085;&#1072;\&#1054;&#1090;&#1082;&#1088;&#1099;&#1090;&#1099;&#1077;%20&#1091;&#1088;&#1086;&#1082;&#1080;,%20&#1084;&#1077;&#1088;&#1086;&#1087;&#1088;&#1080;&#1103;&#1090;&#1080;&#1103;\7%20&#1082;&#1083;&#1072;&#1089;&#1089;%20&#1044;&#1077;&#1083;&#1077;&#1085;&#1080;&#1077;%202012\&#1062;&#1054;&#1056;&#1099;\&#1059;&#1089;&#1090;&#1085;&#1099;&#1077;%20&#1074;&#1099;&#1095;&#1080;&#1089;&#1083;&#1077;&#1085;&#1080;&#1103;\3%20&#1087;&#1088;&#1080;&#1105;&#1084;%20&#1042;&#1099;&#1095;&#1080;&#1090;&#1072;&#1085;&#1080;&#1077;%20&#1089;%20&#1087;&#1077;&#1088;&#1077;&#1093;&#1086;&#1076;&#1086;&#1084;\iz2.swf" TargetMode="Externa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hyperlink" Target="&#1062;&#1054;&#1056;&#1099;/&#1048;&#1079;&#1091;&#1095;&#1077;&#1085;&#1080;&#1077;%20&#1090;&#1072;&#1073;&#1083;&#1080;&#1094;&#1099;%20&#1091;&#1084;&#1085;&#1086;&#1078;&#1077;&#1085;&#1080;&#1103;.ppt" TargetMode="External"/><Relationship Id="rId1" Type="http://schemas.openxmlformats.org/officeDocument/2006/relationships/slideLayout" Target="../slideLayouts/slideLayout12.xml"/><Relationship Id="rId5" Type="http://schemas.openxmlformats.org/officeDocument/2006/relationships/slide" Target="slide2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62;&#1054;&#1056;&#1099;/&#1044;&#1077;&#1083;&#1077;&#1085;&#1080;&#1077;%20&#1085;&#1072;%202&#1079;&#1085;.%20&#1095;&#1080;&#1089;&#1083;&#1086;&#1054;&#1087;&#1088;&#1077;&#1076;&#1077;&#1083;&#1077;&#1085;&#1080;&#1077;%20&#1082;&#1086;&#1083;.%20&#1074;%20&#1095;&#1072;&#1089;&#1090;&#1085;&#1086;&#1084;/iz2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0;&#1084;&#1085;&#1072;&#1089;&#1090;&#1080;&#1082;&#1072;%20&#1076;&#1083;&#1103;%20&#1075;&#1083;&#1072;&#1079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39750" y="188913"/>
            <a:ext cx="8001000" cy="3933825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endParaRPr 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cs typeface="Arial" pitchFamily="34" charset="0"/>
              </a:rPr>
              <a:t>Деление многозначных чисел на двузначное число.</a:t>
            </a:r>
            <a:endParaRPr lang="ru-RU" sz="4400" b="1" dirty="0">
              <a:solidFill>
                <a:srgbClr val="C00000"/>
              </a:solidFill>
              <a:cs typeface="Arial" pitchFamily="34" charset="0"/>
            </a:endParaRPr>
          </a:p>
          <a:p>
            <a:pPr algn="ctr"/>
            <a:endParaRPr lang="ru-RU" sz="4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642938" y="5000625"/>
            <a:ext cx="293490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Ляхова Галина Николаевна</a:t>
            </a:r>
            <a:endParaRPr lang="ru-RU" dirty="0"/>
          </a:p>
          <a:p>
            <a:r>
              <a:rPr lang="ru-RU" dirty="0" smtClean="0">
                <a:latin typeface="Arial" charset="0"/>
              </a:rPr>
              <a:t>ГКС(К)ОУ школа №33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города Ставрополя</a:t>
            </a:r>
          </a:p>
          <a:p>
            <a:r>
              <a:rPr lang="ru-RU" dirty="0" smtClean="0"/>
              <a:t>7 класс</a:t>
            </a:r>
            <a:endParaRPr lang="ru-RU" dirty="0"/>
          </a:p>
          <a:p>
            <a:r>
              <a:rPr lang="ru-RU" dirty="0"/>
              <a:t>Учитель математики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85576" y="3244334"/>
            <a:ext cx="1972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Arial" charset="0"/>
              </a:rPr>
              <a:t>Школа </a:t>
            </a:r>
            <a:r>
              <a:rPr lang="en-US" b="1" dirty="0" smtClean="0">
                <a:latin typeface="Arial" charset="0"/>
              </a:rPr>
              <a:t>VIII</a:t>
            </a:r>
            <a:r>
              <a:rPr lang="ru-RU" b="1" dirty="0" smtClean="0">
                <a:latin typeface="Arial" charset="0"/>
              </a:rPr>
              <a:t> вида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9" name="Group 47"/>
          <p:cNvGraphicFramePr>
            <a:graphicFrameLocks noGrp="1"/>
          </p:cNvGraphicFramePr>
          <p:nvPr>
            <p:ph idx="4294967295"/>
          </p:nvPr>
        </p:nvGraphicFramePr>
        <p:xfrm>
          <a:off x="323528" y="1052736"/>
          <a:ext cx="8676455" cy="5616624"/>
        </p:xfrm>
        <a:graphic>
          <a:graphicData uri="http://schemas.openxmlformats.org/drawingml/2006/table">
            <a:tbl>
              <a:tblPr/>
              <a:tblGrid>
                <a:gridCol w="2015139"/>
                <a:gridCol w="2049784"/>
                <a:gridCol w="1981458"/>
                <a:gridCol w="2630074"/>
              </a:tblGrid>
              <a:tr h="1808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Скорость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Verdana" pitchFamily="34" charset="0"/>
                        </a:rPr>
                        <a:t>V</a:t>
                      </a:r>
                      <a:r>
                        <a:rPr lang="ru-RU" sz="2800" b="1" dirty="0" smtClean="0">
                          <a:latin typeface="Verdana" pitchFamily="34" charset="0"/>
                        </a:rPr>
                        <a:t>км/ч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Время</a:t>
                      </a: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latin typeface="Verdana" pitchFamily="34" charset="0"/>
                        </a:rPr>
                        <a:t>t</a:t>
                      </a:r>
                      <a:r>
                        <a:rPr lang="ru-RU" sz="2800" b="1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ru-RU" sz="2800" b="1" dirty="0" smtClean="0">
                          <a:latin typeface="Verdana" pitchFamily="34" charset="0"/>
                        </a:rPr>
                        <a:t>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Расстояние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Verdana" pitchFamily="34" charset="0"/>
                        </a:rPr>
                        <a:t>S </a:t>
                      </a:r>
                      <a:r>
                        <a:rPr lang="ru-RU" sz="2800" b="1" dirty="0" smtClean="0">
                          <a:latin typeface="Verdana" pitchFamily="34" charset="0"/>
                        </a:rPr>
                        <a:t>км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4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hlinkClick r:id="rId2" action="ppaction://hlinkfile"/>
                        </a:rPr>
                        <a:t>?</a:t>
                      </a:r>
                      <a:endParaRPr lang="ru-RU" sz="3200" b="1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135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1145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?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1517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?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339752" y="2492896"/>
            <a:ext cx="2214563" cy="1816102"/>
            <a:chOff x="1474" y="1616"/>
            <a:chExt cx="1395" cy="1144"/>
          </a:xfrm>
        </p:grpSpPr>
        <p:sp>
          <p:nvSpPr>
            <p:cNvPr id="11308" name="TextBox 14"/>
            <p:cNvSpPr txBox="1">
              <a:spLocks noChangeArrowheads="1"/>
            </p:cNvSpPr>
            <p:nvPr/>
          </p:nvSpPr>
          <p:spPr bwMode="auto">
            <a:xfrm>
              <a:off x="1474" y="1616"/>
              <a:ext cx="1395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/>
              <a:endParaRPr lang="ru-RU" sz="2800" dirty="0" smtClean="0">
                <a:solidFill>
                  <a:srgbClr val="000000"/>
                </a:solidFill>
                <a:latin typeface="Arial"/>
              </a:endParaRPr>
            </a:p>
            <a:p>
              <a:pPr fontAlgn="base"/>
              <a:endParaRPr lang="ru-RU" sz="2800" b="1" dirty="0" smtClean="0">
                <a:solidFill>
                  <a:srgbClr val="B45F07"/>
                </a:solidFill>
                <a:latin typeface="Arial"/>
              </a:endParaRPr>
            </a:p>
            <a:p>
              <a:pPr fontAlgn="base"/>
              <a:endParaRPr lang="ru-RU" sz="2800" b="1" dirty="0" smtClean="0">
                <a:solidFill>
                  <a:srgbClr val="B45F07"/>
                </a:solidFill>
                <a:latin typeface="Arial"/>
              </a:endParaRPr>
            </a:p>
            <a:p>
              <a:endParaRPr lang="ru-RU" sz="2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309" name="TextBox 17"/>
            <p:cNvSpPr txBox="1">
              <a:spLocks noChangeArrowheads="1"/>
            </p:cNvSpPr>
            <p:nvPr/>
          </p:nvSpPr>
          <p:spPr bwMode="auto">
            <a:xfrm>
              <a:off x="1746" y="1979"/>
              <a:ext cx="76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3600" b="1" dirty="0">
                <a:latin typeface="Verdana" pitchFamily="34" charset="0"/>
              </a:endParaRP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932363" y="2492375"/>
            <a:ext cx="2071687" cy="1277938"/>
            <a:chOff x="3107" y="1570"/>
            <a:chExt cx="1305" cy="805"/>
          </a:xfrm>
        </p:grpSpPr>
        <p:sp>
          <p:nvSpPr>
            <p:cNvPr id="11306" name="TextBox 15"/>
            <p:cNvSpPr txBox="1">
              <a:spLocks noChangeArrowheads="1"/>
            </p:cNvSpPr>
            <p:nvPr/>
          </p:nvSpPr>
          <p:spPr bwMode="auto">
            <a:xfrm>
              <a:off x="3107" y="1570"/>
              <a:ext cx="130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6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307" name="TextBox 18"/>
            <p:cNvSpPr txBox="1">
              <a:spLocks noChangeArrowheads="1"/>
            </p:cNvSpPr>
            <p:nvPr/>
          </p:nvSpPr>
          <p:spPr bwMode="auto">
            <a:xfrm>
              <a:off x="3243" y="1933"/>
              <a:ext cx="7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4000" b="1" dirty="0">
                <a:latin typeface="Verdana" pitchFamily="34" charset="0"/>
              </a:endParaRP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6804025" y="2565400"/>
            <a:ext cx="2571750" cy="1204913"/>
            <a:chOff x="4286" y="1616"/>
            <a:chExt cx="1620" cy="759"/>
          </a:xfrm>
        </p:grpSpPr>
        <p:sp>
          <p:nvSpPr>
            <p:cNvPr id="11304" name="TextBox 16"/>
            <p:cNvSpPr txBox="1">
              <a:spLocks noChangeArrowheads="1"/>
            </p:cNvSpPr>
            <p:nvPr/>
          </p:nvSpPr>
          <p:spPr bwMode="auto">
            <a:xfrm flipH="1">
              <a:off x="4286" y="1616"/>
              <a:ext cx="16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600" b="1" dirty="0">
                <a:solidFill>
                  <a:srgbClr val="0066FF"/>
                </a:solidFill>
                <a:latin typeface="Verdana" pitchFamily="34" charset="0"/>
              </a:endParaRPr>
            </a:p>
          </p:txBody>
        </p:sp>
        <p:sp>
          <p:nvSpPr>
            <p:cNvPr id="11305" name="TextBox 19"/>
            <p:cNvSpPr txBox="1">
              <a:spLocks noChangeArrowheads="1"/>
            </p:cNvSpPr>
            <p:nvPr/>
          </p:nvSpPr>
          <p:spPr bwMode="auto">
            <a:xfrm>
              <a:off x="4694" y="1933"/>
              <a:ext cx="6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4000" b="1" dirty="0">
                <a:latin typeface="Verdana" pitchFamily="34" charset="0"/>
              </a:endParaRPr>
            </a:p>
          </p:txBody>
        </p:sp>
      </p:grpSp>
      <p:sp>
        <p:nvSpPr>
          <p:cNvPr id="11298" name="Text Box 54"/>
          <p:cNvSpPr txBox="1">
            <a:spLocks noChangeArrowheads="1"/>
          </p:cNvSpPr>
          <p:nvPr/>
        </p:nvSpPr>
        <p:spPr bwMode="auto">
          <a:xfrm>
            <a:off x="323850" y="476250"/>
            <a:ext cx="8820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</a:rPr>
              <a:t>№535.Составьте задачи. Найдите недостающие числа.</a:t>
            </a:r>
            <a:endParaRPr lang="ru-RU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34" name="Рисунок 33"/>
          <p:cNvPicPr/>
          <p:nvPr/>
        </p:nvPicPr>
        <p:blipFill rotWithShape="1">
          <a:blip r:embed="rId5" cstate="print"/>
          <a:srcRect l="3667" t="19482" r="3334" b="24324"/>
          <a:stretch/>
        </p:blipFill>
        <p:spPr bwMode="auto">
          <a:xfrm>
            <a:off x="899592" y="2852936"/>
            <a:ext cx="1024508" cy="9955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lc="http://schemas.openxmlformats.org/drawingml/2006/lockedCanvas" xmlns:a14="http://schemas.microsoft.com/office/drawing/2010/main"/>
            </a:ext>
          </a:extLst>
        </p:spPr>
      </p:pic>
      <p:pic>
        <p:nvPicPr>
          <p:cNvPr id="35" name="Рисунок 3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5576" y="3861048"/>
            <a:ext cx="1368152" cy="1296144"/>
          </a:xfrm>
          <a:prstGeom prst="rect">
            <a:avLst/>
          </a:prstGeom>
        </p:spPr>
      </p:pic>
      <p:pic>
        <p:nvPicPr>
          <p:cNvPr id="36" name="Рисунок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1520" y="5301208"/>
            <a:ext cx="2232248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girlread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81000"/>
            <a:ext cx="1428750" cy="139065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Домашнее задание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39750" y="2060575"/>
            <a:ext cx="8208963" cy="1223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dirty="0" smtClean="0"/>
              <a:t>Т×: на </a:t>
            </a:r>
            <a:r>
              <a:rPr lang="ru-RU" sz="4000" dirty="0" smtClean="0"/>
              <a:t>6</a:t>
            </a:r>
            <a:endParaRPr lang="ru-RU" sz="4000" b="1" dirty="0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11188" y="3789363"/>
            <a:ext cx="8137525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стр.166 №550(3)(а) – 1 стр.</a:t>
            </a:r>
          </a:p>
          <a:p>
            <a:pPr algn="ctr"/>
            <a:endParaRPr lang="ru-RU" sz="4000" b="1" dirty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83568" y="5157192"/>
            <a:ext cx="8137525" cy="11525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Сильным доделать задачу №535.</a:t>
            </a:r>
          </a:p>
          <a:p>
            <a:pPr algn="ctr"/>
            <a:endParaRPr lang="ru-RU" sz="40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5" grpId="0" animBg="1"/>
      <p:bldP spid="40966" grpId="0" animBg="1"/>
      <p:bldP spid="409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Релаксация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331639" y="2519997"/>
          <a:ext cx="7200800" cy="2565187"/>
        </p:xfrm>
        <a:graphic>
          <a:graphicData uri="http://schemas.openxmlformats.org/drawingml/2006/table">
            <a:tbl>
              <a:tblPr/>
              <a:tblGrid>
                <a:gridCol w="1799636"/>
                <a:gridCol w="1800388"/>
                <a:gridCol w="1800388"/>
                <a:gridCol w="1800388"/>
              </a:tblGrid>
              <a:tr h="2565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Понял!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Уроком доволен.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Не совсем понял,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Хочу понять.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Ни чего не понял.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И не хочу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понимать!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9940" name="Рисунок 14" descr="Описание: D:\Старый компьютер\Галина\Открытые уроки, мероприятия\7 класс Деление 2012\довольный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77072"/>
            <a:ext cx="1066785" cy="864096"/>
          </a:xfrm>
          <a:prstGeom prst="rect">
            <a:avLst/>
          </a:prstGeom>
          <a:noFill/>
        </p:spPr>
      </p:pic>
      <p:pic>
        <p:nvPicPr>
          <p:cNvPr id="39939" name="Рисунок 15" descr="Описание: D:\Старый компьютер\Галина\Открытые уроки, мероприятия\7 класс Деление 2012\читающи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77072"/>
            <a:ext cx="1039103" cy="864096"/>
          </a:xfrm>
          <a:prstGeom prst="rect">
            <a:avLst/>
          </a:prstGeom>
          <a:noFill/>
        </p:spPr>
      </p:pic>
      <p:pic>
        <p:nvPicPr>
          <p:cNvPr id="39938" name="Рисунок 18" descr="Описание: D:\Старый компьютер\Галина\Открытые уроки, мероприятия\7 класс Деление 2012\ничего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005064"/>
            <a:ext cx="936104" cy="936104"/>
          </a:xfrm>
          <a:prstGeom prst="rect">
            <a:avLst/>
          </a:prstGeom>
          <a:noFill/>
        </p:spPr>
      </p:pic>
      <p:pic>
        <p:nvPicPr>
          <p:cNvPr id="39937" name="Рисунок 13" descr="Описание: D:\Старый компьютер\Галина\Открытые уроки, мероприятия\7 класс Деление 2012\спящий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933056"/>
            <a:ext cx="1038847" cy="9361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Отгадай ребус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>
            <a:lum bright="10000" contrast="40000"/>
          </a:blip>
          <a:srcRect b="9034"/>
          <a:stretch>
            <a:fillRect/>
          </a:stretch>
        </p:blipFill>
        <p:spPr>
          <a:xfrm>
            <a:off x="1619672" y="1457399"/>
            <a:ext cx="5904656" cy="5400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МОЛОДЦЫ!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2565400"/>
            <a:ext cx="8229600" cy="1468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СПАСИБО ЗА УРОК.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 descr="Полотно"/>
          <p:cNvSpPr>
            <a:spLocks noChangeArrowheads="1"/>
          </p:cNvSpPr>
          <p:nvPr/>
        </p:nvSpPr>
        <p:spPr bwMode="auto">
          <a:xfrm>
            <a:off x="684213" y="908050"/>
            <a:ext cx="6408737" cy="6477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i="1"/>
              <a:t>Классная работа.</a:t>
            </a:r>
          </a:p>
        </p:txBody>
      </p:sp>
      <p:sp>
        <p:nvSpPr>
          <p:cNvPr id="16389" name="Rectangle 5" descr="Полотно"/>
          <p:cNvSpPr>
            <a:spLocks noChangeArrowheads="1"/>
          </p:cNvSpPr>
          <p:nvPr/>
        </p:nvSpPr>
        <p:spPr bwMode="auto">
          <a:xfrm>
            <a:off x="250825" y="2060575"/>
            <a:ext cx="7058025" cy="122440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i="1" dirty="0"/>
              <a:t>Тема</a:t>
            </a:r>
            <a:r>
              <a:rPr lang="en-US" sz="4000" i="1" dirty="0"/>
              <a:t>:</a:t>
            </a:r>
            <a:r>
              <a:rPr lang="ru-RU" sz="4000" i="1" dirty="0"/>
              <a:t> </a:t>
            </a:r>
            <a:r>
              <a:rPr lang="ru-RU" sz="4000" i="1" dirty="0" smtClean="0"/>
              <a:t>Деление на двузначное </a:t>
            </a:r>
          </a:p>
          <a:p>
            <a:r>
              <a:rPr lang="ru-RU" sz="4000" i="1" dirty="0" smtClean="0"/>
              <a:t>           число.</a:t>
            </a:r>
            <a:endParaRPr lang="ru-RU" sz="4000" i="1" dirty="0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740352" y="260648"/>
            <a:ext cx="71438" cy="638175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Rectangle 9" descr="Полотно"/>
          <p:cNvSpPr>
            <a:spLocks noChangeArrowheads="1"/>
          </p:cNvSpPr>
          <p:nvPr/>
        </p:nvSpPr>
        <p:spPr bwMode="auto">
          <a:xfrm>
            <a:off x="7812088" y="1125538"/>
            <a:ext cx="1331912" cy="36036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 dirty="0" smtClean="0"/>
              <a:t>19.01.12.</a:t>
            </a:r>
            <a:endParaRPr lang="ru-RU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2" grpId="0" animBg="1"/>
      <p:bldP spid="163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8643998" cy="428628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>
                <a:gd name="adj1" fmla="val 6250"/>
                <a:gd name="adj2" fmla="val 1051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Математический тренажёр</a:t>
            </a:r>
            <a:endParaRPr lang="ru-RU" sz="5400" b="1" dirty="0">
              <a:ln w="11430"/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619672" y="5301208"/>
          <a:ext cx="114300" cy="215900"/>
        </p:xfrm>
        <a:graphic>
          <a:graphicData uri="http://schemas.openxmlformats.org/presentationml/2006/ole">
            <p:oleObj spid="_x0000_s29699" name="Формула" r:id="rId4" imgW="114120" imgH="215640" progId="Equation.3">
              <p:embed/>
            </p:oleObj>
          </a:graphicData>
        </a:graphic>
      </p:graphicFrame>
      <p:sp>
        <p:nvSpPr>
          <p:cNvPr id="4" name="Управляющая кнопка: сведения 3">
            <a:hlinkClick r:id="rId5" action="ppaction://hlinkfile" highlightClick="1"/>
          </p:cNvPr>
          <p:cNvSpPr/>
          <p:nvPr/>
        </p:nvSpPr>
        <p:spPr>
          <a:xfrm>
            <a:off x="2843808" y="5445224"/>
            <a:ext cx="792088" cy="720080"/>
          </a:xfrm>
          <a:prstGeom prst="actionButtonInformat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сведения 4">
            <a:hlinkClick r:id="rId6" action="ppaction://hlinkfile" highlightClick="1"/>
          </p:cNvPr>
          <p:cNvSpPr/>
          <p:nvPr/>
        </p:nvSpPr>
        <p:spPr>
          <a:xfrm>
            <a:off x="5148064" y="5445224"/>
            <a:ext cx="720080" cy="72008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6" name="Управляющая кнопка: сведения 5">
            <a:hlinkClick r:id="rId7" action="ppaction://hlinkfile" highlightClick="1"/>
          </p:cNvPr>
          <p:cNvSpPr/>
          <p:nvPr/>
        </p:nvSpPr>
        <p:spPr>
          <a:xfrm>
            <a:off x="7236296" y="5373216"/>
            <a:ext cx="720080" cy="720080"/>
          </a:xfrm>
          <a:prstGeom prst="actionButtonInformat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4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сведения 7">
            <a:hlinkClick r:id="rId8" action="ppaction://hlinkfile" highlightClick="1"/>
          </p:cNvPr>
          <p:cNvSpPr/>
          <p:nvPr/>
        </p:nvSpPr>
        <p:spPr>
          <a:xfrm>
            <a:off x="611560" y="5445224"/>
            <a:ext cx="792088" cy="720080"/>
          </a:xfrm>
          <a:prstGeom prst="actionButtonInforma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42852"/>
            <a:ext cx="497072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число, которое нужно вставить в  рамку: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992" y="928670"/>
            <a:ext cx="3682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+ 850  = 1 000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857232"/>
            <a:ext cx="1628780" cy="914400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5357826"/>
            <a:ext cx="1628780" cy="914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150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643182"/>
            <a:ext cx="1628780" cy="914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50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1628780" cy="914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250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5357826"/>
            <a:ext cx="1628780" cy="914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350</a:t>
            </a:r>
            <a:endParaRPr lang="ru-RU" sz="4400" b="1" dirty="0"/>
          </a:p>
        </p:txBody>
      </p:sp>
      <p:pic>
        <p:nvPicPr>
          <p:cNvPr id="9" name="Рисунок 8" descr="dis15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214554"/>
            <a:ext cx="2490802" cy="285752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470912" cy="428628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01024" y="6286520"/>
            <a:ext cx="470912" cy="428628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0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6007 -0.6523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6024 -0.65232 L 1.38889E-6 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42852"/>
            <a:ext cx="601574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Вычисли, какое число должно быть в последней рамке: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14488"/>
            <a:ext cx="142876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77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1643050"/>
            <a:ext cx="142876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?</a:t>
            </a:r>
            <a:endParaRPr lang="ru-RU" sz="4400" b="1" dirty="0"/>
          </a:p>
        </p:txBody>
      </p:sp>
      <p:sp>
        <p:nvSpPr>
          <p:cNvPr id="5" name="Овал 4"/>
          <p:cNvSpPr/>
          <p:nvPr/>
        </p:nvSpPr>
        <p:spPr>
          <a:xfrm>
            <a:off x="3000364" y="500042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628" y="2143116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3" idx="3"/>
            <a:endCxn id="5" idx="2"/>
          </p:cNvCxnSpPr>
          <p:nvPr/>
        </p:nvCxnSpPr>
        <p:spPr>
          <a:xfrm flipV="1">
            <a:off x="1571604" y="957242"/>
            <a:ext cx="1428760" cy="121444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6"/>
            <a:endCxn id="6" idx="2"/>
          </p:cNvCxnSpPr>
          <p:nvPr/>
        </p:nvCxnSpPr>
        <p:spPr>
          <a:xfrm>
            <a:off x="3914764" y="957242"/>
            <a:ext cx="1085864" cy="16430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6"/>
            <a:endCxn id="4" idx="1"/>
          </p:cNvCxnSpPr>
          <p:nvPr/>
        </p:nvCxnSpPr>
        <p:spPr>
          <a:xfrm flipV="1">
            <a:off x="5915028" y="2100250"/>
            <a:ext cx="1585930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9175256">
            <a:off x="1513940" y="1203942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: 11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 rot="3450921">
            <a:off x="4363454" y="12939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∙ 4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 rot="20540343">
            <a:off x="6110070" y="1797108"/>
            <a:ext cx="898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- 28</a:t>
            </a:r>
            <a:endParaRPr lang="ru-RU" sz="3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14480" y="5000636"/>
            <a:ext cx="142876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28</a:t>
            </a:r>
            <a:endParaRPr lang="ru-RU" sz="4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3429000"/>
            <a:ext cx="142876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0</a:t>
            </a:r>
            <a:endParaRPr lang="ru-RU" sz="4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3429000"/>
            <a:ext cx="142876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12</a:t>
            </a:r>
            <a:endParaRPr lang="ru-RU" sz="4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5072074"/>
            <a:ext cx="142876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56</a:t>
            </a:r>
            <a:endParaRPr lang="ru-RU" sz="4400" b="1" dirty="0"/>
          </a:p>
        </p:txBody>
      </p:sp>
      <p:pic>
        <p:nvPicPr>
          <p:cNvPr id="24" name="Рисунок 23" descr="dis160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0188" y="1928802"/>
            <a:ext cx="2316126" cy="2950014"/>
          </a:xfrm>
          <a:prstGeom prst="rect">
            <a:avLst/>
          </a:prstGeom>
        </p:spPr>
      </p:pic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500066" cy="428628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786710" y="6286520"/>
            <a:ext cx="542350" cy="428628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9687 -0.2662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9687 -0.26621 L 2.5E-6 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19" grpId="2" animBg="1"/>
      <p:bldP spid="21" grpId="0" animBg="1"/>
      <p:bldP spid="21" grpId="1" animBg="1"/>
      <p:bldP spid="23" grpId="0" animBg="1"/>
      <p:bldP spid="2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676400" y="914400"/>
            <a:ext cx="7467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60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Повторяем </a:t>
            </a:r>
            <a:r>
              <a:rPr lang="ru-RU" sz="60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  <a:hlinkClick r:id="rId2" action="ppaction://hlinkpres?slideindex=1&amp;slidetitle="/>
              </a:rPr>
              <a:t>таблицу </a:t>
            </a:r>
          </a:p>
          <a:p>
            <a:pPr algn="ctr">
              <a:defRPr/>
            </a:pPr>
            <a:r>
              <a:rPr lang="ru-RU" sz="6000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  <a:hlinkClick r:id="rId2" action="ppaction://hlinkpres?slideindex=1&amp;slidetitle="/>
              </a:rPr>
              <a:t>умножения</a:t>
            </a:r>
            <a:endParaRPr lang="ru-RU" sz="6000" b="1" i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307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914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6" name="AutoShape 4">
            <a:hlinkClick r:id="" action="ppaction://noaction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7" name="AutoShape 5">
            <a:hlinkClick r:id="" action="ppaction://noaction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2590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8" name="AutoShape 6">
            <a:hlinkClick r:id="" action="ppaction://noaction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34290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79" name="AutoShape 7">
            <a:hlinkClick r:id="rId5" action="ppaction://hlinksldjump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42672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80" name="AutoShape 8">
            <a:hlinkClick r:id="" action="ppaction://noaction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51054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3081" name="AutoShape 9">
            <a:hlinkClick r:id="" action="ppaction://noaction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59436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082" name="AutoShape 10">
            <a:hlinkClick r:id="" action="ppaction://noaction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6781800" y="5410200"/>
            <a:ext cx="838200" cy="7620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i="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8316416" y="332656"/>
            <a:ext cx="71438" cy="638175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</a:rPr>
            </a:br>
            <a:r>
              <a:rPr lang="ru-RU" sz="4000" b="1" dirty="0" smtClean="0">
                <a:solidFill>
                  <a:schemeClr val="accent1"/>
                </a:solidFill>
              </a:rPr>
              <a:t>Прочитайте примеры. Выберите те, которые относятся к теме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7632848" cy="4320480"/>
          </a:xfrm>
        </p:spPr>
        <p:txBody>
          <a:bodyPr>
            <a:normAutofit/>
          </a:bodyPr>
          <a:lstStyle/>
          <a:p>
            <a:pPr lvl="0"/>
            <a:r>
              <a:rPr lang="ru-RU" sz="4400" b="1" dirty="0" smtClean="0">
                <a:solidFill>
                  <a:schemeClr val="tx1"/>
                </a:solidFill>
              </a:rPr>
              <a:t>2 516×24 =			11 040:32 =</a:t>
            </a:r>
          </a:p>
          <a:p>
            <a:pPr lvl="0"/>
            <a:r>
              <a:rPr lang="ru-RU" sz="4400" b="1" dirty="0" smtClean="0">
                <a:solidFill>
                  <a:schemeClr val="tx1"/>
                </a:solidFill>
              </a:rPr>
              <a:t>60 384:24 =       		345×32 =</a:t>
            </a:r>
          </a:p>
          <a:p>
            <a:endParaRPr lang="ru-RU" sz="4400" b="1" dirty="0" smtClean="0">
              <a:solidFill>
                <a:schemeClr val="tx1"/>
              </a:solidFill>
            </a:endParaRPr>
          </a:p>
          <a:p>
            <a:pPr lvl="0"/>
            <a:r>
              <a:rPr lang="ru-RU" sz="4400" b="1" dirty="0" smtClean="0">
                <a:solidFill>
                  <a:schemeClr val="tx1"/>
                </a:solidFill>
              </a:rPr>
              <a:t>154 125:45=</a:t>
            </a:r>
          </a:p>
          <a:p>
            <a:pPr lvl="0"/>
            <a:r>
              <a:rPr lang="ru-RU" sz="4400" b="1" dirty="0" smtClean="0">
                <a:solidFill>
                  <a:schemeClr val="tx1"/>
                </a:solidFill>
              </a:rPr>
              <a:t>2 407×35 =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Назовите первое</a:t>
            </a:r>
            <a:b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неполное делимое в каждом случае.</a:t>
            </a:r>
            <a:b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Выполните </a:t>
            </a:r>
            <a:br>
              <a:rPr lang="ru-RU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деление с объяснением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15719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Стр. 162,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" action="ppaction://hlinkfile"/>
              </a:rPr>
              <a:t>№550 (2). – а).  </a:t>
            </a:r>
            <a:endParaRPr lang="ru-RU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  <a:hlinkClick r:id="rId2" action="ppaction://hlinkpres?slideindex=1&amp;slidetitle="/>
              </a:rPr>
              <a:t>ГИМНАСТИКА ДЛЯ ГЛАЗ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00063" y="1643063"/>
            <a:ext cx="1943100" cy="1871662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6228184" y="1628800"/>
            <a:ext cx="2244725" cy="2082800"/>
          </a:xfrm>
          <a:prstGeom prst="triangle">
            <a:avLst>
              <a:gd name="adj" fmla="val 50000"/>
            </a:avLst>
          </a:prstGeom>
          <a:solidFill>
            <a:srgbClr val="00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 rot="-5400000">
            <a:off x="3243536" y="4037384"/>
            <a:ext cx="2009775" cy="208915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9219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198</Words>
  <Application>Microsoft Office PowerPoint</Application>
  <PresentationFormat>Экран (4:3)</PresentationFormat>
  <Paragraphs>93</Paragraphs>
  <Slides>14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 Прочитайте примеры. Выберите те, которые относятся к теме урока. </vt:lpstr>
      <vt:lpstr>  Назовите первое  неполное делимое в каждом случае.   Выполните  деление с объяснением  </vt:lpstr>
      <vt:lpstr>ГИМНАСТИКА ДЛЯ ГЛАЗ</vt:lpstr>
      <vt:lpstr>Слайд 10</vt:lpstr>
      <vt:lpstr>Домашнее задание</vt:lpstr>
      <vt:lpstr>Релаксация</vt:lpstr>
      <vt:lpstr>Отгадай ребус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Фсук</dc:creator>
  <cp:lastModifiedBy>Фсук</cp:lastModifiedBy>
  <cp:revision>50</cp:revision>
  <dcterms:created xsi:type="dcterms:W3CDTF">2012-01-14T15:55:36Z</dcterms:created>
  <dcterms:modified xsi:type="dcterms:W3CDTF">2012-01-15T10:46:35Z</dcterms:modified>
</cp:coreProperties>
</file>