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775" r:id="rId2"/>
  </p:sldMasterIdLst>
  <p:notesMasterIdLst>
    <p:notesMasterId r:id="rId23"/>
  </p:notesMasterIdLst>
  <p:sldIdLst>
    <p:sldId id="266" r:id="rId3"/>
    <p:sldId id="267" r:id="rId4"/>
    <p:sldId id="27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4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24F84-50E0-9847-9E83-3DBDA2EB4EDC}" type="datetimeFigureOut">
              <a:rPr lang="en-US" smtClean="0"/>
              <a:pPr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B8EFF-9DBC-5B40-9752-41E3BB475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51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B8EFF-9DBC-5B40-9752-41E3BB4750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93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FC467C-25FB-471B-BC90-6AD6A9DA60E9}" type="slidenum">
              <a:rPr lang="en-GB"/>
              <a:pPr/>
              <a:t>16</a:t>
            </a:fld>
            <a:endParaRPr lang="en-GB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DDA31-F185-4582-A8B0-C7C8716FB04C}" type="slidenum">
              <a:rPr lang="en-GB"/>
              <a:pPr/>
              <a:t>17</a:t>
            </a:fld>
            <a:endParaRPr lang="en-GB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896C2-435D-4E5F-BA6B-FF2DD03E94EC}" type="slidenum">
              <a:rPr lang="en-GB"/>
              <a:pPr/>
              <a:t>18</a:t>
            </a:fld>
            <a:endParaRPr lang="en-GB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FDF13-1EA5-4B7E-936E-0B56D6C9E16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97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ransition spd="slow" advTm="1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394EEF8E-A323-40D3-8C55-E8EC8E6AA4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394EEF8E-A323-40D3-8C55-E8EC8E6AA4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 cstate="email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87" r:id="rId12"/>
  </p:sldLayoutIdLst>
  <p:transition spd="slow" advTm="12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7659-7E45-1242-91D1-478E102EF644}" type="datetimeFigureOut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6B9C-2192-C645-9C46-F43725EF3D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8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352928" cy="147002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Who is in charge of Our Planet</a:t>
            </a:r>
            <a:r>
              <a:rPr lang="ru-RU" dirty="0" smtClean="0"/>
              <a:t>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5164" y="5427022"/>
            <a:ext cx="2743200" cy="605643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Презентация  к открытому уроку в 8 классе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9144000" cy="6881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9138181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1" y="-2786"/>
            <a:ext cx="4425593" cy="6685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723214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247" y="-1"/>
            <a:ext cx="6767202" cy="6687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52802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92" y="264961"/>
            <a:ext cx="4709190" cy="6096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9450520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066800"/>
          </a:xfrm>
        </p:spPr>
        <p:txBody>
          <a:bodyPr/>
          <a:lstStyle/>
          <a:p>
            <a:r>
              <a:rPr lang="ru-RU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British</a:t>
            </a:r>
            <a:r>
              <a:rPr lang="ru-RU">
                <a:solidFill>
                  <a:srgbClr val="333333"/>
                </a:solidFill>
                <a:latin typeface="Times New Roman"/>
                <a:cs typeface="Arial" pitchFamily="34" charset="0"/>
              </a:rPr>
              <a:t> </a:t>
            </a:r>
            <a:r>
              <a:rPr lang="ru-RU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parliament</a:t>
            </a:r>
            <a:r>
              <a:rPr lang="ru-RU"/>
              <a:t> </a:t>
            </a:r>
          </a:p>
        </p:txBody>
      </p:sp>
      <p:pic>
        <p:nvPicPr>
          <p:cNvPr id="2052" name="Picture 4" descr="C:\Users\Светлана\Desktop\BXK23869_big-ben-04-londres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7620000" cy="5953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88640"/>
            <a:ext cx="2232248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682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8FFC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11138"/>
            <a:ext cx="4113213" cy="8366125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400" dirty="0">
                <a:solidFill>
                  <a:srgbClr val="355E00"/>
                </a:solidFill>
              </a:rPr>
              <a:t>Conditional I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1800" dirty="0"/>
              <a:t>If + the </a:t>
            </a:r>
            <a:r>
              <a:rPr lang="en-GB" sz="1800" dirty="0" smtClean="0"/>
              <a:t>present </a:t>
            </a:r>
            <a:r>
              <a:rPr lang="en-GB" sz="1800" dirty="0"/>
              <a:t>simple + </a:t>
            </a:r>
            <a:r>
              <a:rPr lang="en-GB" sz="1800" dirty="0" smtClean="0"/>
              <a:t>will </a:t>
            </a:r>
            <a:r>
              <a:rPr lang="en-GB" sz="1800" dirty="0"/>
              <a:t>+ I form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8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3600" dirty="0"/>
              <a:t>1) If companies </a:t>
            </a:r>
            <a:r>
              <a:rPr lang="en-GB" sz="3600" dirty="0" smtClean="0"/>
              <a:t>don't </a:t>
            </a:r>
            <a:r>
              <a:rPr lang="en-GB" sz="3600" dirty="0"/>
              <a:t>dump waste, our atmosphere </a:t>
            </a:r>
            <a:r>
              <a:rPr lang="en-GB" sz="3600" dirty="0" smtClean="0"/>
              <a:t>will </a:t>
            </a:r>
            <a:r>
              <a:rPr lang="en-GB" sz="3600" dirty="0"/>
              <a:t>be much cleaner</a:t>
            </a:r>
            <a:r>
              <a:rPr lang="en-GB" sz="3600" dirty="0" smtClean="0"/>
              <a:t>.</a:t>
            </a:r>
            <a:endParaRPr lang="en-GB" sz="36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3600" dirty="0"/>
              <a:t>2) If you </a:t>
            </a:r>
            <a:r>
              <a:rPr lang="en-GB" sz="3600" dirty="0" smtClean="0"/>
              <a:t>think </a:t>
            </a:r>
            <a:r>
              <a:rPr lang="en-GB" sz="3600" dirty="0"/>
              <a:t>about our nature, you </a:t>
            </a:r>
            <a:r>
              <a:rPr lang="en-GB" sz="3600" dirty="0" smtClean="0"/>
              <a:t>won't </a:t>
            </a:r>
            <a:r>
              <a:rPr lang="en-GB" sz="3600" dirty="0"/>
              <a:t>put litter on the grass.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36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05120" y="191541"/>
            <a:ext cx="4114080" cy="6470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2400" dirty="0">
                <a:solidFill>
                  <a:srgbClr val="355E00"/>
                </a:solidFill>
                <a:ea typeface="MS Gothic" charset="0"/>
                <a:cs typeface="MS Gothic" charset="0"/>
              </a:rPr>
              <a:t>Conditional II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If + the past </a:t>
            </a:r>
            <a:r>
              <a:rPr lang="en-GB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simple </a:t>
            </a: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+ </a:t>
            </a:r>
            <a:r>
              <a:rPr lang="en-GB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would </a:t>
            </a: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+ </a:t>
            </a:r>
            <a:r>
              <a:rPr lang="en-GB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I </a:t>
            </a:r>
            <a:r>
              <a:rPr lang="en-GB" dirty="0">
                <a:solidFill>
                  <a:srgbClr val="000000"/>
                </a:solidFill>
                <a:ea typeface="MS Gothic" charset="0"/>
                <a:cs typeface="MS Gothic" charset="0"/>
              </a:rPr>
              <a:t>form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36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1) If we opened more national parks, we would save wild animals.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3600" dirty="0" smtClean="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sz="3600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2) If I were you , I would call her right now.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GB" sz="15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2720" y="162738"/>
            <a:ext cx="8817120" cy="653108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2560" cy="6858000"/>
          </a:xfrm>
          <a:prstGeom prst="rect">
            <a:avLst/>
          </a:prstGeom>
          <a:solidFill>
            <a:srgbClr val="E8FFC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>
                <a:solidFill>
                  <a:srgbClr val="355E00"/>
                </a:solidFill>
              </a:rPr>
              <a:t>First Conditional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6451877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>
                <a:solidFill>
                  <a:srgbClr val="355E00"/>
                </a:solidFill>
              </a:rPr>
              <a:t>a) the trees (cut down), the forest </a:t>
            </a:r>
            <a:r>
              <a:rPr lang="en-GB" dirty="0" smtClean="0">
                <a:solidFill>
                  <a:srgbClr val="355E00"/>
                </a:solidFill>
              </a:rPr>
              <a:t>(die)</a:t>
            </a:r>
            <a:endParaRPr lang="en-GB" dirty="0">
              <a:solidFill>
                <a:srgbClr val="355E00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>
                <a:solidFill>
                  <a:srgbClr val="355E00"/>
                </a:solidFill>
              </a:rPr>
              <a:t>b) paper (recycle), nature (not damage)‏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>
                <a:solidFill>
                  <a:srgbClr val="355E00"/>
                </a:solidFill>
              </a:rPr>
              <a:t>c) nature (not polluted), wild animals (not hurt)‏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>
                <a:solidFill>
                  <a:srgbClr val="355E00"/>
                </a:solidFill>
              </a:rPr>
              <a:t>d) animals (save), nature (not polluted)‏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2720" y="162738"/>
            <a:ext cx="8817120" cy="653108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2560" cy="6858000"/>
          </a:xfrm>
          <a:prstGeom prst="rect">
            <a:avLst/>
          </a:prstGeom>
          <a:solidFill>
            <a:srgbClr val="E8FFC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  <a:ln/>
        </p:spPr>
        <p:txBody>
          <a:bodyPr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>
                <a:solidFill>
                  <a:srgbClr val="355E00"/>
                </a:solidFill>
              </a:rPr>
              <a:t>Slogans</a:t>
            </a:r>
            <a:r>
              <a:rPr lang="en-GB" dirty="0">
                <a:solidFill>
                  <a:srgbClr val="355E00"/>
                </a:solidFill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8160" cy="4444307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300" dirty="0">
                <a:solidFill>
                  <a:srgbClr val="355E00"/>
                </a:solidFill>
              </a:rPr>
              <a:t>a) Put your litter in the bin!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300" dirty="0">
                <a:solidFill>
                  <a:srgbClr val="355E00"/>
                </a:solidFill>
              </a:rPr>
              <a:t>b) Keep dogs under control!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300" dirty="0">
                <a:solidFill>
                  <a:srgbClr val="355E00"/>
                </a:solidFill>
              </a:rPr>
              <a:t>c) Keep off the grass!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300" dirty="0">
                <a:solidFill>
                  <a:srgbClr val="355E00"/>
                </a:solidFill>
              </a:rPr>
              <a:t>d) Keep your country tidy!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2720" y="162738"/>
            <a:ext cx="8817120" cy="653108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48546" y="771227"/>
            <a:ext cx="7449916" cy="17113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400" b="1" dirty="0" err="1" smtClean="0">
                <a:solidFill>
                  <a:schemeClr val="tx1"/>
                </a:solidFill>
              </a:rPr>
              <a:t>B</a:t>
            </a:r>
            <a:r>
              <a:rPr lang="en-US" sz="1400" b="1" dirty="0" smtClean="0">
                <a:solidFill>
                  <a:schemeClr val="tx1"/>
                </a:solidFill>
              </a:rPr>
              <a:t>e/</a:t>
            </a:r>
            <a:r>
              <a:rPr lang="en-US" sz="1400" b="1" dirty="0" err="1" smtClean="0">
                <a:solidFill>
                  <a:schemeClr val="tx1"/>
                </a:solidFill>
              </a:rPr>
              <a:t>get|used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to|somthing,doing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som</a:t>
            </a:r>
            <a:r>
              <a:rPr lang="ru-RU" sz="1400" b="1" dirty="0" err="1" smtClean="0">
                <a:solidFill>
                  <a:schemeClr val="tx1"/>
                </a:solidFill>
              </a:rPr>
              <a:t>e</a:t>
            </a:r>
            <a:r>
              <a:rPr lang="en-US" sz="1400" b="1" dirty="0" smtClean="0">
                <a:solidFill>
                  <a:schemeClr val="tx1"/>
                </a:solidFill>
              </a:rPr>
              <a:t>thing </a:t>
            </a:r>
            <a:r>
              <a:rPr lang="ru-RU" sz="1400" b="1" dirty="0" smtClean="0">
                <a:solidFill>
                  <a:schemeClr val="tx1"/>
                </a:solidFill>
              </a:rPr>
              <a:t>–привыкнуть к чему-либо, иметь привычку делать что-либо.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883" y="63931"/>
            <a:ext cx="8542503" cy="707296"/>
          </a:xfrm>
        </p:spPr>
        <p:txBody>
          <a:bodyPr>
            <a:normAutofit/>
          </a:bodyPr>
          <a:lstStyle/>
          <a:p>
            <a:r>
              <a:rPr lang="en-US" dirty="0" smtClean="0"/>
              <a:t>Word focus</a:t>
            </a:r>
            <a:r>
              <a:rPr lang="ru-RU" dirty="0" smtClean="0"/>
              <a:t>:</a:t>
            </a:r>
            <a:r>
              <a:rPr lang="en-US" dirty="0" smtClean="0"/>
              <a:t>be/get used to </a:t>
            </a:r>
            <a:r>
              <a:rPr lang="en-US" dirty="0" err="1" smtClean="0"/>
              <a:t>smth</a:t>
            </a:r>
            <a:r>
              <a:rPr lang="en-US" dirty="0" smtClean="0"/>
              <a:t>/to doing </a:t>
            </a:r>
            <a:r>
              <a:rPr lang="en-US" dirty="0" err="1" smtClean="0"/>
              <a:t>smth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9720683"/>
              </p:ext>
            </p:extLst>
          </p:nvPr>
        </p:nvGraphicFramePr>
        <p:xfrm>
          <a:off x="948546" y="2777924"/>
          <a:ext cx="7449916" cy="364106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724958"/>
                <a:gridCol w="3724958"/>
              </a:tblGrid>
              <a:tr h="68562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1. We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were/are used to having breakfast together. </a:t>
                      </a:r>
                      <a:endParaRPr lang="ru-RU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00"/>
                          </a:solidFill>
                        </a:rPr>
                        <a:t>Мы имеем</a:t>
                      </a:r>
                      <a:r>
                        <a:rPr lang="ru-RU" b="0" baseline="0" dirty="0" smtClean="0">
                          <a:solidFill>
                            <a:srgbClr val="000000"/>
                          </a:solidFill>
                        </a:rPr>
                        <a:t> привычку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ru-RU" b="0" baseline="0" dirty="0" smtClean="0">
                          <a:solidFill>
                            <a:srgbClr val="000000"/>
                          </a:solidFill>
                        </a:rPr>
                        <a:t>привыкли завтракать вместе.</a:t>
                      </a:r>
                      <a:endParaRPr lang="ru-RU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8514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2.</a:t>
                      </a:r>
                      <a:r>
                        <a:rPr lang="en-US" b="0" baseline="0" dirty="0" smtClean="0"/>
                        <a:t>She isn’t used to the strange weather in this country.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Она не привыкла к странной погоде в этой</a:t>
                      </a:r>
                      <a:r>
                        <a:rPr lang="ru-RU" b="0" baseline="0" dirty="0" smtClean="0"/>
                        <a:t> стране.</a:t>
                      </a:r>
                      <a:endParaRPr lang="ru-RU" b="0" dirty="0"/>
                    </a:p>
                  </a:txBody>
                  <a:tcPr/>
                </a:tc>
              </a:tr>
              <a:tr h="985146">
                <a:tc>
                  <a:txBody>
                    <a:bodyPr/>
                    <a:lstStyle/>
                    <a:p>
                      <a:r>
                        <a:rPr lang="ru-RU" b="0" dirty="0" smtClean="0"/>
                        <a:t>3.</a:t>
                      </a:r>
                      <a:r>
                        <a:rPr lang="en-US" b="0" dirty="0" smtClean="0"/>
                        <a:t>People</a:t>
                      </a:r>
                      <a:r>
                        <a:rPr lang="en-US" b="0" baseline="0" dirty="0" smtClean="0"/>
                        <a:t> got used to polluting the planet.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Люди привыкли загрязнять планету.</a:t>
                      </a:r>
                      <a:endParaRPr lang="ru-RU" b="0" dirty="0"/>
                    </a:p>
                  </a:txBody>
                  <a:tcPr/>
                </a:tc>
              </a:tr>
              <a:tr h="98514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en-US" dirty="0" smtClean="0"/>
                        <a:t>.We</a:t>
                      </a:r>
                      <a:r>
                        <a:rPr lang="en-US" baseline="0" dirty="0" smtClean="0"/>
                        <a:t> aren’t used to recycling waste products.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 ее привыкли перерабатывать</a:t>
                      </a:r>
                      <a:r>
                        <a:rPr lang="ru-RU" baseline="0" dirty="0" smtClean="0"/>
                        <a:t> отходы.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5001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404664"/>
          <a:ext cx="7488833" cy="2952327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</a:tblGrid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404664"/>
          <a:ext cx="7488833" cy="2952327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  <a:gridCol w="680803"/>
              </a:tblGrid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7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365104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are surrounded by plants and animals. So, what is around us?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harmful rain do you know?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do we get as a result of burning fuel in cars and lorries?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Polluted air is bad for people, animals and…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Dirty air is called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People throw away a lot of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don’t want to be ill. We want to be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3501008"/>
            <a:ext cx="158417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Check</a:t>
            </a:r>
            <a:endParaRPr lang="ru-RU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5687"/>
            <a:ext cx="2987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nvironment</a:t>
            </a:r>
          </a:p>
          <a:p>
            <a:r>
              <a:rPr lang="en-US" sz="3600" dirty="0">
                <a:latin typeface="Comic Sans MS" pitchFamily="66" charset="0"/>
              </a:rPr>
              <a:t>p</a:t>
            </a:r>
            <a:r>
              <a:rPr lang="en-US" sz="3600" dirty="0" smtClean="0">
                <a:latin typeface="Comic Sans MS" pitchFamily="66" charset="0"/>
              </a:rPr>
              <a:t>ollution</a:t>
            </a:r>
          </a:p>
          <a:p>
            <a:r>
              <a:rPr lang="en-US" sz="3600" dirty="0">
                <a:latin typeface="Comic Sans MS" pitchFamily="66" charset="0"/>
              </a:rPr>
              <a:t>w</a:t>
            </a:r>
            <a:r>
              <a:rPr lang="en-US" sz="3600" dirty="0" smtClean="0">
                <a:latin typeface="Comic Sans MS" pitchFamily="66" charset="0"/>
              </a:rPr>
              <a:t>ild life</a:t>
            </a:r>
          </a:p>
          <a:p>
            <a:r>
              <a:rPr lang="en-US" sz="3600" dirty="0" smtClean="0">
                <a:latin typeface="Comic Sans MS" pitchFamily="66" charset="0"/>
              </a:rPr>
              <a:t>nature</a:t>
            </a:r>
          </a:p>
          <a:p>
            <a:r>
              <a:rPr lang="en-US" sz="3600" dirty="0">
                <a:latin typeface="Comic Sans MS" pitchFamily="66" charset="0"/>
              </a:rPr>
              <a:t>e</a:t>
            </a:r>
            <a:r>
              <a:rPr lang="en-US" sz="3600" dirty="0" smtClean="0">
                <a:latin typeface="Comic Sans MS" pitchFamily="66" charset="0"/>
              </a:rPr>
              <a:t>cology</a:t>
            </a:r>
          </a:p>
          <a:p>
            <a:r>
              <a:rPr lang="en-US" sz="3600" dirty="0">
                <a:latin typeface="Comic Sans MS" pitchFamily="66" charset="0"/>
              </a:rPr>
              <a:t>t</a:t>
            </a:r>
            <a:r>
              <a:rPr lang="en-US" sz="3600" dirty="0" smtClean="0">
                <a:latin typeface="Comic Sans MS" pitchFamily="66" charset="0"/>
              </a:rPr>
              <a:t>o protect</a:t>
            </a:r>
          </a:p>
          <a:p>
            <a:r>
              <a:rPr lang="en-US" sz="3600" dirty="0">
                <a:latin typeface="Comic Sans MS" pitchFamily="66" charset="0"/>
              </a:rPr>
              <a:t>t</a:t>
            </a:r>
            <a:r>
              <a:rPr lang="en-US" sz="3600" dirty="0" smtClean="0">
                <a:latin typeface="Comic Sans MS" pitchFamily="66" charset="0"/>
              </a:rPr>
              <a:t>o reduce</a:t>
            </a:r>
          </a:p>
          <a:p>
            <a:r>
              <a:rPr lang="en-US" sz="3600" dirty="0">
                <a:latin typeface="Comic Sans MS" pitchFamily="66" charset="0"/>
              </a:rPr>
              <a:t>c</a:t>
            </a:r>
            <a:r>
              <a:rPr lang="en-US" sz="3600" dirty="0" smtClean="0">
                <a:latin typeface="Comic Sans MS" pitchFamily="66" charset="0"/>
              </a:rPr>
              <a:t>ut down</a:t>
            </a:r>
          </a:p>
          <a:p>
            <a:r>
              <a:rPr lang="en-US" sz="3600" dirty="0">
                <a:latin typeface="Comic Sans MS" pitchFamily="66" charset="0"/>
              </a:rPr>
              <a:t>l</a:t>
            </a:r>
            <a:r>
              <a:rPr lang="en-US" sz="3600" dirty="0" smtClean="0">
                <a:latin typeface="Comic Sans MS" pitchFamily="66" charset="0"/>
              </a:rPr>
              <a:t>itter</a:t>
            </a:r>
          </a:p>
          <a:p>
            <a:r>
              <a:rPr lang="en-US" sz="3600" dirty="0">
                <a:latin typeface="Comic Sans MS" pitchFamily="66" charset="0"/>
              </a:rPr>
              <a:t>r</a:t>
            </a:r>
            <a:r>
              <a:rPr lang="en-US" sz="3600" dirty="0" smtClean="0">
                <a:latin typeface="Comic Sans MS" pitchFamily="66" charset="0"/>
              </a:rPr>
              <a:t>ecycling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1841" y="1225688"/>
            <a:ext cx="52221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latin typeface="Comic Sans MS" pitchFamily="66" charset="0"/>
              </a:rPr>
              <a:t>использовать </a:t>
            </a:r>
            <a:r>
              <a:rPr lang="ru-RU" sz="3600" dirty="0">
                <a:latin typeface="Comic Sans MS" pitchFamily="66" charset="0"/>
              </a:rPr>
              <a:t>еще раз</a:t>
            </a:r>
          </a:p>
          <a:p>
            <a:pPr algn="r"/>
            <a:r>
              <a:rPr lang="ru-RU" sz="3600" dirty="0">
                <a:latin typeface="Comic Sans MS" pitchFamily="66" charset="0"/>
              </a:rPr>
              <a:t>э</a:t>
            </a:r>
            <a:r>
              <a:rPr lang="ru-RU" sz="3600" dirty="0" smtClean="0">
                <a:latin typeface="Comic Sans MS" pitchFamily="66" charset="0"/>
              </a:rPr>
              <a:t>кология</a:t>
            </a:r>
          </a:p>
          <a:p>
            <a:pPr algn="r"/>
            <a:r>
              <a:rPr lang="ru-RU" sz="3600" dirty="0">
                <a:latin typeface="Comic Sans MS" pitchFamily="66" charset="0"/>
              </a:rPr>
              <a:t>п</a:t>
            </a:r>
            <a:r>
              <a:rPr lang="ru-RU" sz="3600" dirty="0" smtClean="0">
                <a:latin typeface="Comic Sans MS" pitchFamily="66" charset="0"/>
              </a:rPr>
              <a:t>рирода</a:t>
            </a:r>
          </a:p>
          <a:p>
            <a:pPr algn="r"/>
            <a:r>
              <a:rPr lang="ru-RU" sz="3600" dirty="0">
                <a:latin typeface="Comic Sans MS" pitchFamily="66" charset="0"/>
              </a:rPr>
              <a:t>д</a:t>
            </a:r>
            <a:r>
              <a:rPr lang="ru-RU" sz="3600" dirty="0" smtClean="0">
                <a:latin typeface="Comic Sans MS" pitchFamily="66" charset="0"/>
              </a:rPr>
              <a:t>икий мир </a:t>
            </a:r>
          </a:p>
          <a:p>
            <a:pPr algn="r"/>
            <a:r>
              <a:rPr lang="ru-RU" sz="3600" dirty="0">
                <a:latin typeface="Comic Sans MS" pitchFamily="66" charset="0"/>
              </a:rPr>
              <a:t>о</a:t>
            </a:r>
            <a:r>
              <a:rPr lang="ru-RU" sz="3600" dirty="0" smtClean="0">
                <a:latin typeface="Comic Sans MS" pitchFamily="66" charset="0"/>
              </a:rPr>
              <a:t>кружающая среда</a:t>
            </a:r>
          </a:p>
          <a:p>
            <a:pPr algn="r"/>
            <a:r>
              <a:rPr lang="ru-RU" sz="3600" dirty="0">
                <a:latin typeface="Comic Sans MS" pitchFamily="66" charset="0"/>
              </a:rPr>
              <a:t>у</a:t>
            </a:r>
            <a:r>
              <a:rPr lang="ru-RU" sz="3600" dirty="0" smtClean="0">
                <a:latin typeface="Comic Sans MS" pitchFamily="66" charset="0"/>
              </a:rPr>
              <a:t>меньшать</a:t>
            </a:r>
          </a:p>
          <a:p>
            <a:pPr algn="r"/>
            <a:r>
              <a:rPr lang="ru-RU" sz="3600" dirty="0">
                <a:latin typeface="Comic Sans MS" pitchFamily="66" charset="0"/>
              </a:rPr>
              <a:t>з</a:t>
            </a:r>
            <a:r>
              <a:rPr lang="ru-RU" sz="3600" dirty="0" smtClean="0">
                <a:latin typeface="Comic Sans MS" pitchFamily="66" charset="0"/>
              </a:rPr>
              <a:t>ащищать</a:t>
            </a:r>
          </a:p>
          <a:p>
            <a:pPr algn="r"/>
            <a:r>
              <a:rPr lang="ru-RU" sz="3600" dirty="0">
                <a:latin typeface="Comic Sans MS" pitchFamily="66" charset="0"/>
              </a:rPr>
              <a:t>м</a:t>
            </a:r>
            <a:r>
              <a:rPr lang="ru-RU" sz="3600" dirty="0" smtClean="0">
                <a:latin typeface="Comic Sans MS" pitchFamily="66" charset="0"/>
              </a:rPr>
              <a:t>усор</a:t>
            </a:r>
          </a:p>
          <a:p>
            <a:pPr algn="r"/>
            <a:r>
              <a:rPr lang="ru-RU" sz="3600" dirty="0" smtClean="0">
                <a:latin typeface="Comic Sans MS" pitchFamily="66" charset="0"/>
              </a:rPr>
              <a:t>загрязнение</a:t>
            </a:r>
          </a:p>
          <a:p>
            <a:pPr algn="r"/>
            <a:r>
              <a:rPr lang="ru-RU" sz="3600" dirty="0" smtClean="0">
                <a:latin typeface="Comic Sans MS" pitchFamily="66" charset="0"/>
              </a:rPr>
              <a:t>вырубать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763688" y="2132856"/>
            <a:ext cx="5040560" cy="1728192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123728" y="2636912"/>
            <a:ext cx="4409192" cy="576064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051720" y="2132856"/>
            <a:ext cx="4248472" cy="38164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3912" y="5373216"/>
            <a:ext cx="6030416" cy="576064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 flipV="1">
            <a:off x="2195736" y="1556792"/>
            <a:ext cx="1980220" cy="504056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>
            <a:off x="2195736" y="5373216"/>
            <a:ext cx="4608512" cy="108012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/>
          <p:nvPr/>
        </p:nvCxnSpPr>
        <p:spPr>
          <a:xfrm flipV="1">
            <a:off x="2339752" y="4293096"/>
            <a:ext cx="4193168" cy="57606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/>
          <p:nvPr/>
        </p:nvCxnSpPr>
        <p:spPr>
          <a:xfrm flipV="1">
            <a:off x="1691680" y="2636912"/>
            <a:ext cx="5256584" cy="576064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/>
          <p:nvPr/>
        </p:nvCxnSpPr>
        <p:spPr>
          <a:xfrm>
            <a:off x="2483768" y="4293096"/>
            <a:ext cx="4320480" cy="576064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 стрелкой 1045"/>
          <p:cNvCxnSpPr/>
          <p:nvPr/>
        </p:nvCxnSpPr>
        <p:spPr>
          <a:xfrm>
            <a:off x="2771800" y="1556792"/>
            <a:ext cx="2016224" cy="216024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6" name="Прямоугольник 1085"/>
          <p:cNvSpPr/>
          <p:nvPr/>
        </p:nvSpPr>
        <p:spPr>
          <a:xfrm>
            <a:off x="2048660" y="116632"/>
            <a:ext cx="4899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Соедини слова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1380" y="2780928"/>
            <a:ext cx="7093288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EXERCISE IS DONE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082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b="1" dirty="0">
                <a:solidFill>
                  <a:srgbClr val="00B050"/>
                </a:solidFill>
              </a:rPr>
              <a:t>The World Wide Fund for Nature (WWF) is an international non-governmental </a:t>
            </a:r>
            <a:r>
              <a:rPr lang="en-US" sz="1600" b="1" dirty="0" smtClean="0">
                <a:solidFill>
                  <a:srgbClr val="00B050"/>
                </a:solidFill>
              </a:rPr>
              <a:t>organization.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2656"/>
            <a:ext cx="7768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environmental organizations: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9721" y="2022775"/>
            <a:ext cx="1026656" cy="15224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3402678"/>
            <a:ext cx="3854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The European Environmental Bureau (EEB</a:t>
            </a:r>
            <a:r>
              <a:rPr lang="en-US" sz="1600" b="1" dirty="0" smtClean="0">
                <a:solidFill>
                  <a:srgbClr val="00B050"/>
                </a:solidFill>
              </a:rPr>
              <a:t>).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287" y="2825451"/>
            <a:ext cx="1078992" cy="11582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1022" y="5013176"/>
            <a:ext cx="4506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 United Nations Forum on Forests (UNFF</a:t>
            </a:r>
            <a:r>
              <a:rPr lang="en-US" b="1" dirty="0" smtClean="0">
                <a:solidFill>
                  <a:srgbClr val="00B050"/>
                </a:solidFill>
              </a:rPr>
              <a:t>).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865115"/>
            <a:ext cx="665453" cy="6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7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360752"/>
            <a:ext cx="4847038" cy="1599722"/>
          </a:xfrm>
        </p:spPr>
        <p:txBody>
          <a:bodyPr>
            <a:noAutofit/>
          </a:bodyPr>
          <a:lstStyle/>
          <a:p>
            <a:r>
              <a:rPr lang="en-US" sz="8000" dirty="0" smtClean="0"/>
              <a:t>Pollution</a:t>
            </a:r>
            <a:endParaRPr lang="en-US" sz="8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0513648">
            <a:off x="344435" y="4065536"/>
            <a:ext cx="2805774" cy="15997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Pollution is the introduction of contaminants </a:t>
            </a:r>
            <a:endParaRPr lang="ru-RU" sz="2000" dirty="0" smtClean="0"/>
          </a:p>
          <a:p>
            <a:r>
              <a:rPr lang="en-US" sz="2000" dirty="0" smtClean="0"/>
              <a:t>into </a:t>
            </a:r>
            <a:r>
              <a:rPr lang="en-US" sz="2000" dirty="0"/>
              <a:t>a natural </a:t>
            </a:r>
            <a:endParaRPr lang="ru-RU" sz="2000" dirty="0" smtClean="0"/>
          </a:p>
          <a:p>
            <a:r>
              <a:rPr lang="en-US" sz="2000" dirty="0" smtClean="0"/>
              <a:t>environment</a:t>
            </a:r>
            <a:r>
              <a:rPr lang="ru-RU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65949703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554131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0357043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36409" y="0"/>
            <a:ext cx="6196795" cy="6719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8158496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449" y="0"/>
            <a:ext cx="551063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97525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893" y="0"/>
            <a:ext cx="91413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61696"/>
      </p:ext>
    </p:extLst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128</TotalTime>
  <Words>480</Words>
  <Application>Microsoft Office PowerPoint</Application>
  <PresentationFormat>Экран (4:3)</PresentationFormat>
  <Paragraphs>126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Sketchbook</vt:lpstr>
      <vt:lpstr>Тема Office</vt:lpstr>
      <vt:lpstr>«Who is in charge of Our Planet?»</vt:lpstr>
      <vt:lpstr>Слайд 2</vt:lpstr>
      <vt:lpstr>  </vt:lpstr>
      <vt:lpstr>Pollution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British parliament </vt:lpstr>
      <vt:lpstr> </vt:lpstr>
      <vt:lpstr>Слайд 16</vt:lpstr>
      <vt:lpstr>First Conditional</vt:lpstr>
      <vt:lpstr>Slogans:</vt:lpstr>
      <vt:lpstr>Be/get|used to|somthing,doing something –привыкнуть к чему-либо, иметь привычку делать что-либо.</vt:lpstr>
      <vt:lpstr>Слайд 20</vt:lpstr>
    </vt:vector>
  </TitlesOfParts>
  <Company>ГУУ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КоноваловаТА</dc:creator>
  <cp:lastModifiedBy>Tata</cp:lastModifiedBy>
  <cp:revision>19</cp:revision>
  <dcterms:created xsi:type="dcterms:W3CDTF">2011-11-16T19:22:21Z</dcterms:created>
  <dcterms:modified xsi:type="dcterms:W3CDTF">2012-12-19T10:40:16Z</dcterms:modified>
</cp:coreProperties>
</file>