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4969-AE15-4683-B631-DB8455B615C5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CFBC-9887-46CA-AE9A-C66FFE661E5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4969-AE15-4683-B631-DB8455B615C5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CFBC-9887-46CA-AE9A-C66FFE661E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4969-AE15-4683-B631-DB8455B615C5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CFBC-9887-46CA-AE9A-C66FFE661E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4969-AE15-4683-B631-DB8455B615C5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CFBC-9887-46CA-AE9A-C66FFE661E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4969-AE15-4683-B631-DB8455B615C5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CFBC-9887-46CA-AE9A-C66FFE661E5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4969-AE15-4683-B631-DB8455B615C5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CFBC-9887-46CA-AE9A-C66FFE661E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4969-AE15-4683-B631-DB8455B615C5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CFBC-9887-46CA-AE9A-C66FFE661E5F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4969-AE15-4683-B631-DB8455B615C5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CFBC-9887-46CA-AE9A-C66FFE661E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4969-AE15-4683-B631-DB8455B615C5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CFBC-9887-46CA-AE9A-C66FFE661E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4969-AE15-4683-B631-DB8455B615C5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CFBC-9887-46CA-AE9A-C66FFE661E5F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4969-AE15-4683-B631-DB8455B615C5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CFBC-9887-46CA-AE9A-C66FFE661E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A4554969-AE15-4683-B631-DB8455B615C5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D533CFBC-9887-46CA-AE9A-C66FFE661E5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332656"/>
            <a:ext cx="4762500" cy="532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0242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Союз Коммунистической Молодёжи</a:t>
            </a:r>
            <a:endParaRPr lang="ru-RU" sz="4800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692696"/>
            <a:ext cx="4464496" cy="3802403"/>
          </a:xfrm>
        </p:spPr>
      </p:pic>
    </p:spTree>
    <p:extLst>
      <p:ext uri="{BB962C8B-B14F-4D97-AF65-F5344CB8AC3E}">
        <p14:creationId xmlns:p14="http://schemas.microsoft.com/office/powerpoint/2010/main" val="38420751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6318005"/>
              </p:ext>
            </p:extLst>
          </p:nvPr>
        </p:nvGraphicFramePr>
        <p:xfrm>
          <a:off x="762000" y="685800"/>
          <a:ext cx="75438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5950"/>
                <a:gridCol w="1885950"/>
                <a:gridCol w="1885950"/>
                <a:gridCol w="188595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Год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% Голосов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Кол-во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 мандатов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% Мандатов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 в Гос. думе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1993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12.4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9.3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1995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22.3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34.9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1999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24.29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25.1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2003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12.61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11.3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2007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11.57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12.7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762000" y="5248870"/>
            <a:ext cx="68343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Выборы в Гос. </a:t>
            </a:r>
            <a:r>
              <a:rPr lang="ru-RU" smtClean="0">
                <a:solidFill>
                  <a:srgbClr val="FF0000"/>
                </a:solidFill>
              </a:rPr>
              <a:t>думу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8849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Выборы президента России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На всех выборах президента России кандидат от КПРФ занимал второе место. В 1991 году Николай Рыжков с 16,85 % голосов был опережён Борисом Ельциным (57,30 %). На выборах в 1996 году Геннадий Зюганов проиграл Борису Ельцину (32 % против 35 % в первом туре, 40 % против 54 % во втором). Как признался впоследствии главный аналитик телеканала НТВ, телевидение активно использовало технологии манипуляции сознанием в пользу </a:t>
            </a:r>
            <a:r>
              <a:rPr lang="ru-RU" dirty="0" smtClean="0">
                <a:solidFill>
                  <a:srgbClr val="FF0000"/>
                </a:solidFill>
              </a:rPr>
              <a:t>Ельцина. </a:t>
            </a:r>
            <a:r>
              <a:rPr lang="ru-RU" dirty="0">
                <a:solidFill>
                  <a:srgbClr val="FF0000"/>
                </a:solidFill>
              </a:rPr>
              <a:t>Данные выборы многие считают </a:t>
            </a:r>
            <a:r>
              <a:rPr lang="ru-RU" dirty="0" smtClean="0">
                <a:solidFill>
                  <a:srgbClr val="FF0000"/>
                </a:solidFill>
              </a:rPr>
              <a:t>сфальсифицированными. </a:t>
            </a:r>
            <a:r>
              <a:rPr lang="ru-RU" dirty="0">
                <a:solidFill>
                  <a:srgbClr val="FF0000"/>
                </a:solidFill>
              </a:rPr>
              <a:t>Тем не менее Г. А. Зюганов поздравил Ельцина с победой на президентских выборах, что вызвало непонимание у части представителей левого </a:t>
            </a:r>
            <a:r>
              <a:rPr lang="ru-RU" dirty="0" smtClean="0">
                <a:solidFill>
                  <a:srgbClr val="FF0000"/>
                </a:solidFill>
              </a:rPr>
              <a:t>движения. </a:t>
            </a:r>
            <a:r>
              <a:rPr lang="ru-RU" dirty="0">
                <a:solidFill>
                  <a:srgbClr val="FF0000"/>
                </a:solidFill>
              </a:rPr>
              <a:t>Сам Г. А. Зюганов объясняет это тем, что народ не был готов активно защищать его победу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142069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Выборы президента России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На выборах в 2000 году Зюганов набрал 29 % и уступил первое место Владимиру Путину. На выборах в 2004 году кандидатом от КПРФ стал Николай Харитонов, набравший 14 % и также занявший второе место. По результатам выборов 2008 года Геннадий Зюганов получил 17,72 % голосов.</a:t>
            </a:r>
          </a:p>
        </p:txBody>
      </p:sp>
    </p:spTree>
    <p:extLst>
      <p:ext uri="{BB962C8B-B14F-4D97-AF65-F5344CB8AC3E}">
        <p14:creationId xmlns:p14="http://schemas.microsoft.com/office/powerpoint/2010/main" val="1846295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Наименование партии.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Коммунистическая партия Российской Федерации </a:t>
            </a:r>
            <a:r>
              <a:rPr lang="ru-RU" dirty="0">
                <a:solidFill>
                  <a:srgbClr val="FF0000"/>
                </a:solidFill>
              </a:rPr>
              <a:t>(сокращённо КПРФ) — левая политическая партия в Российской Федерации.</a:t>
            </a:r>
          </a:p>
        </p:txBody>
      </p:sp>
    </p:spTree>
    <p:extLst>
      <p:ext uri="{BB962C8B-B14F-4D97-AF65-F5344CB8AC3E}">
        <p14:creationId xmlns:p14="http://schemas.microsoft.com/office/powerpoint/2010/main" val="1617256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КПРФ образована на II чрезвычайном съезде коммунистов России (13—14 февраля 1993 года) как восстановленная Коммунистическая партия Российской Советской Федеративной Социалистической Республики. Количество региональных отделений — 81, количество членов — 154 244 (2011)[1]. Партия была представлена в Государственной думе всех созывов, а также имеет представительство в органах власти на региональном уровне.</a:t>
            </a:r>
          </a:p>
        </p:txBody>
      </p:sp>
    </p:spTree>
    <p:extLst>
      <p:ext uri="{BB962C8B-B14F-4D97-AF65-F5344CB8AC3E}">
        <p14:creationId xmlns:p14="http://schemas.microsoft.com/office/powerpoint/2010/main" val="2121417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>
                <a:solidFill>
                  <a:srgbClr val="FF0000"/>
                </a:solidFill>
              </a:rPr>
              <a:t>Высший орган — съезд партии, избирает Центральный комитет КПРФ и его председателя. Председателем центрального исполнительного комитета партии (ЦИК КПРФ, с 1995 года — ЦК КПРФ) с 1993 года является Г. А. Зюганов, первым заместителем председателя ЦИК КПРФ до 2004 года был В. А. Купцов. Заместители председателя ЦК КПРФ (на 2011 год) — И. И. Мельников — первый заместитель с 2004 года и В. И. Кашин. Контролирующий орган — Центральная контрольно-ревизионная комиссия (ЦКРК) КПРФ, председатель ЦКРК — В. С. Никитин.</a:t>
            </a:r>
          </a:p>
        </p:txBody>
      </p:sp>
    </p:spTree>
    <p:extLst>
      <p:ext uri="{BB962C8B-B14F-4D97-AF65-F5344CB8AC3E}">
        <p14:creationId xmlns:p14="http://schemas.microsoft.com/office/powerpoint/2010/main" val="1864200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581128"/>
            <a:ext cx="6781800" cy="16002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Программа – «минимум»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1. </a:t>
            </a:r>
            <a:r>
              <a:rPr lang="ru-RU" dirty="0" smtClean="0">
                <a:solidFill>
                  <a:srgbClr val="FF0000"/>
                </a:solidFill>
              </a:rPr>
              <a:t>Установление </a:t>
            </a:r>
            <a:r>
              <a:rPr lang="ru-RU" dirty="0">
                <a:solidFill>
                  <a:srgbClr val="FF0000"/>
                </a:solidFill>
              </a:rPr>
              <a:t>«власти трудящихся, народно-патриотических сил</a:t>
            </a:r>
            <a:r>
              <a:rPr lang="ru-RU" dirty="0" smtClean="0">
                <a:solidFill>
                  <a:srgbClr val="FF0000"/>
                </a:solidFill>
              </a:rPr>
              <a:t>»;</a:t>
            </a:r>
          </a:p>
          <a:p>
            <a:r>
              <a:rPr lang="ru-RU" dirty="0">
                <a:solidFill>
                  <a:srgbClr val="FF0000"/>
                </a:solidFill>
              </a:rPr>
              <a:t>2. </a:t>
            </a:r>
            <a:r>
              <a:rPr lang="ru-RU" dirty="0" smtClean="0">
                <a:solidFill>
                  <a:srgbClr val="FF0000"/>
                </a:solidFill>
              </a:rPr>
              <a:t>Национализация </a:t>
            </a:r>
            <a:r>
              <a:rPr lang="ru-RU" dirty="0">
                <a:solidFill>
                  <a:srgbClr val="FF0000"/>
                </a:solidFill>
              </a:rPr>
              <a:t>природных богатств России и стратегических отраслей экономики с использованием доходов этих отраслей в интересах всех граждан</a:t>
            </a:r>
            <a:r>
              <a:rPr lang="ru-RU" dirty="0" smtClean="0">
                <a:solidFill>
                  <a:srgbClr val="FF0000"/>
                </a:solidFill>
              </a:rPr>
              <a:t>;</a:t>
            </a:r>
          </a:p>
          <a:p>
            <a:r>
              <a:rPr lang="ru-RU" dirty="0">
                <a:solidFill>
                  <a:srgbClr val="FF0000"/>
                </a:solidFill>
              </a:rPr>
              <a:t>3. </a:t>
            </a:r>
            <a:r>
              <a:rPr lang="ru-RU" dirty="0" smtClean="0">
                <a:solidFill>
                  <a:srgbClr val="FF0000"/>
                </a:solidFill>
              </a:rPr>
              <a:t>Возврат </a:t>
            </a:r>
            <a:r>
              <a:rPr lang="ru-RU" dirty="0">
                <a:solidFill>
                  <a:srgbClr val="FF0000"/>
                </a:solidFill>
              </a:rPr>
              <a:t>в Россию из зарубежных банков государственных финансовых резервов с использованием их на экономическое и социальное развитие</a:t>
            </a:r>
            <a:r>
              <a:rPr lang="ru-RU" dirty="0" smtClean="0">
                <a:solidFill>
                  <a:srgbClr val="FF0000"/>
                </a:solidFill>
              </a:rPr>
              <a:t>;</a:t>
            </a:r>
          </a:p>
          <a:p>
            <a:r>
              <a:rPr lang="ru-RU" dirty="0">
                <a:solidFill>
                  <a:srgbClr val="FF0000"/>
                </a:solidFill>
              </a:rPr>
              <a:t>4. </a:t>
            </a:r>
            <a:r>
              <a:rPr lang="ru-RU" dirty="0" smtClean="0">
                <a:solidFill>
                  <a:srgbClr val="FF0000"/>
                </a:solidFill>
              </a:rPr>
              <a:t>Пересмотр </a:t>
            </a:r>
            <a:r>
              <a:rPr lang="ru-RU" dirty="0">
                <a:solidFill>
                  <a:srgbClr val="FF0000"/>
                </a:solidFill>
              </a:rPr>
              <a:t>законов, по мнению партии, «ухудшающих материальное положение граждан и позволяющих растаскивать природные ресурсы страны»: закон о «монетизации» льгот, Трудовой, Жилищный, Земельный, Лесной и Водный кодексы</a:t>
            </a:r>
            <a:r>
              <a:rPr lang="ru-RU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705194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Программа – «минимум»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5. </a:t>
            </a:r>
            <a:r>
              <a:rPr lang="ru-RU" dirty="0" smtClean="0">
                <a:solidFill>
                  <a:srgbClr val="FF0000"/>
                </a:solidFill>
              </a:rPr>
              <a:t>Восстановление </a:t>
            </a:r>
            <a:r>
              <a:rPr lang="ru-RU" dirty="0">
                <a:solidFill>
                  <a:srgbClr val="FF0000"/>
                </a:solidFill>
              </a:rPr>
              <a:t>льгот для многодетных семей, воссоздание сети общедоступных детских садов, обеспечение жильём молодых семей</a:t>
            </a:r>
            <a:r>
              <a:rPr lang="ru-RU" dirty="0" smtClean="0">
                <a:solidFill>
                  <a:srgbClr val="FF0000"/>
                </a:solidFill>
              </a:rPr>
              <a:t>;</a:t>
            </a:r>
          </a:p>
          <a:p>
            <a:r>
              <a:rPr lang="ru-RU" dirty="0">
                <a:solidFill>
                  <a:srgbClr val="FF0000"/>
                </a:solidFill>
              </a:rPr>
              <a:t>6. Н</a:t>
            </a:r>
            <a:r>
              <a:rPr lang="ru-RU" dirty="0" smtClean="0">
                <a:solidFill>
                  <a:srgbClr val="FF0000"/>
                </a:solidFill>
              </a:rPr>
              <a:t>едопущение </a:t>
            </a:r>
            <a:r>
              <a:rPr lang="ru-RU" dirty="0">
                <a:solidFill>
                  <a:srgbClr val="FF0000"/>
                </a:solidFill>
              </a:rPr>
              <a:t>повышения пенсионного возраста</a:t>
            </a:r>
            <a:r>
              <a:rPr lang="ru-RU" dirty="0" smtClean="0">
                <a:solidFill>
                  <a:srgbClr val="FF0000"/>
                </a:solidFill>
              </a:rPr>
              <a:t>;</a:t>
            </a:r>
          </a:p>
          <a:p>
            <a:r>
              <a:rPr lang="ru-RU" dirty="0">
                <a:solidFill>
                  <a:srgbClr val="FF0000"/>
                </a:solidFill>
              </a:rPr>
              <a:t>7. </a:t>
            </a:r>
            <a:r>
              <a:rPr lang="ru-RU" dirty="0" smtClean="0">
                <a:solidFill>
                  <a:srgbClr val="FF0000"/>
                </a:solidFill>
              </a:rPr>
              <a:t>Принятие </a:t>
            </a:r>
            <a:r>
              <a:rPr lang="ru-RU" dirty="0">
                <a:solidFill>
                  <a:srgbClr val="FF0000"/>
                </a:solidFill>
              </a:rPr>
              <a:t>программы по борьбе с бедностью, установление государственного контроля над ценами на товары первой необходимости</a:t>
            </a:r>
            <a:r>
              <a:rPr lang="ru-RU" dirty="0" smtClean="0">
                <a:solidFill>
                  <a:srgbClr val="FF0000"/>
                </a:solidFill>
              </a:rPr>
              <a:t>;</a:t>
            </a:r>
          </a:p>
          <a:p>
            <a:r>
              <a:rPr lang="ru-RU" dirty="0">
                <a:solidFill>
                  <a:srgbClr val="FF0000"/>
                </a:solidFill>
              </a:rPr>
              <a:t>8. В</a:t>
            </a:r>
            <a:r>
              <a:rPr lang="ru-RU" dirty="0" smtClean="0">
                <a:solidFill>
                  <a:srgbClr val="FF0000"/>
                </a:solidFill>
              </a:rPr>
              <a:t>ведение </a:t>
            </a:r>
            <a:r>
              <a:rPr lang="ru-RU" dirty="0">
                <a:solidFill>
                  <a:srgbClr val="FF0000"/>
                </a:solidFill>
              </a:rPr>
              <a:t>прогрессивной шкалы налогообложения</a:t>
            </a:r>
            <a:r>
              <a:rPr lang="ru-RU" dirty="0" smtClean="0">
                <a:solidFill>
                  <a:srgbClr val="FF0000"/>
                </a:solidFill>
              </a:rPr>
              <a:t>;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9. </a:t>
            </a:r>
            <a:r>
              <a:rPr lang="ru-RU" dirty="0">
                <a:solidFill>
                  <a:srgbClr val="FF0000"/>
                </a:solidFill>
              </a:rPr>
              <a:t>В</a:t>
            </a:r>
            <a:r>
              <a:rPr lang="ru-RU" dirty="0" smtClean="0">
                <a:solidFill>
                  <a:srgbClr val="FF0000"/>
                </a:solidFill>
              </a:rPr>
              <a:t>осстановление </a:t>
            </a:r>
            <a:r>
              <a:rPr lang="ru-RU" dirty="0">
                <a:solidFill>
                  <a:srgbClr val="FF0000"/>
                </a:solidFill>
              </a:rPr>
              <a:t>ответственности власти за жилищно-коммунальное хозяйство, установление платы за жилищно-коммунальные услуги в размере не более 10 % дохода семьи, прекращение выселения людей, расширение государственного жилищного строительства;</a:t>
            </a:r>
          </a:p>
        </p:txBody>
      </p:sp>
    </p:spTree>
    <p:extLst>
      <p:ext uri="{BB962C8B-B14F-4D97-AF65-F5344CB8AC3E}">
        <p14:creationId xmlns:p14="http://schemas.microsoft.com/office/powerpoint/2010/main" val="2460752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Программа – «минимум»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85800"/>
            <a:ext cx="7910264" cy="4615408"/>
          </a:xfrm>
        </p:spPr>
        <p:txBody>
          <a:bodyPr>
            <a:normAutofit fontScale="62500" lnSpcReduction="20000"/>
          </a:bodyPr>
          <a:lstStyle/>
          <a:p>
            <a:r>
              <a:rPr lang="ru-RU" sz="3500" dirty="0">
                <a:solidFill>
                  <a:srgbClr val="FF0000"/>
                </a:solidFill>
              </a:rPr>
              <a:t>10. С</a:t>
            </a:r>
            <a:r>
              <a:rPr lang="ru-RU" sz="3500" dirty="0" smtClean="0">
                <a:solidFill>
                  <a:srgbClr val="FF0000"/>
                </a:solidFill>
              </a:rPr>
              <a:t>оздание </a:t>
            </a:r>
            <a:r>
              <a:rPr lang="ru-RU" sz="3500" dirty="0">
                <a:solidFill>
                  <a:srgbClr val="FF0000"/>
                </a:solidFill>
              </a:rPr>
              <a:t>условия для развития малого и среднего предпринимательства, принятие «самых решительных мер для подавления коррупции и преступности», пресечение практики искусственных банкротств, рейдерских захватов</a:t>
            </a:r>
            <a:r>
              <a:rPr lang="ru-RU" sz="3500" dirty="0" smtClean="0">
                <a:solidFill>
                  <a:srgbClr val="FF0000"/>
                </a:solidFill>
              </a:rPr>
              <a:t>;</a:t>
            </a:r>
          </a:p>
          <a:p>
            <a:r>
              <a:rPr lang="ru-RU" sz="3500" dirty="0">
                <a:solidFill>
                  <a:srgbClr val="FF0000"/>
                </a:solidFill>
              </a:rPr>
              <a:t>11. П</a:t>
            </a:r>
            <a:r>
              <a:rPr lang="ru-RU" sz="3500" dirty="0" smtClean="0">
                <a:solidFill>
                  <a:srgbClr val="FF0000"/>
                </a:solidFill>
              </a:rPr>
              <a:t>рекращение </a:t>
            </a:r>
            <a:r>
              <a:rPr lang="ru-RU" sz="3500" dirty="0">
                <a:solidFill>
                  <a:srgbClr val="FF0000"/>
                </a:solidFill>
              </a:rPr>
              <a:t>фальсификаций при проведении выборов, создание «реально независимой судебной системы», повышение эффективности системы государственного управления, сокращение числа чиновников, расширение прав трудовых коллективов и профсоюзов</a:t>
            </a:r>
            <a:r>
              <a:rPr lang="ru-RU" sz="3500" dirty="0" smtClean="0">
                <a:solidFill>
                  <a:srgbClr val="FF0000"/>
                </a:solidFill>
              </a:rPr>
              <a:t>;</a:t>
            </a:r>
          </a:p>
          <a:p>
            <a:r>
              <a:rPr lang="ru-RU" sz="3500" dirty="0" smtClean="0">
                <a:solidFill>
                  <a:srgbClr val="FF0000"/>
                </a:solidFill>
              </a:rPr>
              <a:t>12.Увеличение </a:t>
            </a:r>
            <a:r>
              <a:rPr lang="ru-RU" sz="3500" dirty="0">
                <a:solidFill>
                  <a:srgbClr val="FF0000"/>
                </a:solidFill>
              </a:rPr>
              <a:t>финансирования науки, обеспечение учёных «достойной заработной платой и всем необходимым для исследовательской деятельности», восстановление «высоких стандартов всеобщего бесплатного среднего и высшего образования», обеспечение общедоступности и высокого качества здравоохранения</a:t>
            </a:r>
            <a:r>
              <a:rPr lang="ru-RU" sz="3500" dirty="0" smtClean="0">
                <a:solidFill>
                  <a:srgbClr val="FF0000"/>
                </a:solidFill>
              </a:rPr>
              <a:t>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9473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Программа – «минимум»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200" dirty="0" smtClean="0">
                <a:solidFill>
                  <a:srgbClr val="FF0000"/>
                </a:solidFill>
              </a:rPr>
              <a:t>13. Ограждение </a:t>
            </a:r>
            <a:r>
              <a:rPr lang="ru-RU" sz="2200" dirty="0">
                <a:solidFill>
                  <a:srgbClr val="FF0000"/>
                </a:solidFill>
              </a:rPr>
              <a:t>общества от «пропаганды пошлости и цинизма в СМИ», осуществление доступа в государственные средства массовой информации «всех политических сил, действующих в рамках закона», прекращение </a:t>
            </a:r>
            <a:r>
              <a:rPr lang="ru-RU" sz="2200" dirty="0" err="1">
                <a:solidFill>
                  <a:srgbClr val="FF0000"/>
                </a:solidFill>
              </a:rPr>
              <a:t>очернения</a:t>
            </a:r>
            <a:r>
              <a:rPr lang="ru-RU" sz="2200" dirty="0">
                <a:solidFill>
                  <a:srgbClr val="FF0000"/>
                </a:solidFill>
              </a:rPr>
              <a:t> российской и советской истории.</a:t>
            </a:r>
          </a:p>
        </p:txBody>
      </p:sp>
    </p:spTree>
    <p:extLst>
      <p:ext uri="{BB962C8B-B14F-4D97-AF65-F5344CB8AC3E}">
        <p14:creationId xmlns:p14="http://schemas.microsoft.com/office/powerpoint/2010/main" val="2772307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Партийная структура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Коммунистическая партия Российской Федерации строит свою работу на основе программы и устава. Партия является юридическим лицом с момента государственной регистрации и осуществляет свою деятельность в соответствии с уставными целями на всей территории России, имея региональные отделения в 81 субъекте федерации[1]. Каждое региональное отделение управляется региональным (областным, городским и т. д.) комитетом во главе с первым секретарём.</a:t>
            </a:r>
          </a:p>
          <a:p>
            <a:r>
              <a:rPr lang="ru-RU" dirty="0">
                <a:solidFill>
                  <a:srgbClr val="FF0000"/>
                </a:solidFill>
              </a:rPr>
              <a:t>КПРФ создаёт свои региональные, местные и первичные партийные организации на всей территории Российской Федерации. Местом нахождения постоянно действующего руководящего органа КПРФ является г. Москва. В партии запрещено создание фракций.[9] Дружественная молодёжная организация — Союз коммунистической молодёжи.</a:t>
            </a:r>
          </a:p>
        </p:txBody>
      </p:sp>
    </p:spTree>
    <p:extLst>
      <p:ext uri="{BB962C8B-B14F-4D97-AF65-F5344CB8AC3E}">
        <p14:creationId xmlns:p14="http://schemas.microsoft.com/office/powerpoint/2010/main" val="1287091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42</TotalTime>
  <Words>838</Words>
  <Application>Microsoft Office PowerPoint</Application>
  <PresentationFormat>Экран (4:3)</PresentationFormat>
  <Paragraphs>54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NewsPrint</vt:lpstr>
      <vt:lpstr>Презентация PowerPoint</vt:lpstr>
      <vt:lpstr>Наименование партии.</vt:lpstr>
      <vt:lpstr>Презентация PowerPoint</vt:lpstr>
      <vt:lpstr>Презентация PowerPoint</vt:lpstr>
      <vt:lpstr>Программа – «минимум»</vt:lpstr>
      <vt:lpstr>Программа – «минимум»</vt:lpstr>
      <vt:lpstr>Программа – «минимум»</vt:lpstr>
      <vt:lpstr>Программа – «минимум»</vt:lpstr>
      <vt:lpstr>Партийная структура</vt:lpstr>
      <vt:lpstr>Союз Коммунистической Молодёжи</vt:lpstr>
      <vt:lpstr>Выборы в Гос. думу</vt:lpstr>
      <vt:lpstr>Выборы президента России</vt:lpstr>
      <vt:lpstr>Выборы президента России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максим</dc:creator>
  <cp:lastModifiedBy>максим</cp:lastModifiedBy>
  <cp:revision>6</cp:revision>
  <dcterms:created xsi:type="dcterms:W3CDTF">2011-11-13T13:50:32Z</dcterms:created>
  <dcterms:modified xsi:type="dcterms:W3CDTF">2011-11-13T14:56:26Z</dcterms:modified>
</cp:coreProperties>
</file>