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56" r:id="rId2"/>
    <p:sldId id="310" r:id="rId3"/>
    <p:sldId id="257" r:id="rId4"/>
    <p:sldId id="258" r:id="rId5"/>
    <p:sldId id="311" r:id="rId6"/>
    <p:sldId id="259" r:id="rId7"/>
    <p:sldId id="260" r:id="rId8"/>
    <p:sldId id="308" r:id="rId9"/>
    <p:sldId id="301" r:id="rId10"/>
    <p:sldId id="302" r:id="rId11"/>
    <p:sldId id="263" r:id="rId12"/>
    <p:sldId id="303" r:id="rId13"/>
    <p:sldId id="305" r:id="rId14"/>
    <p:sldId id="264" r:id="rId15"/>
    <p:sldId id="309" r:id="rId16"/>
    <p:sldId id="265" r:id="rId17"/>
    <p:sldId id="296" r:id="rId18"/>
    <p:sldId id="275" r:id="rId19"/>
    <p:sldId id="276" r:id="rId20"/>
    <p:sldId id="267" r:id="rId21"/>
    <p:sldId id="306" r:id="rId22"/>
    <p:sldId id="272" r:id="rId23"/>
    <p:sldId id="280" r:id="rId24"/>
    <p:sldId id="281" r:id="rId25"/>
    <p:sldId id="278" r:id="rId26"/>
    <p:sldId id="279" r:id="rId27"/>
    <p:sldId id="268" r:id="rId28"/>
    <p:sldId id="269" r:id="rId29"/>
    <p:sldId id="271" r:id="rId30"/>
    <p:sldId id="30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6" autoAdjust="0"/>
  </p:normalViewPr>
  <p:slideViewPr>
    <p:cSldViewPr>
      <p:cViewPr varScale="1">
        <p:scale>
          <a:sx n="66" d="100"/>
          <a:sy n="66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03FD38-6716-4C89-B3CD-95725ECA7D40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CD19B-B2AB-47D0-B09A-7D03FA653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089C8-CB83-478B-AACE-370A728F29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0F03-EF3B-4C61-A6DE-D64903481173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17A4-444C-495A-A7D2-E0BAFCB41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0FBF-CA2E-48C1-94EF-8A2686892368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F73-741A-45E8-9C01-735D15DEB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C3B8-1852-4341-A666-71A3B077B7E9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08B6-8E36-4074-B39E-9DD3694E2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BD5B-65F9-4F2F-B31F-E5BD894C6DFE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B4FE-20EA-45EF-B5BF-1B872F950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7F18-4812-4546-984D-DA0FCE91E862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EC73-5AB8-4143-8B6D-04C47A911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6E49-6071-49FD-9FDE-9D2C6E521FEA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D681-DAB0-46DF-86C4-F6761766B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7D70-C818-4E9C-A77F-331B9BBA7D27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2F37-1D93-4B95-A765-C01302DD2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CF8D-7916-41B2-8870-E7E89ADA832E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FDC8-FE98-4E50-AC45-110A50152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7FC5A-FF89-414B-9F2F-0F07F0B1737A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22CA-FCD2-4390-8728-135958B3F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660C-CB30-48E6-8F1E-432CDBC26668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4E95-804E-4716-B9EF-B5DA7B45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21A9-1444-4E95-9AEE-09E47BAFABAB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1B0E-EA08-4281-AF2D-1BA91971B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67BB7E-4241-4F95-898A-2C3CCC5CA6F4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BAC23-A02E-4456-AD3A-FFBF5D3B5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20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AE88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2;&#1086;&#1080;%20&#1076;&#1086;&#1082;&#1091;&#1084;&#1077;&#1085;&#1090;&#1099;\&#1052;&#1086;&#1103;%20&#1084;&#1091;&#1079;&#1099;&#1082;&#1072;\&#1086;&#1089;&#1077;&#1085;&#1085;&#1080;&#1081;%20&#1073;&#1083;&#1102;&#1079;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gif"/><Relationship Id="rId12" Type="http://schemas.openxmlformats.org/officeDocument/2006/relationships/image" Target="../media/image4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2.jpeg"/><Relationship Id="rId11" Type="http://schemas.openxmlformats.org/officeDocument/2006/relationships/image" Target="../media/image47.gif"/><Relationship Id="rId5" Type="http://schemas.openxmlformats.org/officeDocument/2006/relationships/image" Target="../media/image41.jpeg"/><Relationship Id="rId15" Type="http://schemas.openxmlformats.org/officeDocument/2006/relationships/image" Target="../media/image13.png"/><Relationship Id="rId10" Type="http://schemas.openxmlformats.org/officeDocument/2006/relationships/image" Target="../media/image46.gif"/><Relationship Id="rId4" Type="http://schemas.openxmlformats.org/officeDocument/2006/relationships/image" Target="../media/image40.gif"/><Relationship Id="rId9" Type="http://schemas.openxmlformats.org/officeDocument/2006/relationships/image" Target="../media/image45.gif"/><Relationship Id="rId1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39290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активных методов и приёмов обучения                                в работе с детьми с ОВЗ (ЗПР)</a:t>
            </a:r>
            <a:endParaRPr lang="ru-RU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88" y="4500563"/>
            <a:ext cx="6072187" cy="2071687"/>
          </a:xfrm>
        </p:spPr>
        <p:txBody>
          <a:bodyPr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 учитель – логопед                  МБОУ СОШ № 16                                                   г. Димитровграда                                                     Зайцева М. М.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2012г.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Кинезиологические  упражнения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79912"/>
          </a:xfrm>
        </p:spPr>
        <p:txBody>
          <a:bodyPr/>
          <a:lstStyle/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способствуют улучшению почерка, так как развивают мелкую моторику рук,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позволяют улучшить внимание, память, пространственные представления,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 повышают работоспособность, снижают утомляемость,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активизируют познавательные процессы, 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повышают способность к произвольному контролю.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кинезиологических  упражнений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4040188" cy="78581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Упражнения                                на координацию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714500"/>
            <a:ext cx="4041775" cy="78581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Глазодвигательные упражнения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532" name="Содержимое 7" descr="C:\Documents and Settings\ADMIN\Мои документы\фото СД\P1060598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3071813"/>
            <a:ext cx="4143375" cy="3286125"/>
          </a:xfrm>
        </p:spPr>
      </p:pic>
      <p:pic>
        <p:nvPicPr>
          <p:cNvPr id="22533" name="Содержимое 8" descr="C:\Documents and Settings\ADMIN\Мои документы\фото СД\P1060601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6313" y="3071813"/>
            <a:ext cx="4071937" cy="3286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кинезиологических упражнений дает результаты при соблюдении следующих условий: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Содержимое 7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22725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систематичность выполнения,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постепенное увеличение темпа и сложности,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точность выполнения движений и приемов,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чередование стандартных учебных действий      с кинезиологическими упражнениями.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Зрительная гимнастика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54292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smtClean="0">
                <a:solidFill>
                  <a:schemeClr val="bg1"/>
                </a:solidFill>
              </a:rPr>
              <a:t>используется для: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bg1"/>
                </a:solidFill>
              </a:rPr>
              <a:t> улучшения циркуляции крови и внутриглазной жидкости глаз,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bg1"/>
                </a:solidFill>
              </a:rPr>
              <a:t>укрепления мышц глаз,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bg1"/>
                </a:solidFill>
              </a:rPr>
              <a:t>улучшения аккомодации                                          (способности глаза человека к хорошему качеству зрения на разных расстояниях).</a:t>
            </a:r>
          </a:p>
          <a:p>
            <a:endParaRPr lang="ru-RU" sz="2000" smtClean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0" y="1785938"/>
            <a:ext cx="3786188" cy="4429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001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тренажёра Базарного В. Ф.</a:t>
            </a:r>
            <a:r>
              <a:rPr lang="ru-RU" dirty="0" smtClean="0">
                <a:solidFill>
                  <a:schemeClr val="bg1"/>
                </a:solidFill>
                <a:effectLst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23554" name="Содержимое 11" descr="C:\Documents and Settings\Admin\Рабочий стол\Рисунок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1500188"/>
            <a:ext cx="6929438" cy="5065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фрагментов презентации, презентации как элемента урока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Содержимое 5" descr="C:\Documents and Settings\ADMIN\Рабочий стол\ДЛЯ ПОРТФОЛИО\Изображение 01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75" y="2286000"/>
            <a:ext cx="5429250" cy="421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643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офтальмотренажёров - презентаций 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7" name="осенний блюз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920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 cstate="email">
            <a:lum bright="26000" contrast="14000"/>
          </a:blip>
          <a:srcRect/>
          <a:stretch>
            <a:fillRect/>
          </a:stretch>
        </p:blipFill>
        <p:spPr bwMode="auto">
          <a:xfrm>
            <a:off x="-323850" y="0"/>
            <a:ext cx="9753600" cy="7000875"/>
          </a:xfrm>
          <a:prstGeom prst="rect">
            <a:avLst/>
          </a:prstGeom>
          <a:blipFill dpi="0" rotWithShape="1">
            <a:blip r:embed="rId5" cstate="email">
              <a:lum bright="26000" contrast="14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6163" name="Picture 19" descr="079513_33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34968">
            <a:off x="5867400" y="-2117725"/>
            <a:ext cx="15573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079513_33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62484">
            <a:off x="2195513" y="-2305050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maple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3779838" y="-2076450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079513_33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-1639888"/>
            <a:ext cx="17303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079513_33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26862">
            <a:off x="900113" y="-2403475"/>
            <a:ext cx="1574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079513_337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7559">
            <a:off x="7380288" y="-1900238"/>
            <a:ext cx="2012950" cy="20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 descr="079513_33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212702">
            <a:off x="4932363" y="-2835275"/>
            <a:ext cx="1574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0" descr="079513_33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74408">
            <a:off x="6516688" y="-3195638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 descr="079513_337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68063">
            <a:off x="2700338" y="-3124200"/>
            <a:ext cx="2012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 descr="maple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618519">
            <a:off x="817563" y="-3328988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64162E-6 L 0.84236 0.96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6821E-7 L -0.80313 0.96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87283E-6 L 0.05069 0.577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6821E-7 L -0.6283 0.37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7168E-6 L 0.54687 0.719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5723E-6 L -0.51146 0.784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5607E-7 L 0.65364 0.34613 " pathEditMode="relative" ptsTypes="AA">
                                      <p:cBhvr>
                                        <p:cTn id="59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5434E-6 L -0.44532 1.027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90751E-6 L 0.2125 1.1433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3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185E-6 L 0.13055 0.644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3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3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3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decel="100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decel="100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4000"/>
                            </p:stCondLst>
                            <p:childTnLst>
                              <p:par>
                                <p:cTn id="15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decel="100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6000"/>
                            </p:stCondLst>
                            <p:childTnLst>
                              <p:par>
                                <p:cTn id="16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decel="100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8000"/>
                            </p:stCondLst>
                            <p:childTnLst>
                              <p:par>
                                <p:cTn id="17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decel="100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0000"/>
                            </p:stCondLst>
                            <p:childTnLst>
                              <p:par>
                                <p:cTn id="17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decel="100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decel="100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4000"/>
                            </p:stCondLst>
                            <p:childTnLst>
                              <p:par>
                                <p:cTn id="1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decel="10000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0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decel="100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429000"/>
            <a:ext cx="269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39295">
            <a:off x="1739901" y="1004887"/>
            <a:ext cx="1352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33907">
            <a:off x="6165850" y="1258888"/>
            <a:ext cx="1419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692150"/>
            <a:ext cx="269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1104900" y="480695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7370762" y="1279526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7658100" y="3222626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7010400" y="5095876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5210175" y="538321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2762250" y="545465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2689225" y="27146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5426075" y="34290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601662" y="120650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312737" y="3151188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9191E-6 C 0.02344 -0.00069 0.04705 -0.00023 0.07048 -0.00208 C 0.07986 -0.00277 0.08784 -0.01248 0.0967 -0.01526 C 0.1026 -0.02058 0.10798 -0.02173 0.11475 -0.02405 C 0.12587 -0.03399 0.1118 -0.02289 0.12951 -0.03052 C 0.13142 -0.03144 0.13264 -0.03376 0.13437 -0.03491 C 0.13889 -0.03815 0.14444 -0.03838 0.14913 -0.04139 C 0.15607 -0.04601 0.16319 -0.05156 0.17048 -0.05457 C 0.17569 -0.05942 0.17986 -0.0652 0.18524 -0.06983 C 0.19409 -0.08879 0.1901 -0.0948 0.1901 -0.12439 " pathEditMode="relative" ptsTypes="fffffffffA">
                                      <p:cBhvr>
                                        <p:cTn id="26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46 C -0.04253 0.00555 -0.07986 0.00301 -0.12431 0.00185 C -0.13472 -0.00809 -0.14514 -0.01664 -0.15503 -0.02797 C -0.16059 -0.03445 -0.15972 -0.03005 -0.16458 -0.0393 C -0.17153 -0.05318 -0.16424 -0.04347 -0.17101 -0.05549 C -0.1724 -0.0578 -0.17448 -0.05965 -0.17587 -0.06219 C -0.17813 -0.06659 -0.18229 -0.07607 -0.18229 -0.07584 C -0.18281 -0.07907 -0.18316 -0.08231 -0.18403 -0.08508 C -0.1849 -0.08763 -0.18646 -0.08925 -0.18715 -0.09202 C -0.19184 -0.11075 -0.1967 -0.13549 -0.1967 -0.15584 " pathEditMode="relative" rAng="0" ptsTypes="fffffffffA">
                                      <p:cBhvr>
                                        <p:cTn id="2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9306E-6 C -0.00955 0.00115 -0.01806 0.0037 -0.02743 0.00531 C -0.0375 0.01734 -0.02899 0.00948 -0.0533 0.01271 C -0.06007 0.01364 -0.06476 0.01872 -0.07101 0.02034 C -0.07639 0.02173 -0.08194 0.0215 -0.08715 0.02219 C -0.09132 0.02265 -0.09583 0.02312 -0.10017 0.02381 C -0.10608 0.02497 -0.11788 0.02774 -0.11788 0.02797 C -0.12847 0.03352 -0.13837 0.03722 -0.14983 0.03884 C -0.16059 0.043 -0.1533 0.04046 -0.17274 0.04462 C -0.18316 0.04647 -0.17118 0.04624 -0.18403 0.04994 C -0.1875 0.05109 -0.19149 0.05109 -0.19531 0.05156 C -0.20278 0.05526 -0.21007 0.05664 -0.21771 0.05919 C -0.22118 0.06034 -0.22413 0.06358 -0.2276 0.06474 C -0.2375 0.06797 -0.23854 0.0652 -0.24687 0.06867 C -0.25243 0.07075 -0.26215 0.07422 -0.26788 0.07976 C -0.27309 0.08485 -0.27569 0.08832 -0.28229 0.09109 C -0.28941 0.10335 -0.28056 0.09063 -0.29184 0.09803 C -0.29653 0.10127 -0.30052 0.10566 -0.30486 0.10936 C -0.31198 0.11583 -0.3125 0.12624 -0.32083 0.12994 C -0.32413 0.13549 -0.32587 0.14104 -0.32917 0.14659 C -0.33229 0.16208 -0.3283 0.14682 -0.33385 0.15976 C -0.33646 0.16531 -0.33628 0.17225 -0.33871 0.17803 C -0.34566 0.19445 -0.33889 0.17387 -0.34358 0.18913 C -0.34687 0.21456 -0.34427 0.24 -0.34201 0.26543 C -0.34184 0.26843 -0.34323 0.30265 -0.33715 0.3119 C -0.33038 0.32208 -0.32118 0.32971 -0.31285 0.3378 C -0.30417 0.34635 -0.31146 0.34057 -0.30486 0.3489 C -0.29618 0.36023 -0.28576 0.37202 -0.27413 0.37872 C -0.26771 0.38659 -0.25937 0.39167 -0.25 0.39398 C -0.22153 0.4104 -0.19809 0.42335 -0.16615 0.42728 C -0.13177 0.43676 -0.16684 0.42751 -0.07431 0.43098 C -0.04653 0.4319 -0.02014 0.44046 0.00816 0.44046 " pathEditMode="relative" rAng="0" ptsTypes="fffffffffffffffffffffffffffffffA">
                                      <p:cBhvr>
                                        <p:cTn id="41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4625 C 0.04028 0.04925 0.05486 0.05272 0.06945 0.05434 C 0.09601 0.0622 0.11372 0.05804 0.1441 0.05688 C 0.16875 0.05272 0.19184 0.04602 0.21563 0.03862 C 0.22222 0.03422 0.22847 0.03284 0.2349 0.03006 C 0.24115 0.02752 0.2467 0.02382 0.25295 0.02197 C 0.2599 0.01596 0.26893 0.01318 0.27709 0.00925 C 0.28316 0.00255 0.28906 0.0007 0.2967 -0.00254 C 0.29965 -0.00508 0.30365 -0.00601 0.30643 -0.00855 C 0.31632 -0.01896 0.30261 -0.01179 0.31441 -0.01687 C 0.33021 -0.02982 0.33715 -0.05456 0.34705 -0.07398 C 0.34757 -0.07676 0.34792 -0.0793 0.34861 -0.08208 C 0.34948 -0.08462 0.35139 -0.08739 0.35191 -0.0904 C 0.35399 -0.10081 0.35399 -0.1119 0.35556 -0.12277 C 0.35469 -0.14358 0.35556 -0.16393 0.3533 -0.18427 C 0.35278 -0.1919 0.34462 -0.21711 0.34045 -0.2245 C 0.33889 -0.22774 0.33611 -0.22982 0.33403 -0.23283 C 0.32222 -0.25133 0.3316 -0.23884 0.32431 -0.25341 C 0.31424 -0.27306 0.29028 -0.31098 0.27222 -0.31884 C 0.27136 -0.32069 0.27084 -0.32346 0.26893 -0.32485 C 0.26719 -0.32647 0.26476 -0.32578 0.2625 -0.3267 C 0.2474 -0.33664 0.26493 -0.32994 0.24965 -0.33711 C 0.24323 -0.34011 0.23004 -0.34543 0.23004 -0.3452 C 0.21563 -0.35907 0.23264 -0.34497 0.20243 -0.35699 C 0.14045 -0.38335 0.10347 -0.37641 0.02709 -0.3778 C 0.02292 -0.37942 0.01771 -0.37988 0.01476 -0.38335 " pathEditMode="relative" rAng="0" ptsTypes="fffffffffffffffffffffffffA">
                                      <p:cBhvr>
                                        <p:cTn id="43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8.67052E-7 C 0.02032 0.0007 0.04046 0.00116 0.06077 0.00231 C 0.06667 0.00278 0.08699 0.00786 0.09028 0.00879 C 0.09306 0.00948 0.09844 0.01087 0.09844 0.01087 C 0.10469 0.01503 0.10973 0.01757 0.1165 0.01965 C 0.12622 0.02636 0.13525 0.02775 0.14601 0.03052 C 0.16719 0.0363 0.18872 0.03908 0.2099 0.04578 C 0.21962 0.05434 0.22952 0.06127 0.23942 0.06983 C 0.24532 0.07491 0.24584 0.0726 0.25087 0.07861 C 0.25087 0.07861 0.2632 0.09503 0.26563 0.09827 C 0.27535 0.11122 0.28039 0.13364 0.29185 0.14405 C 0.29393 0.15607 0.29758 0.16393 0.30504 0.17041 C 0.30678 0.17757 0.3132 0.19006 0.3132 0.19006 C 0.32414 0.23561 0.31615 0.2 0.3132 0.32093 C 0.31303 0.32694 0.31094 0.33179 0.30817 0.33619 C 0.30365 0.34335 0.30105 0.3533 0.29515 0.35815 C 0.28733 0.36463 0.27987 0.37087 0.27223 0.37781 C 0.27032 0.37965 0.2691 0.38243 0.26719 0.38428 C 0.26407 0.38752 0.26077 0.39006 0.25747 0.39307 C 0.25574 0.39445 0.25244 0.39746 0.25244 0.39746 C 0.24289 0.41411 0.22987 0.4185 0.21476 0.4215 C 0.20122 0.42728 0.21581 0.42174 0.18525 0.42567 C 0.15574 0.4296 0.13004 0.43491 0.10001 0.43676 C 0.0724 0.44278 0.11719 0.43353 0.05747 0.44093 C 0.03369 0.44393 0.01285 0.44971 -0.01145 0.44971 " pathEditMode="relative" ptsTypes="ffffffffffffffffffffffffA">
                                      <p:cBhvr>
                                        <p:cTn id="46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46821E-7 C -0.00903 -0.0037 -0.01719 -0.00787 -0.02639 -0.01087 C -0.07917 -0.00879 -0.08455 -0.00671 -0.14097 -0.01318 C -0.14965 -0.01411 -0.16007 -0.01989 -0.16892 -0.02174 C -0.17552 -0.02313 -0.18854 -0.02613 -0.18854 -0.02613 C -0.19514 -0.03191 -0.20226 -0.03815 -0.2099 -0.04139 C -0.21146 -0.04278 -0.21302 -0.04463 -0.21476 -0.04578 C -0.21788 -0.04763 -0.22465 -0.05018 -0.22465 -0.05018 C -0.22795 -0.05318 -0.23073 -0.05781 -0.23455 -0.05896 C -0.24149 -0.06128 -0.25139 -0.06289 -0.25746 -0.06775 C -0.26146 -0.07099 -0.26458 -0.0763 -0.26892 -0.07862 C -0.27604 -0.08255 -0.28281 -0.08486 -0.29028 -0.0874 C -0.29358 -0.09018 -0.2967 -0.09318 -0.3 -0.09596 C -0.30729 -0.10243 -0.30868 -0.11977 -0.31319 -0.12879 C -0.31545 -0.14174 -0.31371 -0.13341 -0.31649 -0.14405 C -0.31753 -0.14844 -0.31979 -0.15723 -0.31979 -0.15723 C -0.32274 -0.18104 -0.32726 -0.20532 -0.33125 -0.22914 C -0.33125 -0.23006 -0.32986 -0.2881 -0.32465 -0.29688 C -0.3217 -0.30174 -0.31736 -0.30498 -0.31476 -0.31006 C -0.31267 -0.31446 -0.30972 -0.31815 -0.30833 -0.32301 C -0.30729 -0.32671 -0.30694 -0.3311 -0.30503 -0.33411 C -0.30382 -0.33596 -0.30174 -0.3355 -0.3 -0.33619 C -0.29462 -0.34729 -0.28524 -0.35515 -0.27708 -0.36232 C -0.27031 -0.3681 -0.26996 -0.36509 -0.26406 -0.36902 C -0.25642 -0.37411 -0.24948 -0.3792 -0.24097 -0.38197 C -0.23819 -0.39353 -0.22951 -0.39399 -0.22135 -0.39746 C -0.20451 -0.40486 -0.18785 -0.40925 -0.17049 -0.4148 C -0.10573 -0.43515 -0.03906 -0.42128 0.02778 -0.42128 " pathEditMode="relative" rAng="0" ptsTypes="fffffffffffffffffffffffffffA">
                                      <p:cBhvr>
                                        <p:cTn id="4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0" y="2420938"/>
            <a:ext cx="1944688" cy="1774825"/>
            <a:chOff x="2018" y="1570"/>
            <a:chExt cx="1225" cy="1118"/>
          </a:xfrm>
        </p:grpSpPr>
        <p:pic>
          <p:nvPicPr>
            <p:cNvPr id="21523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570"/>
              <a:ext cx="1225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09" y="1752"/>
              <a:ext cx="76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908050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997200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4149725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997200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39536">
            <a:off x="3059113" y="1341438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007361">
            <a:off x="2811463" y="3606800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98998">
            <a:off x="5148263" y="1412875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56587">
            <a:off x="5148263" y="3716338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8460">
            <a:off x="4649788" y="1477963"/>
            <a:ext cx="446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84277">
            <a:off x="5440363" y="2201862"/>
            <a:ext cx="508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96003">
            <a:off x="5333207" y="3315493"/>
            <a:ext cx="565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34023">
            <a:off x="4598988" y="4070350"/>
            <a:ext cx="425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015617">
            <a:off x="3419475" y="4005263"/>
            <a:ext cx="438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313416">
            <a:off x="2792413" y="2127250"/>
            <a:ext cx="49688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87122">
            <a:off x="2667795" y="3101181"/>
            <a:ext cx="487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34959">
            <a:off x="3695700" y="1485900"/>
            <a:ext cx="4556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2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0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i="1" dirty="0" smtClean="0">
                <a:solidFill>
                  <a:schemeClr val="bg1"/>
                </a:solidFill>
                <a:effectLst/>
              </a:rPr>
            </a:b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«Хороших методов существует ровно столько, сколько существует хороших учителей» </a:t>
            </a:r>
            <a:b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Дьёрдь Пойа</a:t>
            </a:r>
            <a:b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black4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Times New Roman" pitchFamily="18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Times New Roman" pitchFamily="18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5609" name="Picture 9" descr="05_moon_meteorit_alh-8100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05_moon_meteorit_alh-8100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5616" name="Picture 16" descr="earth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 descr="42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 descr="mars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 descr="112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upiter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r4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22" descr="r4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23" descr="r4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24" descr="r7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25" descr="56r2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256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6"/>
                </p:tgtEl>
              </p:cMediaNode>
            </p:audio>
          </p:childTnLst>
        </p:cTn>
      </p:par>
    </p:tnLst>
    <p:bldLst>
      <p:bldP spid="25606" grpId="0" animBg="1"/>
      <p:bldP spid="25606" grpId="1" animBg="1"/>
      <p:bldP spid="25606" grpId="2" animBg="1"/>
      <p:bldP spid="25607" grpId="0" animBg="1"/>
      <p:bldP spid="25607" grpId="1" animBg="1"/>
      <p:bldP spid="25607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картинного материала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094162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для смены вида деятельности в ходе занятия,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для развития зрительного восприятия, внимания и памяти,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для активизации словарного запаса,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для развития связной речи.</a:t>
            </a:r>
          </a:p>
          <a:p>
            <a:pPr>
              <a:buClrTx/>
              <a:buFont typeface="Wingdings" pitchFamily="2" charset="2"/>
              <a:buChar char="Ø"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 и запомни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G:\Последняя\скан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75" y="1000125"/>
            <a:ext cx="4354513" cy="56657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5732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изменилось?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G:\Последняя\скан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0313" y="1087438"/>
            <a:ext cx="4286250" cy="5564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G:\Последняя\скан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214438"/>
            <a:ext cx="3995738" cy="5197475"/>
          </a:xfrm>
        </p:spPr>
      </p:pic>
      <p:pic>
        <p:nvPicPr>
          <p:cNvPr id="39939" name="Picture 3" descr="G:\Последняя\скан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5" y="1214438"/>
            <a:ext cx="4000500" cy="5197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 и запомни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G:\Последняя\скан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4738" y="1143000"/>
            <a:ext cx="7153275" cy="5500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изменилось?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G:\Последняя\скан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60425" y="1000125"/>
            <a:ext cx="7339013" cy="5643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окончания урока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Содержимое 6" descr="C:\Documents and Settings\ADMIN\Мои документы\фото СД\P1060616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2000250"/>
            <a:ext cx="3500438" cy="4500563"/>
          </a:xfrm>
        </p:spPr>
      </p:pic>
      <p:pic>
        <p:nvPicPr>
          <p:cNvPr id="28675" name="Содержимое 7" descr="C:\Documents and Settings\ADMIN\Мои документы\фото СД\DSC02510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9188" y="2000250"/>
            <a:ext cx="3578225" cy="4500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21497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«Ребёнок не устает от работы, которая отвечает его функциональным                                           жизненным потребностям»</a:t>
            </a:r>
            <a:b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Селестен Френе. 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i="1" cap="all" spc="300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</a:t>
            </a:r>
            <a:br>
              <a:rPr lang="ru-RU" sz="9600" i="1" cap="all" spc="300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9600" i="1" cap="all" spc="300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 внимание !</a:t>
            </a:r>
            <a:endParaRPr lang="ru-RU" sz="9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сигнальных карточек при выполнении заданий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Содержимое 5" descr="C:\Documents and Settings\ADMIN\Рабочий стол\ДЛЯ ПОРТФОЛИО\Изображение 036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286000"/>
            <a:ext cx="4143375" cy="3275013"/>
          </a:xfrm>
        </p:spPr>
      </p:pic>
      <p:pic>
        <p:nvPicPr>
          <p:cNvPr id="16387" name="Содержимое 6" descr="C:\Documents and Settings\ADMIN\Мои документы\фото СД\P1060607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5" y="3429000"/>
            <a:ext cx="4141788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В презентации использованы офтальмотренажёры следующих авторов: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1.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Галкина Инна Анатольевна,                                                   учитель начальных классов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МОУ «</a:t>
            </a:r>
            <a:r>
              <a:rPr lang="ru-RU" sz="2400" dirty="0" err="1" smtClean="0">
                <a:solidFill>
                  <a:schemeClr val="bg1"/>
                </a:solidFill>
                <a:effectLst/>
              </a:rPr>
              <a:t>Водоватовская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 СОШ» </a:t>
            </a:r>
            <a:r>
              <a:rPr lang="ru-RU" sz="2400" dirty="0" err="1" smtClean="0">
                <a:solidFill>
                  <a:schemeClr val="bg1"/>
                </a:solidFill>
                <a:effectLst/>
              </a:rPr>
              <a:t>Арзамасского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 района, 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Нижегородской области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2. Попова Г.В. учитель – логопед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 высшей  квалификационной  категории 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 МОУ  СОШ №31 г.Новочеркасск 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9288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вставок на доску (буквы, слова) при выполнении задания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Содержимое 4" descr="C:\Documents and Settings\ADMIN\Мои документы\ФОТО с СУЛ\DSCF2487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500313"/>
            <a:ext cx="4143375" cy="3214687"/>
          </a:xfrm>
        </p:spPr>
      </p:pic>
      <p:pic>
        <p:nvPicPr>
          <p:cNvPr id="17411" name="Содержимое 5" descr="C:\Documents and Settings\ADMIN\Мои документы\ФОТО с СУЛ\DSCF249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6313" y="3214688"/>
            <a:ext cx="4143375" cy="3214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"/>
            <a:ext cx="4038600" cy="6072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Полный  человек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Полный  стакан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Мягкий  хлеб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Мягкий  шаг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Крупный  орех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Крупный  ребёнок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Свободный  стул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Свободный  костюм</a:t>
            </a:r>
          </a:p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88"/>
            <a:ext cx="4038600" cy="65008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ХУДОЙ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ПУСТОЙ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ЧЁРСТВЫЙ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ТЯЖЁЛЫЙ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МЕЛКИЙ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МАЛЕНЬКИЙ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ЗАНЯТЫЙ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ТЕСНЫЙ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Узелки на память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Содержимое 4" descr="C:\Documents and Settings\ADMIN\Мои документы\ФОТО с СУЛ\DSCF2476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4875" y="3143250"/>
            <a:ext cx="4143375" cy="3214688"/>
          </a:xfrm>
        </p:spPr>
      </p:pic>
      <p:pic>
        <p:nvPicPr>
          <p:cNvPr id="18435" name="Содержимое 5" descr="C:\Documents and Settings\ADMIN\Мои документы\фото СД\DSC02509.JPG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2000250"/>
            <a:ext cx="4214813" cy="3357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бланковых методик                                                      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диагностических целях,                                                  в коррекционной работе)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Содержимое 4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8798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Соедини линией слова-синонимы</a:t>
            </a: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rgbClr val="FFFFFF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FF"/>
                </a:solidFill>
              </a:rPr>
              <a:t>      Волшебник        новость              выгода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FF"/>
                </a:solidFill>
              </a:rPr>
              <a:t>      Известие            драчун                чародей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FF"/>
                </a:solidFill>
              </a:rPr>
              <a:t>      Доход                 маг                      сообщение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FF"/>
                </a:solidFill>
              </a:rPr>
              <a:t>      Солдат               прибыль              задира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FF"/>
                </a:solidFill>
              </a:rPr>
              <a:t>      Забияка              воин                    боец               </a:t>
            </a:r>
          </a:p>
          <a:p>
            <a:pPr eaLnBrk="1" hangingPunct="1"/>
            <a:endParaRPr 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материала с закрытыми глазами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085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можно использовать для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настроя детей на занятие после активной деятельности (после урока физической культуры),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переключения эмоционального состояния учащихся в ходе занятия,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после выполнения задания повышенной трудности,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smtClean="0">
                <a:solidFill>
                  <a:schemeClr val="bg1"/>
                </a:solidFill>
              </a:rPr>
              <a:t>для развития слухового восприятия, внимания и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pPr>
              <a:defRPr/>
            </a:pPr>
            <a:r>
              <a:rPr lang="ru-RU" sz="4400" i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Кинезиология</a:t>
            </a: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наука о развитии умственных способностей и физического здоровья через определенные двигательные упражнения.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rgbClr val="B28B00"/>
      </a:lt1>
      <a:dk2>
        <a:srgbClr val="FFCA0C"/>
      </a:dk2>
      <a:lt2>
        <a:srgbClr val="000000"/>
      </a:lt2>
      <a:accent1>
        <a:srgbClr val="008000"/>
      </a:accent1>
      <a:accent2>
        <a:srgbClr val="FF0000"/>
      </a:accent2>
      <a:accent3>
        <a:srgbClr val="FF0066"/>
      </a:accent3>
      <a:accent4>
        <a:srgbClr val="7030A0"/>
      </a:accent4>
      <a:accent5>
        <a:srgbClr val="19FF19"/>
      </a:accent5>
      <a:accent6>
        <a:srgbClr val="594500"/>
      </a:accent6>
      <a:hlink>
        <a:srgbClr val="000000"/>
      </a:hlink>
      <a:folHlink>
        <a:srgbClr val="0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718</TotalTime>
  <Words>366</Words>
  <Application>Microsoft Office PowerPoint</Application>
  <PresentationFormat>Экран (4:3)</PresentationFormat>
  <Paragraphs>81</Paragraphs>
  <Slides>30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Использование активных методов и приёмов обучения                                в работе с детьми с ОВЗ (ЗПР)</vt:lpstr>
      <vt:lpstr> «Хороших методов существует ровно столько, сколько существует хороших учителей»   Дьёрдь Пойа </vt:lpstr>
      <vt:lpstr>Использование сигнальных карточек при выполнении заданий</vt:lpstr>
      <vt:lpstr>Использование вставок на доску (буквы, слова) при выполнении задания</vt:lpstr>
      <vt:lpstr>Слайд 5</vt:lpstr>
      <vt:lpstr>Узелки на память </vt:lpstr>
      <vt:lpstr>Применение бланковых методик                                                       (в диагностических целях,                                                  в коррекционной работе)  </vt:lpstr>
      <vt:lpstr>Восприятие материала с закрытыми глазами</vt:lpstr>
      <vt:lpstr>Кинезиология - наука о развитии умственных способностей и физического здоровья через определенные двигательные упражнения.</vt:lpstr>
      <vt:lpstr>Кинезиологические  упражнения</vt:lpstr>
      <vt:lpstr>Использование кинезиологических  упражнений</vt:lpstr>
      <vt:lpstr>Применение кинезиологических упражнений дает результаты при соблюдении следующих условий:</vt:lpstr>
      <vt:lpstr>Зрительная гимнастика</vt:lpstr>
      <vt:lpstr>Использование тренажёра Базарного В. Ф. </vt:lpstr>
      <vt:lpstr>Использование фрагментов презентации, презентации как элемента урока</vt:lpstr>
      <vt:lpstr> Использование офтальмотренажёров - презентаций </vt:lpstr>
      <vt:lpstr>Слайд 17</vt:lpstr>
      <vt:lpstr>Слайд 18</vt:lpstr>
      <vt:lpstr>Слайд 19</vt:lpstr>
      <vt:lpstr>Слайд 20</vt:lpstr>
      <vt:lpstr>  Использование  картинного материала   </vt:lpstr>
      <vt:lpstr>Посмотри и запомни</vt:lpstr>
      <vt:lpstr>Что изменилось?</vt:lpstr>
      <vt:lpstr>Сравни</vt:lpstr>
      <vt:lpstr>Посмотри и запомни</vt:lpstr>
      <vt:lpstr>Что изменилось?</vt:lpstr>
      <vt:lpstr>Рефлексия окончания урока</vt:lpstr>
      <vt:lpstr>«Ребёнок не устает от работы, которая отвечает его функциональным                                           жизненным потребностям»  Селестен Френе. </vt:lpstr>
      <vt:lpstr>Спасибо  за внимание !</vt:lpstr>
      <vt:lpstr>В презентации использованы офтальмотренажёры следующих авторов:   1. Галкина Инна Анатольевна,                                                   учитель начальных классов МОУ «Водоватовская СОШ» Арзамасского района,  Нижегородской области  2. Попова Г.В. учитель – логопед  высшей  квалификационной  категории   МОУ  СОШ №31 г.Новочеркасск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активных методов и приёмов обучения                                в работе с детьми с ОВЗ</dc:title>
  <dc:creator>ADMIN</dc:creator>
  <cp:lastModifiedBy>revaz</cp:lastModifiedBy>
  <cp:revision>90</cp:revision>
  <dcterms:created xsi:type="dcterms:W3CDTF">2012-05-20T07:28:59Z</dcterms:created>
  <dcterms:modified xsi:type="dcterms:W3CDTF">2013-02-19T22:32:01Z</dcterms:modified>
</cp:coreProperties>
</file>