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0" r:id="rId3"/>
    <p:sldId id="265" r:id="rId4"/>
    <p:sldId id="270" r:id="rId5"/>
    <p:sldId id="281" r:id="rId6"/>
    <p:sldId id="269" r:id="rId7"/>
    <p:sldId id="271" r:id="rId8"/>
    <p:sldId id="273" r:id="rId9"/>
    <p:sldId id="275" r:id="rId10"/>
    <p:sldId id="276" r:id="rId11"/>
    <p:sldId id="277" r:id="rId12"/>
    <p:sldId id="278" r:id="rId13"/>
    <p:sldId id="295" r:id="rId14"/>
    <p:sldId id="309" r:id="rId15"/>
    <p:sldId id="311" r:id="rId16"/>
    <p:sldId id="321" r:id="rId17"/>
    <p:sldId id="300" r:id="rId18"/>
    <p:sldId id="282" r:id="rId19"/>
    <p:sldId id="302" r:id="rId20"/>
    <p:sldId id="312" r:id="rId21"/>
    <p:sldId id="274" r:id="rId22"/>
    <p:sldId id="285" r:id="rId23"/>
    <p:sldId id="305" r:id="rId24"/>
    <p:sldId id="293" r:id="rId25"/>
    <p:sldId id="320" r:id="rId26"/>
    <p:sldId id="322" r:id="rId27"/>
    <p:sldId id="319" r:id="rId28"/>
    <p:sldId id="307" r:id="rId29"/>
    <p:sldId id="323" r:id="rId30"/>
    <p:sldId id="290" r:id="rId31"/>
    <p:sldId id="291" r:id="rId32"/>
    <p:sldId id="317" r:id="rId33"/>
    <p:sldId id="314" r:id="rId34"/>
    <p:sldId id="315" r:id="rId35"/>
    <p:sldId id="258" r:id="rId36"/>
    <p:sldId id="26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EE07-CD7D-4F0E-AC00-EAC79DB7D87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FD405-0EC8-47DF-9142-1BC30E5AB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CD9473-7E87-458D-B581-E912CBD6E105}" type="slidenum">
              <a:rPr lang="ru-RU" sz="1200">
                <a:effectLst/>
              </a:rPr>
              <a:pPr algn="r"/>
              <a:t>17</a:t>
            </a:fld>
            <a:endParaRPr lang="ru-RU" sz="1200">
              <a:effectLst/>
            </a:endParaRPr>
          </a:p>
        </p:txBody>
      </p:sp>
      <p:sp>
        <p:nvSpPr>
          <p:cNvPr id="993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Заметки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mtClean="0"/>
              <a:t>В начале я хочу назвать три основных направления развития современного образования </a:t>
            </a:r>
          </a:p>
          <a:p>
            <a:pPr eaLnBrk="1" hangingPunct="1"/>
            <a:r>
              <a:rPr lang="ru-RU" b="1" smtClean="0"/>
              <a:t>Национальная образовательная инициатива «Наша новая школа»</a:t>
            </a:r>
          </a:p>
          <a:p>
            <a:pPr eaLnBrk="1" hangingPunct="1"/>
            <a:r>
              <a:rPr lang="ru-RU" b="1" smtClean="0"/>
              <a:t>Введение ФГОС </a:t>
            </a:r>
          </a:p>
          <a:p>
            <a:pPr eaLnBrk="1" hangingPunct="1"/>
            <a:r>
              <a:rPr lang="ru-RU" b="1" smtClean="0"/>
              <a:t>Развитие информационного общества</a:t>
            </a:r>
          </a:p>
          <a:p>
            <a:pPr eaLnBrk="1" hangingPunct="1"/>
            <a:r>
              <a:rPr lang="ru-RU" smtClean="0"/>
              <a:t>Что же сегодня происходит в системе образования? Каковы основные тенденции его развития, определяющиеся этими тремя направлениями?</a:t>
            </a:r>
          </a:p>
          <a:p>
            <a:pPr eaLnBrk="1" hangingPunct="1"/>
            <a:r>
              <a:rPr lang="ru-RU" u="sng" smtClean="0"/>
              <a:t>Во-первых</a:t>
            </a:r>
            <a:r>
              <a:rPr lang="ru-RU" smtClean="0"/>
              <a:t>, переориентация школы на новые образовательные результаты (новое качество образования);</a:t>
            </a:r>
          </a:p>
          <a:p>
            <a:pPr eaLnBrk="1" hangingPunct="1"/>
            <a:r>
              <a:rPr lang="ru-RU" u="sng" smtClean="0"/>
              <a:t>Во-вторых</a:t>
            </a:r>
            <a:r>
              <a:rPr lang="ru-RU" smtClean="0"/>
              <a:t>, принципиально изменяется содержание, формы работы учителя и ученика (процессы учения и обучения);</a:t>
            </a:r>
          </a:p>
          <a:p>
            <a:pPr eaLnBrk="1" hangingPunct="1"/>
            <a:r>
              <a:rPr lang="ru-RU" u="sng" smtClean="0"/>
              <a:t>В-третьих</a:t>
            </a:r>
            <a:r>
              <a:rPr lang="ru-RU" smtClean="0"/>
              <a:t>, изменение претерпевает характер взаимоотношений между субъектами образовательного процесса.</a:t>
            </a:r>
          </a:p>
          <a:p>
            <a:pPr eaLnBrk="1" hangingPunct="1"/>
            <a:r>
              <a:rPr lang="ru-RU" smtClean="0"/>
              <a:t>  </a:t>
            </a:r>
          </a:p>
          <a:p>
            <a:pPr eaLnBrk="1" hangingPunct="1"/>
            <a:r>
              <a:rPr lang="ru-RU" smtClean="0"/>
              <a:t>Бесспорным сегодня является и то, что необходимым условием существования и развития этих процессов становится ИКТ-компетентный учитель</a:t>
            </a:r>
          </a:p>
        </p:txBody>
      </p:sp>
      <p:sp>
        <p:nvSpPr>
          <p:cNvPr id="99333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C5CFE0B2-824B-45EB-94F5-4FA927A2F811}" type="slidenum">
              <a:rPr lang="ru-RU" sz="1200">
                <a:effectLst/>
                <a:latin typeface="Times New Roman" pitchFamily="18" charset="0"/>
              </a:rPr>
              <a:pPr algn="r" eaLnBrk="0" hangingPunct="0"/>
              <a:t>17</a:t>
            </a:fld>
            <a:endParaRPr lang="ru-RU" sz="12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50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 развивать универсальные  учебные  действия  на  уроке?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писатель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3357562"/>
            <a:ext cx="19288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857364"/>
            <a:ext cx="5757874" cy="257176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Урок, построенный по новым стандартам, имеет определённую модель.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4" descr="зна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00240"/>
            <a:ext cx="2214556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Модель современного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Состоит из </a:t>
            </a:r>
            <a:r>
              <a:rPr lang="ru-RU" u="sng" dirty="0" smtClean="0">
                <a:solidFill>
                  <a:srgbClr val="7030A0"/>
                </a:solidFill>
              </a:rPr>
              <a:t>организационного этапа</a:t>
            </a:r>
            <a:r>
              <a:rPr lang="ru-RU" dirty="0" smtClean="0">
                <a:solidFill>
                  <a:srgbClr val="7030A0"/>
                </a:solidFill>
              </a:rPr>
              <a:t>, цели которого – ориентировка в теме предстоящего урока, создание мотивации, активизация знаний или представлений учащихся по теме (Что я уже знаю об этом?)</a:t>
            </a:r>
          </a:p>
          <a:p>
            <a:r>
              <a:rPr lang="ru-RU" u="sng" dirty="0" smtClean="0">
                <a:solidFill>
                  <a:srgbClr val="7030A0"/>
                </a:solidFill>
              </a:rPr>
              <a:t>Основной этап урока – работа с информацией</a:t>
            </a:r>
            <a:r>
              <a:rPr lang="ru-RU" dirty="0" smtClean="0">
                <a:solidFill>
                  <a:srgbClr val="7030A0"/>
                </a:solidFill>
              </a:rPr>
              <a:t> с целью ее осмысления, понимания, переживания для нахождения ответов на поставленные вопросы в начале урока.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u="sng" dirty="0" smtClean="0">
                <a:solidFill>
                  <a:srgbClr val="7030A0"/>
                </a:solidFill>
              </a:rPr>
              <a:t>Третий этап базовой модели</a:t>
            </a:r>
            <a:r>
              <a:rPr lang="ru-RU" dirty="0" smtClean="0">
                <a:solidFill>
                  <a:srgbClr val="7030A0"/>
                </a:solidFill>
              </a:rPr>
              <a:t> – это завершающая стадия урока. Ее цель – обобщение и рефлексия.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Базовая модель урока представляется как замкнутый круг</a:t>
            </a:r>
            <a:r>
              <a:rPr lang="ru-RU" dirty="0" smtClean="0">
                <a:solidFill>
                  <a:srgbClr val="002060"/>
                </a:solidFill>
              </a:rPr>
              <a:t>: урок начался с формирования мотивации и закончился мотивом для будущей самостоятельной учебной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946275" y="908051"/>
            <a:ext cx="6626253" cy="949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Я отлично работал.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946275" y="2997200"/>
            <a:ext cx="6411939" cy="574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Я всё понял.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979613" y="4652963"/>
            <a:ext cx="6521477" cy="1562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У меня остались</a:t>
            </a:r>
          </a:p>
          <a:p>
            <a:pPr algn="ctr"/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вопросы.</a:t>
            </a:r>
          </a:p>
        </p:txBody>
      </p:sp>
      <p:pic>
        <p:nvPicPr>
          <p:cNvPr id="13323" name="Picture 11" descr="позитиф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3375"/>
            <a:ext cx="1628455" cy="1595427"/>
          </a:xfrm>
          <a:prstGeom prst="rect">
            <a:avLst/>
          </a:prstGeom>
          <a:noFill/>
        </p:spPr>
      </p:pic>
      <p:pic>
        <p:nvPicPr>
          <p:cNvPr id="13324" name="Picture 12" descr="нор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349501"/>
            <a:ext cx="1643042" cy="1632900"/>
          </a:xfrm>
          <a:prstGeom prst="rect">
            <a:avLst/>
          </a:prstGeom>
          <a:noFill/>
        </p:spPr>
      </p:pic>
      <p:pic>
        <p:nvPicPr>
          <p:cNvPr id="13325" name="Picture 13" descr="пло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81525"/>
            <a:ext cx="1646625" cy="163355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Урок литературного чтения в 1А классе по УМК «Планета знаний». Георгий Балл. </a:t>
            </a:r>
            <a:r>
              <a:rPr lang="ru-RU" sz="2800" dirty="0" err="1" smtClean="0"/>
              <a:t>Кружавинка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35729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736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207167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G:\Учебный проект В поисках удивительных слов)\Тамара\images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4286256"/>
            <a:ext cx="3147323" cy="2357454"/>
          </a:xfrm>
          <a:prstGeom prst="rect">
            <a:avLst/>
          </a:prstGeom>
          <a:noFill/>
        </p:spPr>
      </p:pic>
      <p:pic>
        <p:nvPicPr>
          <p:cNvPr id="1031" name="Picture 7" descr="G:\Учебный проект В поисках удивительных слов)\Тамара\uzory_krug_svet_blesk_16475_preview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4286256"/>
            <a:ext cx="352767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623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00CC"/>
                </a:solidFill>
              </a:rPr>
              <a:t>Изменение роли учащегося: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159264"/>
          </a:xfrm>
        </p:spPr>
        <p:txBody>
          <a:bodyPr/>
          <a:lstStyle/>
          <a:p>
            <a:pPr marL="0" indent="0" eaLnBrk="1" hangingPunct="1">
              <a:buClr>
                <a:srgbClr val="0000CC"/>
              </a:buClr>
              <a:buSzPct val="115000"/>
              <a:buFont typeface="Wingdings" pitchFamily="2" charset="2"/>
              <a:buChar char="v"/>
            </a:pPr>
            <a:r>
              <a:rPr lang="ru-RU" sz="3000" dirty="0" smtClean="0"/>
              <a:t> Больше выбора и принятия решений в учебных заданиях.</a:t>
            </a:r>
          </a:p>
          <a:p>
            <a:pPr marL="0" indent="0" eaLnBrk="1" hangingPunct="1">
              <a:buClr>
                <a:srgbClr val="0000CC"/>
              </a:buClr>
              <a:buSzPct val="115000"/>
              <a:buFont typeface="Wingdings" pitchFamily="2" charset="2"/>
              <a:buChar char="v"/>
            </a:pPr>
            <a:r>
              <a:rPr lang="ru-RU" sz="3000" dirty="0" smtClean="0"/>
              <a:t> Больше возможностей.</a:t>
            </a:r>
          </a:p>
          <a:p>
            <a:pPr marL="0" indent="0" eaLnBrk="1" hangingPunct="1">
              <a:buClr>
                <a:srgbClr val="0000CC"/>
              </a:buClr>
              <a:buSzPct val="115000"/>
              <a:buFont typeface="Wingdings" pitchFamily="2" charset="2"/>
              <a:buChar char="v"/>
            </a:pPr>
            <a:r>
              <a:rPr lang="ru-RU" sz="3000" dirty="0" smtClean="0"/>
              <a:t> Больше ответственности при выполнении заданий и распределении времени.</a:t>
            </a:r>
          </a:p>
          <a:p>
            <a:pPr marL="0" indent="0" eaLnBrk="1" hangingPunct="1">
              <a:buClr>
                <a:srgbClr val="0000CC"/>
              </a:buClr>
              <a:buSzPct val="115000"/>
              <a:buFont typeface="Wingdings" pitchFamily="2" charset="2"/>
              <a:buChar char="v"/>
            </a:pPr>
            <a:r>
              <a:rPr lang="ru-RU" sz="3000" dirty="0" smtClean="0"/>
              <a:t> Больше зависимости от других учащихся в групповой работе.</a:t>
            </a:r>
          </a:p>
          <a:p>
            <a:pPr marL="0" indent="0" eaLnBrk="1" hangingPunct="1">
              <a:buClr>
                <a:srgbClr val="0000CC"/>
              </a:buClr>
              <a:buSzPct val="115000"/>
              <a:buFont typeface="Wingdings" pitchFamily="2" charset="2"/>
              <a:buChar char="v"/>
            </a:pPr>
            <a:endParaRPr lang="ru-RU" sz="3000" dirty="0" smtClean="0"/>
          </a:p>
        </p:txBody>
      </p:sp>
      <p:pic>
        <p:nvPicPr>
          <p:cNvPr id="5" name="Picture 6" descr="Шустрик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643446"/>
            <a:ext cx="17859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58" y="2000241"/>
            <a:ext cx="7527955" cy="3643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Важным элементом формирования универсальных учебных действий, обеспечивающим его результативность являются ориентировка младших школьников в информационных и коммуникативных технологиях  и формирование способности их грамотно применять. </a:t>
            </a:r>
            <a:r>
              <a:rPr lang="ru-RU" sz="2800" b="1" dirty="0" smtClean="0">
                <a:solidFill>
                  <a:srgbClr val="003366"/>
                </a:solidFill>
              </a:rPr>
              <a:t/>
            </a:r>
            <a:br>
              <a:rPr lang="ru-RU" sz="2800" b="1" dirty="0" smtClean="0">
                <a:solidFill>
                  <a:srgbClr val="003366"/>
                </a:solidFill>
              </a:rPr>
            </a:br>
            <a:endParaRPr lang="ru-RU" sz="2800" b="1" dirty="0" smtClean="0">
              <a:solidFill>
                <a:srgbClr val="0033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1412875"/>
            <a:ext cx="7815263" cy="857250"/>
          </a:xfrm>
        </p:spPr>
        <p:txBody>
          <a:bodyPr>
            <a:noAutofit/>
          </a:bodyPr>
          <a:lstStyle/>
          <a:p>
            <a:pPr marL="0" indent="361950" eaLnBrk="1" hangingPunct="1">
              <a:spcAft>
                <a:spcPts val="600"/>
              </a:spcAft>
              <a:buNone/>
            </a:pPr>
            <a:endParaRPr lang="ru-RU" sz="2400" b="1" dirty="0" smtClean="0">
              <a:cs typeface="Arial" charset="0"/>
            </a:endParaRPr>
          </a:p>
          <a:p>
            <a:pPr marL="0" indent="361950" eaLnBrk="1" hangingPunct="1">
              <a:spcAft>
                <a:spcPts val="600"/>
              </a:spcAft>
            </a:pPr>
            <a:endParaRPr lang="ru-RU" sz="2400" b="1" dirty="0" smtClean="0">
              <a:cs typeface="Arial" charset="0"/>
            </a:endParaRPr>
          </a:p>
        </p:txBody>
      </p:sp>
      <p:pic>
        <p:nvPicPr>
          <p:cNvPr id="98308" name="Рисунок 3" descr="ННШ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801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Рисунок 4" descr="Fgos_logo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Рисунок 6" descr="инф.общество.jpe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00" y="4868863"/>
            <a:ext cx="11366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Ребенок активнее работает на компьютере, чем в тетради или с учебником,</a:t>
            </a:r>
            <a:endParaRPr lang="ru-RU" sz="3200" dirty="0"/>
          </a:p>
        </p:txBody>
      </p:sp>
      <p:pic>
        <p:nvPicPr>
          <p:cNvPr id="2050" name="Picture 2" descr="G:\Учебный проект В поисках удивительных слов)\Фото 20012 апрель-май\100OLYMP\P430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Получив первоначальные навыки, необходимые для начала работы с ИКТ, дети в адаптационном периоде начинают использовать ИКТ в рамках различных предметных уроков</a:t>
            </a:r>
            <a:r>
              <a:rPr lang="ru-RU" sz="2700" b="1" dirty="0" smtClean="0"/>
              <a:t>.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G:\Учебный проект В поисках удивительных слов)\Фото 20012 апрель-май\100OLYMP\P4300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2" y="1600200"/>
            <a:ext cx="594626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i="1" dirty="0" smtClean="0">
                <a:solidFill>
                  <a:srgbClr val="FF0000"/>
                </a:solidFill>
              </a:rPr>
              <a:t>  Дорогу   осилит идущий</a:t>
            </a:r>
            <a:r>
              <a:rPr lang="ru-RU" sz="6600" b="1" dirty="0" smtClean="0">
                <a:solidFill>
                  <a:srgbClr val="FF0000"/>
                </a:solidFill>
              </a:rPr>
              <a:t>.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142984"/>
            <a:ext cx="30164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Опыт </a:t>
            </a:r>
            <a:r>
              <a:rPr lang="ru-RU" sz="2400" dirty="0" smtClean="0"/>
              <a:t>сегодняшнего первоклассника позволяет ему начать использовать ИКТ уже на  </a:t>
            </a:r>
            <a:r>
              <a:rPr lang="ru-RU" sz="2400" b="1" dirty="0" smtClean="0"/>
              <a:t>начальной </a:t>
            </a:r>
            <a:r>
              <a:rPr lang="ru-RU" sz="2400" dirty="0" smtClean="0"/>
              <a:t> стадии обучения в школе.</a:t>
            </a:r>
            <a:endParaRPr lang="ru-RU" sz="2400" dirty="0"/>
          </a:p>
        </p:txBody>
      </p:sp>
      <p:pic>
        <p:nvPicPr>
          <p:cNvPr id="12291" name="Picture 3" descr="G:\Учебный проект В поисках удивительных слов)\Фото 20012 апрель-май\100OLYMP\P4300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4360" y="2071678"/>
            <a:ext cx="6642350" cy="41529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с удовольствием принесли семена, прорастили их, посадили в почву и ухаживали за растениями. Вели электронные дневники наблюдения, фотографировали и фиксировали свои результаты. Мы с ними до сих пор храним в классе семена нашего нового урожая</a:t>
            </a:r>
            <a:endParaRPr lang="ru-RU" sz="2400" dirty="0"/>
          </a:p>
        </p:txBody>
      </p:sp>
      <p:pic>
        <p:nvPicPr>
          <p:cNvPr id="8" name="Picture 2" descr="G:\Учебный проект В поисках удивительных слов)\Фото 20012 апрель-май\100OLYMP\P4300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00307"/>
            <a:ext cx="2429397" cy="1785950"/>
          </a:xfrm>
          <a:prstGeom prst="rect">
            <a:avLst/>
          </a:prstGeom>
          <a:noFill/>
        </p:spPr>
      </p:pic>
      <p:pic>
        <p:nvPicPr>
          <p:cNvPr id="9" name="Picture 2" descr="G:\Учебный проект В поисках удивительных слов)\Фото 20012 апрель-май\100OLYMP\P4300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857628"/>
            <a:ext cx="2834212" cy="2125659"/>
          </a:xfrm>
          <a:prstGeom prst="rect">
            <a:avLst/>
          </a:prstGeom>
          <a:noFill/>
        </p:spPr>
      </p:pic>
      <p:pic>
        <p:nvPicPr>
          <p:cNvPr id="10" name="Picture 2" descr="G:\Учебный проект В поисках удивительных слов)\Фото 20012 апрель-май\100OLYMP\P43000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500438"/>
            <a:ext cx="2643174" cy="19823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Учебный проект В поисках удивительных слов)\Фото 20012 апрель-май\100OLYMP\P4300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456869" y="1242631"/>
            <a:ext cx="5369209" cy="4026907"/>
          </a:xfrm>
          <a:prstGeom prst="rect">
            <a:avLst/>
          </a:prstGeom>
          <a:noFill/>
        </p:spPr>
      </p:pic>
      <p:pic>
        <p:nvPicPr>
          <p:cNvPr id="4" name="Picture 2" descr="G:\Учебный проект В поисках удивительных слов)\Фото 20012 апрель-май\100OLYMP\P4300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500174"/>
            <a:ext cx="4667281" cy="350046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 Средства ИКТ являются наиболее </a:t>
            </a:r>
            <a:r>
              <a:rPr lang="ru-RU" sz="3100" b="1" dirty="0" smtClean="0"/>
              <a:t>перспективным средством реализации</a:t>
            </a:r>
            <a:r>
              <a:rPr lang="ru-RU" sz="3100" dirty="0" smtClean="0"/>
              <a:t> также и проектной методики обучения.</a:t>
            </a:r>
            <a:endParaRPr lang="ru-RU" sz="3100" dirty="0"/>
          </a:p>
        </p:txBody>
      </p:sp>
      <p:pic>
        <p:nvPicPr>
          <p:cNvPr id="3" name="Picture 2" descr="G:\Учебный проект В поисках удивительных слов)\Фото 20012 апрель-май\100OLYMP\P4300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Intel</a:t>
            </a: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«Обучение для будущего»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0" y="2595563"/>
            <a:ext cx="5795963" cy="14287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9113" y="2924175"/>
            <a:ext cx="82296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00CC"/>
                </a:solidFill>
                <a:effectLst/>
              </a:rPr>
              <a:t>Проектная деятельность в информационной образовательной среде </a:t>
            </a:r>
            <a:r>
              <a:rPr lang="en-US" sz="3600" b="1">
                <a:solidFill>
                  <a:srgbClr val="0000CC"/>
                </a:solidFill>
                <a:effectLst/>
              </a:rPr>
              <a:t>XXI</a:t>
            </a:r>
            <a:r>
              <a:rPr lang="ru-RU" sz="3600" b="1">
                <a:solidFill>
                  <a:srgbClr val="0000CC"/>
                </a:solidFill>
                <a:effectLst/>
              </a:rPr>
              <a:t> века</a:t>
            </a:r>
            <a:r>
              <a:rPr lang="ru-RU" sz="3200" b="1">
                <a:solidFill>
                  <a:srgbClr val="0000CC"/>
                </a:solidFill>
                <a:effectLst/>
              </a:rPr>
              <a:t/>
            </a:r>
            <a:br>
              <a:rPr lang="ru-RU" sz="3200" b="1">
                <a:solidFill>
                  <a:srgbClr val="0000CC"/>
                </a:solidFill>
                <a:effectLst/>
              </a:rPr>
            </a:br>
            <a:endParaRPr lang="ru-RU" sz="3200">
              <a:solidFill>
                <a:srgbClr val="0000CC"/>
              </a:solidFill>
              <a:effectLst/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2358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0000CC"/>
                </a:solidFill>
              </a:rPr>
              <a:t>Метод проектов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10795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i="1" dirty="0" smtClean="0"/>
              <a:t>Модель образовательной деятельности, способствующая исследованию учащимися сложных проблем.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2060575"/>
            <a:ext cx="8642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i="1" dirty="0">
                <a:solidFill>
                  <a:srgbClr val="0000CC"/>
                </a:solidFill>
                <a:effectLst/>
              </a:rPr>
              <a:t>Учебные проекты</a:t>
            </a:r>
            <a:r>
              <a:rPr lang="ru-RU" sz="2400" dirty="0">
                <a:effectLst/>
              </a:rPr>
              <a:t> - способствуют расширению возможностей обучения в классе и могут значительно отличаться друг от друга по предмету и области применения, а также могут выполняться учащимися широкого спектра возрастов. </a:t>
            </a:r>
          </a:p>
          <a:p>
            <a:pPr>
              <a:spcBef>
                <a:spcPct val="20000"/>
              </a:spcBef>
            </a:pPr>
            <a:r>
              <a:rPr lang="ru-RU" sz="2400" b="1" i="1" dirty="0">
                <a:solidFill>
                  <a:srgbClr val="0000CC"/>
                </a:solidFill>
                <a:effectLst/>
              </a:rPr>
              <a:t>Проекты заставляют учащихся взять на себя определенную роль, например: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решающий проблему;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принимающий решение;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исследователь;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документалист.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defTabSz="1019175" eaLnBrk="1" hangingPunct="1"/>
            <a:r>
              <a:rPr lang="ru-RU" sz="3600" b="1" smtClean="0">
                <a:solidFill>
                  <a:srgbClr val="0000CC"/>
                </a:solidFill>
              </a:rPr>
              <a:t>В основе метода проектов лежит: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marL="0" indent="0" defTabSz="1019175" eaLnBrk="1" hangingPunct="1">
              <a:buClr>
                <a:srgbClr val="0000CC"/>
              </a:buClr>
              <a:buSzPct val="110000"/>
              <a:buFont typeface="Wingdings" pitchFamily="2" charset="2"/>
              <a:buChar char="v"/>
              <a:tabLst>
                <a:tab pos="622300" algn="l"/>
                <a:tab pos="723900" algn="l"/>
              </a:tabLst>
            </a:pPr>
            <a:r>
              <a:rPr lang="ru-RU" sz="2800" smtClean="0"/>
              <a:t> </a:t>
            </a:r>
            <a:r>
              <a:rPr lang="ru-RU" sz="3000" smtClean="0"/>
              <a:t>Развитие познавательных навыков учащихся;</a:t>
            </a:r>
          </a:p>
          <a:p>
            <a:pPr marL="0" indent="0" defTabSz="1019175" eaLnBrk="1" hangingPunct="1">
              <a:buClr>
                <a:srgbClr val="0000CC"/>
              </a:buClr>
              <a:buSzPct val="110000"/>
              <a:buFont typeface="Wingdings" pitchFamily="2" charset="2"/>
              <a:buChar char="v"/>
              <a:tabLst>
                <a:tab pos="622300" algn="l"/>
                <a:tab pos="723900" algn="l"/>
              </a:tabLst>
            </a:pPr>
            <a:r>
              <a:rPr lang="ru-RU" sz="3000" smtClean="0"/>
              <a:t> Развитие умений самостоятельно конструировать свои знания; </a:t>
            </a:r>
          </a:p>
          <a:p>
            <a:pPr marL="0" indent="0" defTabSz="1019175" eaLnBrk="1" hangingPunct="1">
              <a:buClr>
                <a:srgbClr val="0000CC"/>
              </a:buClr>
              <a:buSzPct val="110000"/>
              <a:buFont typeface="Wingdings" pitchFamily="2" charset="2"/>
              <a:buChar char="v"/>
              <a:tabLst>
                <a:tab pos="622300" algn="l"/>
                <a:tab pos="723900" algn="l"/>
              </a:tabLst>
            </a:pPr>
            <a:r>
              <a:rPr lang="ru-RU" sz="3000" smtClean="0"/>
              <a:t> Развитие умений ориентироваться в информационном пространстве;</a:t>
            </a:r>
          </a:p>
          <a:p>
            <a:pPr marL="0" indent="0" defTabSz="1019175" eaLnBrk="1" hangingPunct="1">
              <a:buClr>
                <a:srgbClr val="0000CC"/>
              </a:buClr>
              <a:buSzPct val="110000"/>
              <a:buFont typeface="Wingdings" pitchFamily="2" charset="2"/>
              <a:buChar char="v"/>
              <a:tabLst>
                <a:tab pos="622300" algn="l"/>
                <a:tab pos="723900" algn="l"/>
              </a:tabLst>
            </a:pPr>
            <a:r>
              <a:rPr lang="ru-RU" sz="3000" smtClean="0"/>
              <a:t> Развитие критического и творческого мышления.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 1 этапе учитель составляет Визитку на каждого ученика.  Дети изучают Визитку, обсуждают вместе с родителями. В Визитке обязательно ставится  цель </a:t>
            </a:r>
            <a:r>
              <a:rPr lang="ru-RU" dirty="0" err="1" smtClean="0"/>
              <a:t>пректа</a:t>
            </a:r>
            <a:r>
              <a:rPr lang="ru-RU" dirty="0" smtClean="0"/>
              <a:t>, проблемные вопросы в виде интриги, учебные задачи, памятка для детей или родителей, план работы групп и обязательно указывается границы времени, то есть, продолжительность проекта, проговаривается продукт проекта каждой группы. </a:t>
            </a:r>
          </a:p>
          <a:p>
            <a:r>
              <a:rPr lang="ru-RU" dirty="0" smtClean="0"/>
              <a:t>На втором этапе учитель </a:t>
            </a:r>
            <a:r>
              <a:rPr lang="ru-RU" dirty="0" err="1" smtClean="0"/>
              <a:t>показыват</a:t>
            </a:r>
            <a:r>
              <a:rPr lang="ru-RU" dirty="0" smtClean="0"/>
              <a:t> </a:t>
            </a:r>
            <a:r>
              <a:rPr lang="ru-RU" dirty="0" err="1" smtClean="0"/>
              <a:t>презентвцию</a:t>
            </a:r>
            <a:r>
              <a:rPr lang="ru-RU" dirty="0" smtClean="0"/>
              <a:t>, посвящённую проекту. На это же </a:t>
            </a:r>
            <a:r>
              <a:rPr lang="ru-RU" dirty="0" err="1" smtClean="0"/>
              <a:t>зтапе</a:t>
            </a:r>
            <a:r>
              <a:rPr lang="ru-RU" dirty="0" smtClean="0"/>
              <a:t> дети самостоятельно делятся по группам, выбирают себе задание.</a:t>
            </a:r>
          </a:p>
          <a:p>
            <a:r>
              <a:rPr lang="ru-RU" dirty="0" smtClean="0"/>
              <a:t>На следующем этапе учащиеся обмениваются найденной информацией, продумывают заключительный продукт, намечают план работы, назначают время следующей рабочей встречи.</a:t>
            </a:r>
          </a:p>
          <a:p>
            <a:r>
              <a:rPr lang="ru-RU" dirty="0" smtClean="0"/>
              <a:t>На заключительном этапе дети показывают  свой продукт, рассказывают, что они узнали вовремя проекта. Это может быть групповой или </a:t>
            </a:r>
            <a:r>
              <a:rPr lang="ru-RU" dirty="0" err="1" smtClean="0"/>
              <a:t>индивидульный-групповой</a:t>
            </a:r>
            <a:r>
              <a:rPr lang="ru-RU" dirty="0" smtClean="0"/>
              <a:t>  продукт)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4221163"/>
            <a:ext cx="5635625" cy="1728787"/>
          </a:xfrm>
        </p:spPr>
        <p:txBody>
          <a:bodyPr/>
          <a:lstStyle/>
          <a:p>
            <a:pPr algn="r" eaLnBrk="1" hangingPunct="1"/>
            <a:r>
              <a:rPr 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Проектная работа для учащихся  1 класса</a:t>
            </a:r>
          </a:p>
          <a:p>
            <a:pPr algn="r" eaLnBrk="1" hangingPunct="1"/>
            <a:r>
              <a:rPr 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Актаева Т.В.</a:t>
            </a: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75351" cy="19442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поисках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удивительных слов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Этот  проект вместе  с проектами моих коллег находится  на сайте «</a:t>
            </a:r>
            <a:r>
              <a:rPr lang="en-US" dirty="0" err="1" smtClean="0">
                <a:solidFill>
                  <a:srgbClr val="0070C0"/>
                </a:solidFill>
              </a:rPr>
              <a:t>rtwiki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en-US" dirty="0" err="1" smtClean="0">
                <a:solidFill>
                  <a:srgbClr val="0070C0"/>
                </a:solidFill>
              </a:rPr>
              <a:t>iteach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en-US" dirty="0" err="1" smtClean="0">
                <a:solidFill>
                  <a:srgbClr val="0070C0"/>
                </a:solidFill>
              </a:rPr>
              <a:t>ru</a:t>
            </a:r>
            <a:r>
              <a:rPr lang="ru-RU" dirty="0" smtClean="0">
                <a:solidFill>
                  <a:srgbClr val="0070C0"/>
                </a:solidFill>
              </a:rPr>
              <a:t>». В этом учебном году предполагается участие учителей нашей школы во Всероссийском конкурсе учебных проектов.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8700" cy="1368425"/>
          </a:xfrm>
        </p:spPr>
        <p:txBody>
          <a:bodyPr>
            <a:normAutofit fontScale="90000"/>
          </a:bodyPr>
          <a:lstStyle/>
          <a:p>
            <a:r>
              <a:rPr lang="ru-RU" sz="9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420938"/>
            <a:ext cx="7272337" cy="2663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УНИВЕРСАЛЬНЫЕ </a:t>
            </a:r>
          </a:p>
          <a:p>
            <a:pPr>
              <a:lnSpc>
                <a:spcPct val="90000"/>
              </a:lnSpc>
            </a:pPr>
            <a:r>
              <a:rPr lang="ru-RU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</a:p>
          <a:p>
            <a:pPr>
              <a:lnSpc>
                <a:spcPct val="90000"/>
              </a:lnSpc>
            </a:pPr>
            <a:r>
              <a:rPr lang="ru-RU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</a:p>
        </p:txBody>
      </p:sp>
      <p:pic>
        <p:nvPicPr>
          <p:cNvPr id="4" name="Picture 10" descr="OWL1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71480"/>
            <a:ext cx="12144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WL1A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214950"/>
            <a:ext cx="7858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OWL1A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5214950"/>
            <a:ext cx="7858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«Визитная карточка»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Планируемые результаты обучения</a:t>
            </a:r>
            <a:endParaRPr lang="ru-RU" dirty="0" smtClean="0"/>
          </a:p>
          <a:p>
            <a:r>
              <a:rPr lang="ru-RU" dirty="0" smtClean="0"/>
              <a:t>После завершения проекта учащиеся приобретут следующие умения:</a:t>
            </a:r>
          </a:p>
          <a:p>
            <a:r>
              <a:rPr lang="ru-RU" dirty="0" smtClean="0"/>
              <a:t>-личностные: получат первоначальный опыт организации собственной практической деятельности, выполнять работу в творческой  группе, получат навыки самооценки;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: научатся пользоваться справочными материалами и системами, другими простыми источниками справочной информации;</a:t>
            </a:r>
          </a:p>
          <a:p>
            <a:r>
              <a:rPr lang="ru-RU" dirty="0" smtClean="0"/>
              <a:t>-предметные: придет к осознанию значимости чтения для дальнейшего обучения и саморазвития; научится искать и отбирать информацию; ориентироваться в содержании художественного, учебного и научно-популярного текста, понимать его смысл, определить главную мысль текста, находить в тексте требуемую информацию, выстраивать оптимальную  техническую последовательность в реализации своего замысла;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000240"/>
            <a:ext cx="3429024" cy="329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000240"/>
            <a:ext cx="4143404" cy="344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00CC"/>
                </a:solidFill>
              </a:rPr>
              <a:t>Метод проектов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10795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i="1" dirty="0" smtClean="0"/>
              <a:t>Модель образовательной деятельности, способствующая исследованию учащимися сложных проблем.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2060575"/>
            <a:ext cx="8642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i="1" dirty="0">
                <a:solidFill>
                  <a:srgbClr val="0000CC"/>
                </a:solidFill>
                <a:effectLst/>
              </a:rPr>
              <a:t>Учебные проекты</a:t>
            </a:r>
            <a:r>
              <a:rPr lang="ru-RU" sz="2400" dirty="0">
                <a:effectLst/>
              </a:rPr>
              <a:t> - способствуют расширению возможностей обучения в классе и могут значительно отличаться друг от друга по предмету и области применения, а также могут выполняться учащимися широкого спектра возрастов. </a:t>
            </a:r>
          </a:p>
          <a:p>
            <a:pPr>
              <a:spcBef>
                <a:spcPct val="20000"/>
              </a:spcBef>
            </a:pPr>
            <a:r>
              <a:rPr lang="ru-RU" sz="2400" b="1" i="1" dirty="0">
                <a:solidFill>
                  <a:srgbClr val="0000CC"/>
                </a:solidFill>
                <a:effectLst/>
              </a:rPr>
              <a:t>Проекты заставляют учащихся взять на себя определенную роль, например: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решающий проблему;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принимающий решение;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исследователь;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Char char="v"/>
            </a:pPr>
            <a:r>
              <a:rPr lang="ru-RU" sz="2400" dirty="0">
                <a:effectLst/>
              </a:rPr>
              <a:t> документалист.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00B0F0"/>
                </a:solidFill>
              </a:rPr>
              <a:t>Древнеримский философ </a:t>
            </a:r>
            <a:r>
              <a:rPr lang="ru-RU" b="1" dirty="0" err="1" smtClean="0">
                <a:solidFill>
                  <a:srgbClr val="00B0F0"/>
                </a:solidFill>
              </a:rPr>
              <a:t>Луций</a:t>
            </a:r>
            <a:r>
              <a:rPr lang="ru-RU" b="1" dirty="0" smtClean="0">
                <a:solidFill>
                  <a:srgbClr val="00B0F0"/>
                </a:solidFill>
              </a:rPr>
              <a:t> Аней Сенека: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FFFF00"/>
                </a:solidFill>
              </a:rPr>
              <a:t>«Если не знаешь куда плыть, то никакой ветер не будет попутным».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00439"/>
            <a:ext cx="8229600" cy="307183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	</a:t>
            </a:r>
            <a:r>
              <a:rPr lang="ru-RU" b="1" dirty="0" smtClean="0">
                <a:solidFill>
                  <a:srgbClr val="FFFF00"/>
                </a:solidFill>
              </a:rPr>
              <a:t>Но сегодня, мы уже знаем, куда плыть, и к чему стремиться, потому что определили для себя проблемы и задачи, которые необходимо решать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5437" y="2048669"/>
            <a:ext cx="5953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962944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2112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800000"/>
                </a:solidFill>
              </a:rPr>
              <a:t>Личностные УУД</a:t>
            </a:r>
            <a:r>
              <a:rPr lang="ru-RU" sz="4000" dirty="0">
                <a:solidFill>
                  <a:srgbClr val="800000"/>
                </a:solidFill>
              </a:rPr>
              <a:t> </a:t>
            </a:r>
            <a:br>
              <a:rPr lang="ru-RU" sz="4000" dirty="0">
                <a:solidFill>
                  <a:srgbClr val="800000"/>
                </a:solidFill>
              </a:rPr>
            </a:br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268413"/>
            <a:ext cx="3816350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0066"/>
                </a:solidFill>
              </a:rPr>
              <a:t>Самоопределение</a:t>
            </a:r>
            <a:r>
              <a:rPr lang="ru-RU" sz="1800" dirty="0">
                <a:solidFill>
                  <a:srgbClr val="000066"/>
                </a:solidFill>
              </a:rPr>
              <a:t> (мотивация учения, формирование основ гражданской идентичности личности). </a:t>
            </a:r>
          </a:p>
          <a:p>
            <a:pPr>
              <a:lnSpc>
                <a:spcPct val="80000"/>
              </a:lnSpc>
            </a:pPr>
            <a:r>
              <a:rPr lang="ru-RU" sz="1800" b="1" dirty="0" err="1">
                <a:solidFill>
                  <a:srgbClr val="000066"/>
                </a:solidFill>
              </a:rPr>
              <a:t>Смыслообразование</a:t>
            </a:r>
            <a:r>
              <a:rPr lang="ru-RU" sz="1800" dirty="0">
                <a:solidFill>
                  <a:srgbClr val="000066"/>
                </a:solidFill>
              </a:rPr>
              <a:t> («какое значение, смысл имеет для меня учение», и уметь находить ответ на него). 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0066"/>
                </a:solidFill>
              </a:rPr>
              <a:t>Нравственно-этического оценивание</a:t>
            </a:r>
            <a:r>
              <a:rPr lang="ru-RU" sz="1800" dirty="0">
                <a:solidFill>
                  <a:srgbClr val="000066"/>
                </a:solidFill>
              </a:rPr>
              <a:t> (</a:t>
            </a:r>
            <a:r>
              <a:rPr lang="ru-RU" sz="1800" dirty="0" err="1">
                <a:solidFill>
                  <a:srgbClr val="000066"/>
                </a:solidFill>
              </a:rPr>
              <a:t>оценивание</a:t>
            </a:r>
            <a:r>
              <a:rPr lang="ru-RU" sz="1800" dirty="0">
                <a:solidFill>
                  <a:srgbClr val="000066"/>
                </a:solidFill>
              </a:rPr>
              <a:t> усваиваемого содержания, исходя из социальных и личностных ценностей, обеспечивающее личностный моральный выбор).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24300" y="1268413"/>
            <a:ext cx="50403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tt-RU" sz="2000" dirty="0">
              <a:solidFill>
                <a:srgbClr val="000066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14422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В Программе развития УУД выделены четыре блока: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   1. Формирование личностных УУД: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   2. Формирование регулятивных УУД: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   3. Формирование коммуникативных УУД: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   4.  Формирование познавательных УУД: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786322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800000"/>
                </a:solidFill>
              </a:rPr>
              <a:t>Коммуникативные </a:t>
            </a:r>
            <a:r>
              <a:rPr lang="ru-RU" sz="4000" b="1" dirty="0" smtClean="0">
                <a:solidFill>
                  <a:srgbClr val="800000"/>
                </a:solidFill>
              </a:rPr>
              <a:t>УУД</a:t>
            </a:r>
            <a:endParaRPr lang="ru-RU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15338" cy="3500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Планирование (</a:t>
            </a:r>
            <a:r>
              <a:rPr lang="ru-RU" sz="2400" dirty="0">
                <a:solidFill>
                  <a:srgbClr val="000066"/>
                </a:solidFill>
              </a:rPr>
              <a:t>определение цели, функций участников, способов взаимодействия)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Постановка вопросов (</a:t>
            </a:r>
            <a:r>
              <a:rPr lang="ru-RU" sz="2400" dirty="0">
                <a:solidFill>
                  <a:srgbClr val="000066"/>
                </a:solidFill>
              </a:rPr>
              <a:t>инициативное сотрудничество в поиске и сборе информации)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Разрешение конфликтов</a:t>
            </a:r>
            <a:r>
              <a:rPr lang="ru-RU" sz="2400" dirty="0">
                <a:solidFill>
                  <a:srgbClr val="000066"/>
                </a:solidFill>
              </a:rPr>
              <a:t> (выявление, идентификация проблемы, поиск и оценка альтернативных способов разрешения конфликта, принятие решения и его реализация)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0066"/>
                </a:solidFill>
              </a:rPr>
              <a:t>Управление поведением партнера точностью выражать свои мысли (</a:t>
            </a:r>
            <a:r>
              <a:rPr lang="ru-RU" sz="2400" dirty="0">
                <a:solidFill>
                  <a:srgbClr val="000066"/>
                </a:solidFill>
              </a:rPr>
              <a:t>контроль, коррекция, оценка действий </a:t>
            </a:r>
            <a:r>
              <a:rPr lang="ru-RU" sz="2400" dirty="0" err="1">
                <a:solidFill>
                  <a:srgbClr val="000066"/>
                </a:solidFill>
              </a:rPr>
              <a:t>партнераумение</a:t>
            </a:r>
            <a:r>
              <a:rPr lang="ru-RU" sz="2400" dirty="0">
                <a:solidFill>
                  <a:srgbClr val="000066"/>
                </a:solidFill>
              </a:rPr>
              <a:t> с достаточной полнотой и точностью выражать свои мысли) 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140200" y="1785926"/>
            <a:ext cx="482441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spcBef>
                <a:spcPct val="20000"/>
              </a:spcBef>
            </a:pPr>
            <a:endParaRPr lang="tt-RU" dirty="0">
              <a:solidFill>
                <a:srgbClr val="000066"/>
              </a:solidFill>
            </a:endParaRPr>
          </a:p>
        </p:txBody>
      </p:sp>
      <p:pic>
        <p:nvPicPr>
          <p:cNvPr id="5" name="Picture 6" descr="5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786710" y="535782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535782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r>
              <a:rPr lang="ru-RU" sz="4000" b="1" dirty="0">
                <a:solidFill>
                  <a:srgbClr val="800000"/>
                </a:solidFill>
              </a:rPr>
              <a:t>Познавательные </a:t>
            </a:r>
            <a:r>
              <a:rPr lang="ru-RU" sz="4000" b="1" dirty="0" smtClean="0">
                <a:solidFill>
                  <a:srgbClr val="800000"/>
                </a:solidFill>
              </a:rPr>
              <a:t>УУД</a:t>
            </a:r>
            <a:endParaRPr lang="ru-RU" sz="4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716463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700" b="1">
                <a:solidFill>
                  <a:srgbClr val="000066"/>
                </a:solidFill>
              </a:rPr>
              <a:t>Общеучебные</a:t>
            </a:r>
            <a:r>
              <a:rPr lang="ru-RU" sz="1700">
                <a:solidFill>
                  <a:srgbClr val="000066"/>
                </a:solidFill>
              </a:rPr>
              <a:t>- формулирование познавательной цели;  - поиск и выделение необходимой информации; - знаково-символические  - моделирование</a:t>
            </a:r>
          </a:p>
          <a:p>
            <a:pPr>
              <a:lnSpc>
                <a:spcPct val="80000"/>
              </a:lnSpc>
            </a:pPr>
            <a:r>
              <a:rPr lang="ru-RU" sz="1700" b="1">
                <a:solidFill>
                  <a:srgbClr val="000066"/>
                </a:solidFill>
              </a:rPr>
              <a:t>Логические</a:t>
            </a:r>
            <a:r>
              <a:rPr lang="ru-RU" sz="1700">
                <a:solidFill>
                  <a:srgbClr val="000066"/>
                </a:solidFill>
              </a:rPr>
              <a:t>- анализ с целью выделения признаков (существенных, несущественных) - синтез как составление целого из частей, восполняя недостающие компоненты; - выбор оснований и критериев для сравнения, сериации, классификации объектов; - подведение под понятия, выведение следствий; - установление причинно-следственных связей,  - построение логической цепи рассуждений, - доказательство; - выдвижение гипотез и их обоснование</a:t>
            </a:r>
          </a:p>
          <a:p>
            <a:pPr>
              <a:lnSpc>
                <a:spcPct val="80000"/>
              </a:lnSpc>
            </a:pPr>
            <a:r>
              <a:rPr lang="ru-RU" sz="1700" b="1">
                <a:solidFill>
                  <a:srgbClr val="000066"/>
                </a:solidFill>
              </a:rPr>
              <a:t>Действия постановки и решения проблем</a:t>
            </a:r>
            <a:r>
              <a:rPr lang="ru-RU" sz="1700">
                <a:solidFill>
                  <a:srgbClr val="000066"/>
                </a:solidFill>
              </a:rPr>
              <a:t>- формулирование проблемы;- самостоятельное создание способов решения проблем творческого и поискового характера.</a:t>
            </a:r>
            <a:r>
              <a:rPr lang="ru-RU" sz="12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715008" y="1857364"/>
            <a:ext cx="3428992" cy="48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571612"/>
            <a:ext cx="2428892" cy="27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43887" cy="109378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800000"/>
                </a:solidFill>
              </a:rPr>
              <a:t>Регулятивные УУД </a:t>
            </a:r>
            <a:br>
              <a:rPr lang="ru-RU" sz="4000" b="1" dirty="0">
                <a:solidFill>
                  <a:srgbClr val="800000"/>
                </a:solidFill>
              </a:rPr>
            </a:br>
            <a:endParaRPr lang="ru-RU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00108"/>
            <a:ext cx="7786742" cy="32861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err="1">
                <a:solidFill>
                  <a:srgbClr val="000066"/>
                </a:solidFill>
              </a:rPr>
              <a:t>Целеполагание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ru-RU" sz="2000" dirty="0">
                <a:solidFill>
                  <a:srgbClr val="000066"/>
                </a:solidFill>
              </a:rPr>
              <a:t>(постановка учебной задачи на основе соотнесения того, что уже известно и усвоено учащимся, и того, что еще неизвестно)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Планирование</a:t>
            </a:r>
            <a:r>
              <a:rPr lang="ru-RU" sz="2000" dirty="0">
                <a:solidFill>
                  <a:srgbClr val="000066"/>
                </a:solidFill>
              </a:rPr>
              <a:t> (определение последовательности промежуточных целей с учетом конечного результата; составление плана и последовательности действий)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Прогнозирование </a:t>
            </a:r>
            <a:r>
              <a:rPr lang="ru-RU" sz="2000" dirty="0">
                <a:solidFill>
                  <a:srgbClr val="000066"/>
                </a:solidFill>
              </a:rPr>
              <a:t>(предвосхищение результата и уровня усвоения, его временных характеристик)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Контроль</a:t>
            </a:r>
            <a:r>
              <a:rPr lang="ru-RU" sz="2000" dirty="0">
                <a:solidFill>
                  <a:srgbClr val="000066"/>
                </a:solidFill>
              </a:rPr>
              <a:t> (в форме сличения способа действия и его результата с заданным эталоном с целью обнаружения отклонений и отличий от эталона)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Коррекция </a:t>
            </a:r>
            <a:r>
              <a:rPr lang="ru-RU" sz="2000" dirty="0">
                <a:solidFill>
                  <a:srgbClr val="000066"/>
                </a:solidFill>
              </a:rPr>
              <a:t>(внесение необходимых дополнений и корректив в план и способ действия в случае расхождения эталона, реального действия и его продукта)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Оценка (</a:t>
            </a:r>
            <a:r>
              <a:rPr lang="ru-RU" sz="2000" dirty="0">
                <a:solidFill>
                  <a:srgbClr val="000066"/>
                </a:solidFill>
              </a:rPr>
              <a:t>выделение и осознание учащимся того, что уже усвоено и что еще подлежит усвоению, осознание качества и уровня усвоения)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Волевая </a:t>
            </a:r>
            <a:r>
              <a:rPr lang="ru-RU" sz="2000" b="1" dirty="0" err="1">
                <a:solidFill>
                  <a:srgbClr val="000066"/>
                </a:solidFill>
              </a:rPr>
              <a:t>саморегуляция</a:t>
            </a:r>
            <a:r>
              <a:rPr lang="ru-RU" sz="2000" b="1" dirty="0">
                <a:solidFill>
                  <a:srgbClr val="000066"/>
                </a:solidFill>
              </a:rPr>
              <a:t> (</a:t>
            </a:r>
            <a:r>
              <a:rPr lang="ru-RU" sz="2000" dirty="0">
                <a:solidFill>
                  <a:srgbClr val="000066"/>
                </a:solidFill>
              </a:rPr>
              <a:t>способность к мобилизации сил и энергии; способность к волевому усилию  - к выбору в ситуации мотивационного конфликта и  к преодолению препятствий) </a:t>
            </a:r>
          </a:p>
        </p:txBody>
      </p:sp>
      <p:pic>
        <p:nvPicPr>
          <p:cNvPr id="4" name="Picture 6" descr="клоун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6" y="357166"/>
            <a:ext cx="10001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71490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	Показателем</a:t>
            </a:r>
            <a:r>
              <a:rPr lang="ru-RU" dirty="0" smtClean="0">
                <a:solidFill>
                  <a:srgbClr val="0070C0"/>
                </a:solidFill>
              </a:rPr>
              <a:t> успешности формирования УУД будет  ориентация школьника на выполнение  действий, выраженных  в  категориях: 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	•        знаю / могу,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	•        хочу,  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	•        делаю.</a:t>
            </a:r>
          </a:p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3" descr="дет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786190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1230</Words>
  <Application>Microsoft Office PowerPoint</Application>
  <PresentationFormat>Экран (4:3)</PresentationFormat>
  <Paragraphs>114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УУД</vt:lpstr>
      <vt:lpstr>Личностные УУД  </vt:lpstr>
      <vt:lpstr>Слайд 5</vt:lpstr>
      <vt:lpstr>Коммуникативные УУД</vt:lpstr>
      <vt:lpstr>Познавательные УУД</vt:lpstr>
      <vt:lpstr>Регулятивные УУД  </vt:lpstr>
      <vt:lpstr>Слайд 9</vt:lpstr>
      <vt:lpstr>Слайд 10</vt:lpstr>
      <vt:lpstr>Слайд 11</vt:lpstr>
      <vt:lpstr>Модель современного урока:</vt:lpstr>
      <vt:lpstr>Слайд 13</vt:lpstr>
      <vt:lpstr>Слайд 14</vt:lpstr>
      <vt:lpstr>Урок литературного чтения в 1А классе по УМК «Планета знаний». Георгий Балл. Кружавинка</vt:lpstr>
      <vt:lpstr>Изменение роли учащегося:</vt:lpstr>
      <vt:lpstr>Важным элементом формирования универсальных учебных действий, обеспечивающим его результативность являются ориентировка младших школьников в информационных и коммуникативных технологиях  и формирование способности их грамотно применять.  </vt:lpstr>
      <vt:lpstr>Ребенок активнее работает на компьютере, чем в тетради или с учебником,</vt:lpstr>
      <vt:lpstr>Получив первоначальные навыки, необходимые для начала работы с ИКТ, дети в адаптационном периоде начинают использовать ИКТ в рамках различных предметных уроков.   </vt:lpstr>
      <vt:lpstr>Опыт сегодняшнего первоклассника позволяет ему начать использовать ИКТ уже на  начальной  стадии обучения в школе.</vt:lpstr>
      <vt:lpstr>Дети с удовольствием принесли семена, прорастили их, посадили в почву и ухаживали за растениями. Вели электронные дневники наблюдения, фотографировали и фиксировали свои результаты. Мы с ними до сих пор храним в классе семена нашего нового урожая</vt:lpstr>
      <vt:lpstr>Слайд 22</vt:lpstr>
      <vt:lpstr>  Средства ИКТ являются наиболее перспективным средством реализации также и проектной методики обучения.</vt:lpstr>
      <vt:lpstr>Intel «Обучение для будущего»</vt:lpstr>
      <vt:lpstr>Метод проектов</vt:lpstr>
      <vt:lpstr>В основе метода проектов лежит:</vt:lpstr>
      <vt:lpstr>Этапы проекта:</vt:lpstr>
      <vt:lpstr>В поисках  удивительных слов</vt:lpstr>
      <vt:lpstr>Слайд 29</vt:lpstr>
      <vt:lpstr>«Визитная карточка» проекта   </vt:lpstr>
      <vt:lpstr>Памятка </vt:lpstr>
      <vt:lpstr>Метод проектов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29</cp:revision>
  <dcterms:modified xsi:type="dcterms:W3CDTF">2013-03-16T18:39:04Z</dcterms:modified>
</cp:coreProperties>
</file>