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56" r:id="rId3"/>
    <p:sldId id="264" r:id="rId4"/>
    <p:sldId id="260" r:id="rId5"/>
    <p:sldId id="262" r:id="rId6"/>
    <p:sldId id="265" r:id="rId7"/>
    <p:sldId id="266" r:id="rId8"/>
    <p:sldId id="259" r:id="rId9"/>
    <p:sldId id="258" r:id="rId10"/>
    <p:sldId id="25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4F81BD"/>
    <a:srgbClr val="66FFCC"/>
    <a:srgbClr val="62AE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711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B4B9E-7921-4982-AAF5-E07007CD0E8E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B0334-C464-4F82-8891-A8D66BFF5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1CE7-023F-4E9D-8B61-028D1444CED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15F3-8DA9-4842-9978-2BCF04694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1CE7-023F-4E9D-8B61-028D1444CED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15F3-8DA9-4842-9978-2BCF04694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1CE7-023F-4E9D-8B61-028D1444CED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15F3-8DA9-4842-9978-2BCF04694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1CE7-023F-4E9D-8B61-028D1444CED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15F3-8DA9-4842-9978-2BCF04694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1CE7-023F-4E9D-8B61-028D1444CED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15F3-8DA9-4842-9978-2BCF04694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1CE7-023F-4E9D-8B61-028D1444CED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15F3-8DA9-4842-9978-2BCF04694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1CE7-023F-4E9D-8B61-028D1444CED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15F3-8DA9-4842-9978-2BCF04694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1CE7-023F-4E9D-8B61-028D1444CED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15F3-8DA9-4842-9978-2BCF04694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1CE7-023F-4E9D-8B61-028D1444CED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15F3-8DA9-4842-9978-2BCF04694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1CE7-023F-4E9D-8B61-028D1444CED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15F3-8DA9-4842-9978-2BCF04694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1CE7-023F-4E9D-8B61-028D1444CED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15F3-8DA9-4842-9978-2BCF04694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61CE7-023F-4E9D-8B61-028D1444CED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15F3-8DA9-4842-9978-2BCF04694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62865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900" dirty="0" smtClean="0"/>
              <a:t>Муниципальное казенное образовательное учреждение </a:t>
            </a:r>
          </a:p>
          <a:p>
            <a:pPr algn="ctr">
              <a:buNone/>
            </a:pPr>
            <a:r>
              <a:rPr lang="ru-RU" sz="1900" dirty="0" smtClean="0"/>
              <a:t>«</a:t>
            </a:r>
            <a:r>
              <a:rPr lang="ru-RU" sz="1900" dirty="0" err="1" smtClean="0"/>
              <a:t>Горковская</a:t>
            </a:r>
            <a:r>
              <a:rPr lang="ru-RU" sz="1900" dirty="0" smtClean="0"/>
              <a:t> специальная (коррекционная) общеобразовательная школа-интернат для обучающихся, воспитанников с ограниченными возможностями здоровья»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700" dirty="0" smtClean="0"/>
              <a:t>Автор проекта: </a:t>
            </a:r>
            <a:r>
              <a:rPr lang="ru-RU" sz="1700" dirty="0" err="1" smtClean="0"/>
              <a:t>Долгушина</a:t>
            </a:r>
            <a:r>
              <a:rPr lang="ru-RU" sz="1700" dirty="0" smtClean="0"/>
              <a:t> </a:t>
            </a:r>
            <a:r>
              <a:rPr lang="ru-RU" sz="1700" dirty="0" smtClean="0"/>
              <a:t>А.К., библиотекарь </a:t>
            </a:r>
            <a:r>
              <a:rPr lang="ru-RU" sz="1700" dirty="0" smtClean="0"/>
              <a:t>школы</a:t>
            </a:r>
          </a:p>
          <a:p>
            <a:pPr algn="ctr">
              <a:buNone/>
            </a:pPr>
            <a:r>
              <a:rPr lang="ru-RU" sz="1600" dirty="0" smtClean="0"/>
              <a:t>С.Горки</a:t>
            </a:r>
            <a:endParaRPr lang="ru-RU" sz="1600" dirty="0" smtClean="0"/>
          </a:p>
        </p:txBody>
      </p:sp>
      <p:pic>
        <p:nvPicPr>
          <p:cNvPr id="4" name="Picture 4" descr="ek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EB6C"/>
              </a:clrFrom>
              <a:clrTo>
                <a:srgbClr val="FAEB6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929066"/>
            <a:ext cx="2971800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500034" y="2571744"/>
            <a:ext cx="8072494" cy="150019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23248" y="2714621"/>
            <a:ext cx="618047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1857364"/>
            <a:ext cx="778674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Целевой  комплексный  проект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2895" y="2857496"/>
            <a:ext cx="63382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Сказочный  океан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1538" y="500042"/>
            <a:ext cx="7429552" cy="1000132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Основные ресурсы и источники их финансирования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357554" y="1785926"/>
            <a:ext cx="2714644" cy="428628"/>
          </a:xfrm>
          <a:prstGeom prst="downArrow">
            <a:avLst>
              <a:gd name="adj1" fmla="val 50000"/>
              <a:gd name="adj2" fmla="val 641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285852" y="2500306"/>
            <a:ext cx="7072362" cy="2286016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-24144355" y="2967335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2428868"/>
            <a:ext cx="7143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Основой  для реализации Проекта  являются   информационные,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Кадровые  и материальные ресурсы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Школы  или  спонсорские вложения</a:t>
            </a:r>
            <a:endParaRPr lang="ru-RU" sz="2400" dirty="0"/>
          </a:p>
        </p:txBody>
      </p:sp>
      <p:pic>
        <p:nvPicPr>
          <p:cNvPr id="12289" name="Picture 1" descr="C:\Documents and Settings\Долгушина А К\Мои документы\анимашки\knigi-13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429132"/>
            <a:ext cx="3071834" cy="2196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357166"/>
            <a:ext cx="5929354" cy="642942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Ожидаемые результаты 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801467" y="1353119"/>
            <a:ext cx="2714644" cy="432807"/>
          </a:xfrm>
          <a:prstGeom prst="downArrow">
            <a:avLst>
              <a:gd name="adj1" fmla="val 50000"/>
              <a:gd name="adj2" fmla="val 641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00034" y="2143116"/>
            <a:ext cx="6715172" cy="4071966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модели информационно-педагогической  поддержки мотивации чтения школьников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100% охват школьников библиотечным обслуживанием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50% систематически читающих школьников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6709371" y="2136338"/>
            <a:ext cx="827155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модели информационно-педагогической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поддержки мотивации чтения школьников</a:t>
            </a:r>
            <a:endParaRPr kumimoji="0" lang="ru-RU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100% охват школьников библиотечным обслуживанием</a:t>
            </a:r>
            <a:endParaRPr kumimoji="0" lang="ru-RU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50% систематически читающих школьников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Picture 4" descr="Рис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72685">
            <a:off x="6150055" y="1366021"/>
            <a:ext cx="2716066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14546" y="285728"/>
            <a:ext cx="6215106" cy="785818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Предпосылки проекта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857620" y="1571612"/>
            <a:ext cx="2714644" cy="428628"/>
          </a:xfrm>
          <a:prstGeom prst="downArrow">
            <a:avLst>
              <a:gd name="adj1" fmla="val 50000"/>
              <a:gd name="adj2" fmla="val 641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3430376" y="2136338"/>
            <a:ext cx="964413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Наличие социальной потребности в укреплении позиций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книги и чтения в жизни ребенка</a:t>
            </a:r>
            <a:endParaRPr kumimoji="0" lang="ru-RU" sz="20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Необходимость укрепления взаимодействия в системе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“семья- школа - библиотека” </a:t>
            </a:r>
            <a:endParaRPr kumimoji="0" lang="ru-RU" sz="20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Осознание профессиональной ответственности школьной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библиотеки за формирование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интеллектуально-нравственных качеств юных читателей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714480" y="2500306"/>
            <a:ext cx="7215238" cy="3714776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Наличие социальной потребности в укреплении позиций книги и чтения в жизни ребенка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Необходимость укрепления взаимодействия в системе “семья- школа - библиотека”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Осознание профессиональной ответственности школьной библиотеки за формирование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интеллектуально-нравственных качеств юных читателей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C:\Documents and Settings\Долгушина А К\Мои документы\анимашки\knigi-9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242886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285728"/>
            <a:ext cx="6929486" cy="796908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Наличие необходимых ресурсов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214678" y="1285860"/>
            <a:ext cx="2714644" cy="500066"/>
          </a:xfrm>
          <a:prstGeom prst="downArrow">
            <a:avLst>
              <a:gd name="adj1" fmla="val 50000"/>
              <a:gd name="adj2" fmla="val 641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71472" y="1857364"/>
            <a:ext cx="8001056" cy="3857652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Информационный ресурс:  фонд библиотеки, репертуар периодических изданий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Методический ресурс:  опыт организации детского чтения, наличие учебно-методических материалов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Кадровый ресурс:  соответствие профессиональной компетенции школьного библиотекаря и учителей целям проекта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6135272" y="2136338"/>
            <a:ext cx="139259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Информационный ресурс:  фонд библиотеки, репертуар периодических изданий</a:t>
            </a:r>
            <a:endParaRPr kumimoji="0" lang="ru-RU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Методический ресурс:  опыт организации детского чтения, наличие учебно-методических материалов</a:t>
            </a:r>
            <a:endParaRPr kumimoji="0" lang="ru-RU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Кадровый ресурс:  соответствие профессиональной компетенции школьного библиотекаря и учителей целям проекта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 descr="C:\Documents and Settings\Долгушина А К\Мои документы\анимация\baby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572008"/>
            <a:ext cx="1624275" cy="192882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-19574044" y="3571876"/>
            <a:ext cx="186288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Информационный ресурс:  фонд библиотеки, репертуар периодических изданий</a:t>
            </a:r>
            <a:endParaRPr kumimoji="0" lang="ru-RU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Методический ресурс:  опыт организации детского чтения, наличие учебно-методических материалов</a:t>
            </a:r>
            <a:endParaRPr kumimoji="0" lang="ru-RU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Кадровый ресурс:  соответствие профессиональной компетенции школьного библиотекаря и учителей целям проекта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низ 4"/>
          <p:cNvSpPr/>
          <p:nvPr/>
        </p:nvSpPr>
        <p:spPr>
          <a:xfrm>
            <a:off x="3214678" y="1357298"/>
            <a:ext cx="2714644" cy="357190"/>
          </a:xfrm>
          <a:prstGeom prst="downArrow">
            <a:avLst>
              <a:gd name="adj1" fmla="val 50000"/>
              <a:gd name="adj2" fmla="val 641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500166" y="274638"/>
            <a:ext cx="6572296" cy="796908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Сводный список исполнителей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42910" y="1785926"/>
            <a:ext cx="7858180" cy="4572032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Заместитель директора по учебно-воспитательной работе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Библиотекарь  - автор проекта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педагоги  литературного чтения - участники программы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классные руководители  2-5 классов-  участники программы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воспитатели  2-5 классов  - участники программы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учащиеся начальной школы - участники программы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pic>
        <p:nvPicPr>
          <p:cNvPr id="8193" name="Picture 1" descr="C:\Documents and Settings\Долгушина А К\Мои документы\анимация\kn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4174" y="4929198"/>
            <a:ext cx="2595578" cy="2595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274638"/>
            <a:ext cx="7643866" cy="654032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Роли и обязанности участников проекта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214678" y="1285860"/>
            <a:ext cx="2714644" cy="357190"/>
          </a:xfrm>
          <a:prstGeom prst="downArrow">
            <a:avLst>
              <a:gd name="adj1" fmla="val 50000"/>
              <a:gd name="adj2" fmla="val 641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143240" y="4143380"/>
            <a:ext cx="2714644" cy="357190"/>
          </a:xfrm>
          <a:prstGeom prst="downArrow">
            <a:avLst>
              <a:gd name="adj1" fmla="val 50000"/>
              <a:gd name="adj2" fmla="val 641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714348" y="1857364"/>
            <a:ext cx="7858180" cy="1285884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Руководитель проекта:</a:t>
            </a: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осуществляет общее руководство реализацией проекта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организует взаимодействие всех участников проекта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428596" y="4643446"/>
            <a:ext cx="8286808" cy="1857388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Координаторы проекта: 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осуществляют непосредственное управление реализацией проекта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организуют обучение участников проекта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организуют реализацию плана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57200" algn="l"/>
              </a:tabLst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анализируют промежуточные и конечные результаты проекта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785786" y="285728"/>
            <a:ext cx="7643866" cy="654032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Роли и обязанности участников проекта</a:t>
            </a:r>
            <a:endParaRPr kumimoji="0" lang="ru-RU" sz="28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 descr="C:\Documents and Settings\Долгушина А К\Мои документы\анимашки\knigi-1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928934"/>
            <a:ext cx="7620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1785918" y="285728"/>
            <a:ext cx="5357850" cy="71438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Этапы  проекта</a:t>
            </a:r>
            <a:endParaRPr kumimoji="0" lang="ru-RU" sz="32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071802" y="1142984"/>
            <a:ext cx="2714644" cy="357190"/>
          </a:xfrm>
          <a:prstGeom prst="downArrow">
            <a:avLst>
              <a:gd name="adj1" fmla="val 50000"/>
              <a:gd name="adj2" fmla="val 641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42910" y="1714488"/>
            <a:ext cx="8072494" cy="4857784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romanUcPeriod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Подготовка</a:t>
            </a: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результатов мониторинга техники чтения, анализ читательских формуляров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Анкетирование детей, учителей и воспитателей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Привлечение  школьной общественности и партнеров проекта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рабочей группы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  информационной административной  поддержки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13360025" y="889843"/>
            <a:ext cx="14431563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 Подготовка</a:t>
            </a:r>
            <a:endParaRPr kumimoji="0" lang="ru-RU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результатов мониторинга техники чтения,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читательских формуляров </a:t>
            </a:r>
            <a:endParaRPr kumimoji="0" lang="ru-RU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Анкетирование детей, учителей и воспитателей</a:t>
            </a:r>
            <a:endParaRPr kumimoji="0" lang="ru-RU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Привлечение  школьной общественности и партнеров проекта</a:t>
            </a:r>
            <a:endParaRPr kumimoji="0" lang="ru-RU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рабочей группы</a:t>
            </a:r>
            <a:endParaRPr kumimoji="0" lang="ru-RU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  информационной  и административной поддержки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Рисунок 6" descr="sova2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928670"/>
            <a:ext cx="2125663" cy="1668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3000364" y="428604"/>
            <a:ext cx="2714644" cy="357190"/>
          </a:xfrm>
          <a:prstGeom prst="downArrow">
            <a:avLst>
              <a:gd name="adj1" fmla="val 50000"/>
              <a:gd name="adj2" fmla="val 641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71472" y="857232"/>
            <a:ext cx="8286808" cy="5072098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II. Организация проектно-исследовательской работы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темы и целей проекта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количества участников проекта и состава группы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Планирование способов сбора и анализа информации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Планирование итогового  продукта    (программа привлечения детей и активизации читательского интереса, презентация программы, организация работы по программе, определение основных методик деятельности, выработка критериев оценки результатов)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img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429264"/>
            <a:ext cx="1994602" cy="1149629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3143240" y="357166"/>
            <a:ext cx="2714644" cy="357190"/>
          </a:xfrm>
          <a:prstGeom prst="downArrow">
            <a:avLst>
              <a:gd name="adj1" fmla="val 50000"/>
              <a:gd name="adj2" fmla="val 641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71472" y="857232"/>
            <a:ext cx="8215370" cy="5572164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III. Этап практической реализации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программы 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Путешествие в мир сказок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(Приложение  №1)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Планирование работы по программе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круга взаимодействия участников программы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Презентация программы для педагогов и детей 1-5 классов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Оформление индивидуальных дневников чтения в форме  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Журнала путешественников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Оформление  рекламных буклетов для участников программы и индивидуальных визитных карточек читателя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Оформление рекомендательных списков чтения по разделам программы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Промежуточное отслеживание результативности чтения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Оформление  индивидуальных библиотечных 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сберегательных книжек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и проведение внеклассных мероприятий</a:t>
            </a:r>
            <a:endParaRPr lang="ru-RU" sz="1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Подведение итогов работы по программе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Награждение участников программы</a:t>
            </a:r>
            <a:endParaRPr lang="ru-RU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3286116" y="500042"/>
            <a:ext cx="2714644" cy="357190"/>
          </a:xfrm>
          <a:prstGeom prst="downArrow">
            <a:avLst>
              <a:gd name="adj1" fmla="val 50000"/>
              <a:gd name="adj2" fmla="val 641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571604" y="1142984"/>
            <a:ext cx="7286676" cy="4929222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IV. Оценка процессов и результатов работы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и  сравнительный анализ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Оценивание усилий учащихся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Качество использования потенциала проекта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целесообразности и эффективности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использования данного  вида деятельности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Планирование  продолжения работы по данному проекту.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1" descr="C:\Documents and Settings\Долгушина А К\Мои документы\анимашки\knigi-16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14298">
            <a:off x="-29825" y="4094924"/>
            <a:ext cx="2018654" cy="2627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5643578"/>
            <a:ext cx="7572428" cy="78581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 </a:t>
            </a:r>
            <a:endParaRPr lang="ru-RU" dirty="0"/>
          </a:p>
        </p:txBody>
      </p:sp>
      <p:pic>
        <p:nvPicPr>
          <p:cNvPr id="2050" name="Picture 2" descr="C:\Documents and Settings\Долгушина А К\Мои документы\сказки\2010-09 (сен)\сканирование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44696" cy="52864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70854" y="4143380"/>
            <a:ext cx="657314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357818" y="5572140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142976" y="4929198"/>
            <a:ext cx="7358114" cy="17145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Monotype Corsiva" pitchFamily="66" charset="0"/>
              </a:rPr>
              <a:t>«Сказка - самая здоровая пища - не лакомство, а насущный и очень питательный хлеб».               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Monotype Corsiva" pitchFamily="66" charset="0"/>
              </a:rPr>
              <a:t>К.И.Чуковский</a:t>
            </a:r>
            <a:endParaRPr lang="ru-RU" sz="2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N00790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857232"/>
            <a:ext cx="571504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285984" y="428604"/>
            <a:ext cx="5072098" cy="571504"/>
          </a:xfrm>
          <a:prstGeom prst="roundRect">
            <a:avLst/>
          </a:prstGeom>
          <a:gradFill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rgbClr val="C00000"/>
                </a:solidFill>
              </a:rPr>
              <a:t>Целевые  группы</a:t>
            </a:r>
            <a:endParaRPr lang="ru-RU" sz="3200" b="1" dirty="0">
              <a:ln/>
              <a:solidFill>
                <a:srgbClr val="C0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928926" y="1500174"/>
            <a:ext cx="3357586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8" name="Picture 4" descr="Рис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143248"/>
            <a:ext cx="307183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785918" y="2285992"/>
            <a:ext cx="6215106" cy="928694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Учащиеся  1  - 5  классов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85786" y="357166"/>
            <a:ext cx="8001056" cy="785818"/>
          </a:xfrm>
          <a:prstGeom prst="roundRect">
            <a:avLst/>
          </a:prstGeom>
          <a:gradFill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Основание для разработки проекта</a:t>
            </a:r>
            <a:endParaRPr lang="ru-RU" sz="32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143108" y="1500174"/>
            <a:ext cx="3429024" cy="42862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85720" y="2571744"/>
            <a:ext cx="6572296" cy="3286148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Снижение читательских потребностей</a:t>
            </a:r>
          </a:p>
          <a:p>
            <a:pPr>
              <a:buFont typeface="Arial" pitchFamily="34" charset="0"/>
              <a:buChar char="•"/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Дополнительные возможности для </a:t>
            </a: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Формирования техники чтения</a:t>
            </a:r>
          </a:p>
          <a:p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Активизация читательской деятельности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Рисунок 6" descr="BS00554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714752"/>
            <a:ext cx="2714612" cy="257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43174" y="428604"/>
            <a:ext cx="3857652" cy="714380"/>
          </a:xfrm>
          <a:prstGeom prst="roundRect">
            <a:avLst/>
          </a:prstGeom>
          <a:gradFill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000364" y="1428736"/>
            <a:ext cx="3214710" cy="42862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071670" y="428605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Тип  проекта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Picture 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214686"/>
            <a:ext cx="3276619" cy="3071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142976" y="2071678"/>
            <a:ext cx="7000924" cy="1500198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Творческий, </a:t>
            </a:r>
          </a:p>
          <a:p>
            <a:pPr algn="ctr"/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Практико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 ориентированный проект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85918" y="428604"/>
            <a:ext cx="5929354" cy="714380"/>
          </a:xfrm>
          <a:prstGeom prst="roundRect">
            <a:avLst/>
          </a:prstGeom>
          <a:gradFill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rgbClr val="C00000"/>
                </a:solidFill>
              </a:rPr>
              <a:t>Вид  проекта</a:t>
            </a:r>
            <a:endParaRPr lang="ru-RU" sz="3600" b="1" dirty="0">
              <a:ln/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5967" y="2500306"/>
            <a:ext cx="46942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групповой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6" name="Picture 14" descr="chtivo_emblem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786190"/>
            <a:ext cx="2357454" cy="216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Documents and Settings\Долгушина А К\Мои документы\анимашки\knigi-9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714752"/>
            <a:ext cx="1928826" cy="2188476"/>
          </a:xfrm>
          <a:prstGeom prst="rect">
            <a:avLst/>
          </a:prstGeom>
          <a:noFill/>
        </p:spPr>
      </p:pic>
      <p:pic>
        <p:nvPicPr>
          <p:cNvPr id="2050" name="Picture 2" descr="C:\Documents and Settings\Долгушина А К\Мои документы\анимашки\knigi-14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3857628"/>
            <a:ext cx="1343029" cy="2238382"/>
          </a:xfrm>
          <a:prstGeom prst="rect">
            <a:avLst/>
          </a:prstGeom>
          <a:noFill/>
        </p:spPr>
      </p:pic>
      <p:sp>
        <p:nvSpPr>
          <p:cNvPr id="8" name="Стрелка вниз 7"/>
          <p:cNvSpPr/>
          <p:nvPr/>
        </p:nvSpPr>
        <p:spPr>
          <a:xfrm>
            <a:off x="2857488" y="1428736"/>
            <a:ext cx="3286148" cy="42862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ьная выноска 8"/>
          <p:cNvSpPr/>
          <p:nvPr/>
        </p:nvSpPr>
        <p:spPr>
          <a:xfrm>
            <a:off x="1428728" y="2357430"/>
            <a:ext cx="6072230" cy="1143008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23248" y="2643182"/>
            <a:ext cx="54776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групповой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57224" y="214290"/>
            <a:ext cx="7643866" cy="1000132"/>
          </a:xfrm>
          <a:prstGeom prst="roundRect">
            <a:avLst/>
          </a:prstGeom>
          <a:gradFill>
            <a:gsLst>
              <a:gs pos="0">
                <a:srgbClr val="00B0F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Условия применения проекта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143108" y="1357298"/>
            <a:ext cx="2857520" cy="428628"/>
          </a:xfrm>
          <a:prstGeom prst="downArrow">
            <a:avLst>
              <a:gd name="adj1" fmla="val 50000"/>
              <a:gd name="adj2" fmla="val 520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57158" y="2000240"/>
            <a:ext cx="6429420" cy="4500594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Наличие  значимой проблемы, требующей решения</a:t>
            </a:r>
          </a:p>
          <a:p>
            <a:pPr>
              <a:buFont typeface="Arial" pitchFamily="34" charset="0"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Анализ ситуации</a:t>
            </a:r>
          </a:p>
          <a:p>
            <a:pPr>
              <a:buFont typeface="Arial" pitchFamily="34" charset="0"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Применение исследовательских методов</a:t>
            </a:r>
          </a:p>
          <a:p>
            <a:pPr>
              <a:buFont typeface="Arial" pitchFamily="34" charset="0"/>
              <a:buChar char="•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Определение этапов выполнения проекта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(срок реализации проекта)</a:t>
            </a: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Получение результата проекта</a:t>
            </a:r>
          </a:p>
          <a:p>
            <a:pPr>
              <a:buFont typeface="Arial" pitchFamily="34" charset="0"/>
              <a:buChar char="•"/>
            </a:pP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Picture 16" descr="р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428868"/>
            <a:ext cx="2877254" cy="392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285984" y="428604"/>
            <a:ext cx="5572164" cy="714380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effectLst>
            <a:glow rad="101600">
              <a:schemeClr val="accent3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Цель проекта</a:t>
            </a:r>
            <a:endParaRPr lang="ru-RU" sz="32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357686" y="1571612"/>
            <a:ext cx="4000528" cy="357190"/>
          </a:xfrm>
          <a:prstGeom prst="downArrow">
            <a:avLst>
              <a:gd name="adj1" fmla="val 50000"/>
              <a:gd name="adj2" fmla="val 7407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500562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3074" name="Picture 2" descr="C:\Documents and Settings\Долгушина А К\Мои документы\сказки\2010-09 (сен)\сканирова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571744"/>
            <a:ext cx="3857652" cy="3643338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ContrastingRightFacing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214810" y="2357430"/>
            <a:ext cx="4214842" cy="4214842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Создание информационно-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педагогической поддержки мотивации чтения 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28926" y="214290"/>
            <a:ext cx="5357850" cy="71438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Задачи проекта</a:t>
            </a:r>
            <a:endParaRPr lang="ru-RU" sz="32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786182" y="1142984"/>
            <a:ext cx="3429024" cy="428628"/>
          </a:xfrm>
          <a:prstGeom prst="downArrow">
            <a:avLst>
              <a:gd name="adj1" fmla="val 50000"/>
              <a:gd name="adj2" fmla="val 6641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000232" y="1857364"/>
            <a:ext cx="6929486" cy="464347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сотрудничества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ученик-педагог - библиотекарь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возрождение традиции семейных чтений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повышение культуры чтения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приобщение учеников к регулярному чтению детской литературы и посещению школьной библиотеки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 descr="dedbuki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2571736" cy="2786082"/>
          </a:xfrm>
          <a:prstGeom prst="roundRect">
            <a:avLst/>
          </a:prstGeom>
          <a:noFill/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719</Words>
  <Application>Microsoft Office PowerPoint</Application>
  <PresentationFormat>Экран (4:3)</PresentationFormat>
  <Paragraphs>187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Ожидаемые результаты </vt:lpstr>
      <vt:lpstr>Предпосылки проекта</vt:lpstr>
      <vt:lpstr>Наличие необходимых ресурсов</vt:lpstr>
      <vt:lpstr>Сводный список исполнителей</vt:lpstr>
      <vt:lpstr>Роли и обязанности участников проекта</vt:lpstr>
      <vt:lpstr>Слайд 16</vt:lpstr>
      <vt:lpstr>Слайд 17</vt:lpstr>
      <vt:lpstr>Слайд 18</vt:lpstr>
      <vt:lpstr>Слайд 19</vt:lpstr>
      <vt:lpstr>Слайд 20</vt:lpstr>
    </vt:vector>
  </TitlesOfParts>
  <Company>ГМС(К)ОШ-И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Долгушина А К</dc:creator>
  <cp:lastModifiedBy>Долгушина А К</cp:lastModifiedBy>
  <cp:revision>108</cp:revision>
  <dcterms:created xsi:type="dcterms:W3CDTF">2011-01-25T06:56:33Z</dcterms:created>
  <dcterms:modified xsi:type="dcterms:W3CDTF">2012-11-13T13:38:03Z</dcterms:modified>
</cp:coreProperties>
</file>