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01" r:id="rId2"/>
    <p:sldId id="350" r:id="rId3"/>
    <p:sldId id="302" r:id="rId4"/>
    <p:sldId id="337" r:id="rId5"/>
    <p:sldId id="324" r:id="rId6"/>
    <p:sldId id="325" r:id="rId7"/>
    <p:sldId id="346" r:id="rId8"/>
    <p:sldId id="347" r:id="rId9"/>
    <p:sldId id="352" r:id="rId10"/>
    <p:sldId id="353" r:id="rId11"/>
    <p:sldId id="310" r:id="rId12"/>
    <p:sldId id="354" r:id="rId13"/>
    <p:sldId id="305" r:id="rId14"/>
    <p:sldId id="314" r:id="rId15"/>
    <p:sldId id="316" r:id="rId16"/>
    <p:sldId id="317" r:id="rId17"/>
    <p:sldId id="351" r:id="rId18"/>
    <p:sldId id="318" r:id="rId19"/>
    <p:sldId id="319" r:id="rId20"/>
    <p:sldId id="320" r:id="rId21"/>
    <p:sldId id="321" r:id="rId22"/>
    <p:sldId id="358" r:id="rId23"/>
    <p:sldId id="327" r:id="rId24"/>
    <p:sldId id="328" r:id="rId25"/>
    <p:sldId id="343" r:id="rId26"/>
    <p:sldId id="331" r:id="rId27"/>
    <p:sldId id="339" r:id="rId28"/>
    <p:sldId id="355" r:id="rId29"/>
    <p:sldId id="344" r:id="rId30"/>
    <p:sldId id="357" r:id="rId31"/>
    <p:sldId id="329" r:id="rId32"/>
    <p:sldId id="34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96"/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60"/>
  </p:normalViewPr>
  <p:slideViewPr>
    <p:cSldViewPr>
      <p:cViewPr varScale="1">
        <p:scale>
          <a:sx n="42" d="100"/>
          <a:sy n="4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246F64-4AD7-4425-A7ED-3CC50B6A7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/>
          <p:cNvGraphicFramePr>
            <a:graphicFrameLocks noChangeAspect="1"/>
          </p:cNvGraphicFramePr>
          <p:nvPr/>
        </p:nvGraphicFramePr>
        <p:xfrm>
          <a:off x="0" y="0"/>
          <a:ext cx="5029200" cy="5878513"/>
        </p:xfrm>
        <a:graphic>
          <a:graphicData uri="http://schemas.openxmlformats.org/presentationml/2006/ole">
            <p:oleObj spid="_x0000_s60418" name="Image" r:id="rId3" imgW="7415873" imgH="7225397" progId="Photoshop.Image.7">
              <p:embed/>
            </p:oleObj>
          </a:graphicData>
        </a:graphic>
      </p:graphicFrame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white">
          <a:xfrm>
            <a:off x="2271713" y="-95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>
                <a:solidFill>
                  <a:schemeClr val="bg1"/>
                </a:solidFill>
                <a:latin typeface="Arial" pitchFamily="34" charset="0"/>
              </a:rPr>
              <a:t>LOGO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>
                <a:solidFill>
                  <a:schemeClr val="folHlink"/>
                </a:solidFill>
                <a:latin typeface="Arial" pitchFamily="34" charset="0"/>
              </a:rPr>
              <a:t>“ Add your company slogan ”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F0BF23-2AB2-470C-A33A-1BC66AE0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9634" name="Image" r:id="rId3" imgW="11034921" imgH="1130159" progId="Photoshop.Image.7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14BE-95F6-4B4D-9BC5-9645DF81D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70658" name="Image" r:id="rId3" imgW="11034921" imgH="1130159" progId="Photoshop.Image.7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EE7F-8626-422D-B7BB-909222716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71682" name="Image" r:id="rId3" imgW="11034921" imgH="1130159" progId="Photoshop.Image.7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6C2B-B700-4737-A8FE-779CC412B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1442" name="Image" r:id="rId3" imgW="11034921" imgH="1130159" progId="Photoshop.Image.7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F7D8-753D-4A2F-9A8F-C4994C9E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2466" name="Image" r:id="rId3" imgW="11034921" imgH="1130159" progId="Photoshop.Image.7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978D-A4B0-4E6C-A8BA-09C3C22A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3490" name="Image" r:id="rId3" imgW="11034921" imgH="1130159" progId="Photoshop.Image.7">
              <p:embed/>
            </p:oleObj>
          </a:graphicData>
        </a:graphic>
      </p:graphicFrame>
      <p:sp>
        <p:nvSpPr>
          <p:cNvPr id="6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BCDB-032C-4A6D-8D4A-EC381168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4514" name="Image" r:id="rId3" imgW="11034921" imgH="1130159" progId="Photoshop.Image.7">
              <p:embed/>
            </p:oleObj>
          </a:graphicData>
        </a:graphic>
      </p:graphicFrame>
      <p:sp>
        <p:nvSpPr>
          <p:cNvPr id="8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0F1C-080E-424C-8E34-C4377C10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5538" name="Image" r:id="rId3" imgW="11034921" imgH="1130159" progId="Photoshop.Image.7">
              <p:embed/>
            </p:oleObj>
          </a:graphicData>
        </a:graphic>
      </p:graphicFrame>
      <p:sp>
        <p:nvSpPr>
          <p:cNvPr id="4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2B4D-8AE4-41E3-B403-2721546F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6562" name="Image" r:id="rId3" imgW="11034921" imgH="1130159" progId="Photoshop.Image.7">
              <p:embed/>
            </p:oleObj>
          </a:graphicData>
        </a:graphic>
      </p:graphicFrame>
      <p:sp>
        <p:nvSpPr>
          <p:cNvPr id="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0247-B1DF-4D0D-A2DF-215CF61D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7586" name="Image" r:id="rId3" imgW="11034921" imgH="1130159" progId="Photoshop.Image.7">
              <p:embed/>
            </p:oleObj>
          </a:graphicData>
        </a:graphic>
      </p:graphicFrame>
      <p:sp>
        <p:nvSpPr>
          <p:cNvPr id="6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8F9E-362C-4D38-A2BD-0399C87C6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68610" name="Image" r:id="rId3" imgW="11034921" imgH="1130159" progId="Photoshop.Image.7">
              <p:embed/>
            </p:oleObj>
          </a:graphicData>
        </a:graphic>
      </p:graphicFrame>
      <p:sp>
        <p:nvSpPr>
          <p:cNvPr id="6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8129-6260-48B6-A544-E139DA18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026" name="Image" r:id="rId15" imgW="11034921" imgH="1130159" progId="Photoshop.Image.7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A855AB7-3324-43D9-8302-B3C644A1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6;&#1077;&#1082;&#1090;&#1099;%20&#1091;&#1095;&#1072;&#1097;&#1080;&#1093;&#1089;&#1103;/&#1060;&#1072;&#1088;&#1072;&#1076;&#1077;&#1080;%20&#1055;&#1088;&#1086;&#1077;&#1082;&#1090;_%20&#1080;&#1089;&#1089;&#1083;&#1077;&#1076;&#1086;&#1074;&#1072;&#1085;&#1080;&#1077;%20&#1060;&#1080;&#1079;&#1080;&#1082;&#1072;%20&#1080;%20&#1042;&#1054;&#1042;.ppt" TargetMode="External"/><Relationship Id="rId13" Type="http://schemas.openxmlformats.org/officeDocument/2006/relationships/image" Target="../media/image23.png"/><Relationship Id="rId3" Type="http://schemas.openxmlformats.org/officeDocument/2006/relationships/hyperlink" Target="&#1055;&#1088;&#1086;&#1077;&#1082;&#1090;&#1099;%20&#1091;&#1095;&#1072;&#1097;&#1080;&#1093;&#1089;&#1103;/&#1040;&#1083;&#1100;&#1092;&#1072;_&#1048;&#1089;&#1090;&#1086;&#1095;&#1085;&#1080;&#1082;&#1080;%20&#1101;&#1085;&#1077;&#1088;&#1075;&#1080;&#1080;.ppt" TargetMode="External"/><Relationship Id="rId7" Type="http://schemas.openxmlformats.org/officeDocument/2006/relationships/hyperlink" Target="&#1055;&#1088;&#1086;&#1077;&#1082;&#1090;&#1099;%20&#1091;&#1095;&#1072;&#1097;&#1080;&#1093;&#1089;&#1103;/&#1050;&#1086;&#1084;&#1072;&#1085;&#1076;&#1072;%20&#1069;&#1081;&#1085;&#1096;&#1090;&#1077;&#1081;&#1085;&#1099;_80%20&#1076;&#1085;&#1077;&#1081;.ppt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88;&#1086;&#1077;&#1082;&#1090;&#1099;%20&#1091;&#1095;&#1072;&#1097;&#1080;&#1093;&#1089;&#1103;/&#1048;&#1089;&#1089;&#1083;&#1077;&#1076;&#1086;&#1074;&#1072;&#1085;&#1080;&#1077;%20&#1085;&#1072;%20&#1090;&#1077;&#1084;&#1091;%20&#171;&#1048;%20&#1085;&#1072;%20&#1052;&#1072;&#1088;&#1089;&#1077;%20&#1073;&#1091;&#1076;&#1091;&#1090;.ppt" TargetMode="External"/><Relationship Id="rId11" Type="http://schemas.openxmlformats.org/officeDocument/2006/relationships/image" Target="../media/image21.png"/><Relationship Id="rId5" Type="http://schemas.openxmlformats.org/officeDocument/2006/relationships/hyperlink" Target="&#1055;&#1088;&#1086;&#1077;&#1082;&#1090;&#1099;%20&#1091;&#1095;&#1072;&#1097;&#1080;&#1093;&#1089;&#1103;/&#1047;&#1072;&#1082;&#1086;&#1085;&#1099;%20&#1060;&#1080;&#1079;&#1080;&#1082;&#1080;%20-%20&#1042;&#1086;&#1088;&#1086;&#1085;&#1077;&#1078;%202008.ppt" TargetMode="External"/><Relationship Id="rId10" Type="http://schemas.openxmlformats.org/officeDocument/2006/relationships/image" Target="../media/image20.png"/><Relationship Id="rId4" Type="http://schemas.openxmlformats.org/officeDocument/2006/relationships/hyperlink" Target="&#1055;&#1088;&#1086;&#1077;&#1082;&#1090;&#1099;%20&#1091;&#1095;&#1072;&#1097;&#1080;&#1093;&#1089;&#1103;/&#1057;&#1086;&#1074;&#1077;&#1090;&#1099;%20&#1089;&#1090;&#1088;&#1086;&#1080;&#1090;&#1077;&#1083;&#1102;.ppt" TargetMode="Externa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&#1055;&#1088;&#1086;&#1077;&#1082;&#1090;&#1099;%20&#1091;&#1095;&#1072;&#1097;&#1080;&#1093;&#1089;&#1103;/&#1048;&#1089;&#1089;&#1083;&#1077;&#1076;&#1086;&#1074;&#1072;&#1085;&#1080;&#1077;_&#1040;&#1085;&#1076;&#1088;&#1086;&#1084;&#1077;&#1076;&#1072;%20&#1103;%20&#1093;&#1086;&#1095;&#1091;%20&#1090;&#1077;&#1073;&#1103;%20&#1087;&#1086;&#1085;&#1103;&#1090;&#1100;.ppt" TargetMode="External"/><Relationship Id="rId7" Type="http://schemas.openxmlformats.org/officeDocument/2006/relationships/image" Target="../media/image24.jpeg"/><Relationship Id="rId2" Type="http://schemas.openxmlformats.org/officeDocument/2006/relationships/hyperlink" Target="&#1055;&#1088;&#1086;&#1077;&#1082;&#1090;&#1099;%20&#1091;&#1095;&#1072;&#1097;&#1080;&#1093;&#1089;&#1103;/&#1069;&#1085;&#1077;&#1088;&#1075;&#1086;&#1089;&#1073;&#1077;&#1088;&#1077;&#1078;&#1077;&#1085;&#1080;&#1077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86;&#1077;&#1082;&#1090;&#1099;%20&#1091;&#1095;&#1072;&#1097;&#1080;&#1093;&#1089;&#1103;/&#1071;&#1088;&#1086;&#1089;&#1083;&#1072;&#1074;&#1089;&#1082;&#1072;&#1103;%20&#1095;&#1072;&#1081;&#1082;&#1072;.pptx" TargetMode="External"/><Relationship Id="rId5" Type="http://schemas.openxmlformats.org/officeDocument/2006/relationships/hyperlink" Target="&#1055;&#1088;&#1086;&#1077;&#1082;&#1090;&#1099;%20&#1091;&#1095;&#1072;&#1097;&#1080;&#1093;&#1089;&#1103;/&#1063;&#1077;&#1084;%20&#1086;&#1087;&#1072;&#1089;&#1085;&#1099;%20&#1084;&#1077;&#1090;&#1077;&#1086;&#1088;&#1080;&#1090;&#1099;%20&#1080;%20&#1072;&#1089;&#1090;&#1077;&#1088;&#1086;&#1080;&#1076;&#1099;.ppt" TargetMode="External"/><Relationship Id="rId4" Type="http://schemas.openxmlformats.org/officeDocument/2006/relationships/hyperlink" Target="&#1055;&#1088;&#1086;&#1077;&#1082;&#1090;&#1099;%20&#1091;&#1095;&#1072;&#1097;&#1080;&#1093;&#1089;&#1103;/&#1055;&#1088;&#1086;&#1077;&#1082;&#1090;_&#1045;&#1089;&#1090;&#1100;%20&#1083;&#1080;%20&#1078;&#1080;&#1079;&#1085;&#1100;%20&#1085;&#1072;%20&#1052;&#1072;&#1088;&#1089;&#1077;.ppt" TargetMode="External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image" Target="../media/image27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056;&#1072;&#1073;&#1086;&#1090;&#1099;%20&#1091;&#1095;&#1072;&#1097;&#1080;&#1093;&#1089;&#1103;/&#1060;&#1080;&#1047;&#1080;&#1050;&#1072;%20&#1085;&#1072;%20&#1082;&#1091;&#1093;&#1085;&#1077;!.ppt" TargetMode="External"/><Relationship Id="rId11" Type="http://schemas.openxmlformats.org/officeDocument/2006/relationships/image" Target="../media/image35.gif"/><Relationship Id="rId5" Type="http://schemas.openxmlformats.org/officeDocument/2006/relationships/image" Target="../media/image30.jpeg"/><Relationship Id="rId15" Type="http://schemas.openxmlformats.org/officeDocument/2006/relationships/image" Target="../media/image39.gif"/><Relationship Id="rId10" Type="http://schemas.openxmlformats.org/officeDocument/2006/relationships/image" Target="../media/image34.gif"/><Relationship Id="rId4" Type="http://schemas.openxmlformats.org/officeDocument/2006/relationships/image" Target="../media/image29.jpeg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portfolio.1septembe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72000"/>
            <a:ext cx="4214813" cy="1714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Кессова Екатерина Васильевна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учитель физики МБОУ СОШ № 111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г.Минеральные 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50" y="5786438"/>
            <a:ext cx="1571625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5750" y="1000125"/>
            <a:ext cx="4714875" cy="400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Реализация научно-исследовательских проектов </a:t>
            </a:r>
          </a:p>
          <a:p>
            <a:pPr algn="ctr">
              <a:defRPr/>
            </a:pPr>
            <a:r>
              <a:rPr lang="ru-RU" sz="2400" b="1" dirty="0"/>
              <a:t>в совместной деятельности учителя и ученика</a:t>
            </a:r>
            <a:endParaRPr lang="ru-RU" sz="2400" dirty="0"/>
          </a:p>
        </p:txBody>
      </p:sp>
      <p:pic>
        <p:nvPicPr>
          <p:cNvPr id="8" name="Picture 7" descr="IMG_35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265113"/>
            <a:ext cx="3929062" cy="28733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3200" smtClean="0"/>
              <a:t>Типы проектов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500188"/>
            <a:ext cx="8072437" cy="3429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Мини-проекты – укладываются в 1 урок или часть урока.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Краткосрочные – рассчитаны на 4-6 уроков.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Средней продолжительности – укладываются в 1-2 месяца.</a:t>
            </a:r>
            <a:endParaRPr lang="en-US" sz="2400" b="1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Персональные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Групповые</a:t>
            </a:r>
            <a:r>
              <a:rPr lang="ru-RU" sz="2400" smtClean="0"/>
              <a:t> </a:t>
            </a:r>
          </a:p>
        </p:txBody>
      </p:sp>
      <p:pic>
        <p:nvPicPr>
          <p:cNvPr id="35844" name="Picture 4" descr="image5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4857750"/>
            <a:ext cx="17303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pic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4714875"/>
            <a:ext cx="19129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4" name="Group 52"/>
          <p:cNvGraphicFramePr>
            <a:graphicFrameLocks noGrp="1"/>
          </p:cNvGraphicFramePr>
          <p:nvPr>
            <p:ph idx="4294967295"/>
          </p:nvPr>
        </p:nvGraphicFramePr>
        <p:xfrm>
          <a:off x="714375" y="1000125"/>
          <a:ext cx="7921625" cy="5394325"/>
        </p:xfrm>
        <a:graphic>
          <a:graphicData uri="http://schemas.openxmlformats.org/drawingml/2006/table">
            <a:tbl>
              <a:tblPr/>
              <a:tblGrid>
                <a:gridCol w="7921625"/>
              </a:tblGrid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ПОИСКОВЫЙ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Определение тематического поля и темы проекта.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Поиск и анализ проблемы.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Постановка цели проекта.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Анализ имеющейся информации.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Поиск, сбор и изучение информации.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Поиск оптимального способа достижения цели проекта.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Составление плана реализации проекта.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Выполнение запланированных технологических операций.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Текущий контроль качества. Внесение (при необходимости) изменений.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ПРЕЗЕНТАЦИОННЫЙ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Подготовка презентационных материалов.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Презентация проекта.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Изучение возможностей использования результатов проекта.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РЕФЛЕКСИВНО-ОЦЕНОЧНЫЙ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Анализ результатов выполнения проекта. Оценка качества выполнения проекта.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38" y="214313"/>
            <a:ext cx="8123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Этапы проектной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1"/>
          <p:cNvSpPr>
            <a:spLocks noGrp="1"/>
          </p:cNvSpPr>
          <p:nvPr>
            <p:ph type="title"/>
          </p:nvPr>
        </p:nvSpPr>
        <p:spPr>
          <a:xfrm>
            <a:off x="285750" y="0"/>
            <a:ext cx="8715375" cy="785813"/>
          </a:xfrm>
        </p:spPr>
        <p:txBody>
          <a:bodyPr/>
          <a:lstStyle/>
          <a:p>
            <a:pPr eaLnBrk="1" hangingPunct="1"/>
            <a:r>
              <a:rPr lang="ru-RU" smtClean="0"/>
              <a:t>Развитие умений учащихся в процессе проектной деятельности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635375" y="2133600"/>
            <a:ext cx="2089150" cy="1079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Исследовательские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умения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435600" y="5229225"/>
            <a:ext cx="2087563" cy="1081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Коммуникативные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умения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6372225" y="3860800"/>
            <a:ext cx="2232025" cy="115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006666"/>
                </a:solidFill>
              </a:rPr>
              <a:t>Информационные </a:t>
            </a:r>
          </a:p>
          <a:p>
            <a:pPr algn="ctr">
              <a:defRPr/>
            </a:pPr>
            <a:r>
              <a:rPr lang="ru-RU" sz="1400" b="1">
                <a:solidFill>
                  <a:srgbClr val="006666"/>
                </a:solidFill>
              </a:rPr>
              <a:t>умения</a:t>
            </a:r>
            <a:endParaRPr lang="ru-RU" sz="1300" b="1">
              <a:solidFill>
                <a:schemeClr val="hlink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1331913" y="2781300"/>
            <a:ext cx="2305050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006666"/>
                </a:solidFill>
              </a:rPr>
              <a:t>Умения в решении </a:t>
            </a:r>
          </a:p>
          <a:p>
            <a:pPr algn="ctr">
              <a:defRPr/>
            </a:pPr>
            <a:r>
              <a:rPr lang="ru-RU" sz="1400" b="1">
                <a:solidFill>
                  <a:srgbClr val="006666"/>
                </a:solidFill>
              </a:rPr>
              <a:t>проблем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1258888" y="4005263"/>
            <a:ext cx="2232025" cy="11509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Рефлексивные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умения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700338" y="5229225"/>
            <a:ext cx="2232025" cy="1223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Презентационные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умения</a:t>
            </a:r>
            <a:endParaRPr lang="ru-RU" sz="1300" b="1" dirty="0">
              <a:solidFill>
                <a:schemeClr val="hlink"/>
              </a:solidFill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940425" y="2492375"/>
            <a:ext cx="2232025" cy="1150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Технологические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6666"/>
                </a:solidFill>
              </a:rPr>
              <a:t>умения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7898" name="Рисунок 18" descr="Идущий ученик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3500438"/>
            <a:ext cx="15176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2" grpId="0" animBg="1"/>
      <p:bldP spid="23564" grpId="0" animBg="1"/>
      <p:bldP spid="23565" grpId="0" animBg="1"/>
      <p:bldP spid="23566" grpId="0" animBg="1"/>
      <p:bldP spid="23567" grpId="0" animBg="1"/>
      <p:bldP spid="235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Роль учителя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429625" cy="56435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Энтузиаст, который повышает мотивацию учащихся, поддерживая, поощряя и направляя их в направлении достижения цели.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Специалист, который компетентен в нескольких (не во всех!) областях.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Консультант, который может организовать доступ к ресурсам, в том числе к другим специалистам.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Руководитель, который может четко спланировать и реализовать проект.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«Человек, который задает вопросы»  который организует обсуждение способов преодоления возникающих трудностей путем косвенных, наводящих вопросов, обнаруживает ошибки и поддерживает обратную связь.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Координатор, который поддерживает групповой процесс решения проблем.</a:t>
            </a:r>
          </a:p>
          <a:p>
            <a:pPr eaLnBrk="1" hangingPunct="1"/>
            <a:r>
              <a:rPr lang="ru-RU" sz="2000" b="1" smtClean="0">
                <a:solidFill>
                  <a:schemeClr val="tx2"/>
                </a:solidFill>
              </a:rPr>
              <a:t>Эксперт, который дает четкий анализ результатов как выполненного проекта в целом, так и отдельных его этапов.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Проектный урок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2584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Урок, который проводится в рамках предметной классно-урочной системы и призванный формировать  проектную деятельность обучающихся </a:t>
            </a:r>
          </a:p>
          <a:p>
            <a:pPr eaLnBrk="1" hangingPunct="1"/>
            <a:endParaRPr lang="ru-RU" sz="4000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3643313"/>
            <a:ext cx="757237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Цель: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Обучение целенаправленной деятельности по нахождению способа решения проблемы при рассмотрении ее в определенной ситуации.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Структура проектного урока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56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Интерактивная часть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 фронтальной организационной формой – диалог учителя и учащихся;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Коллективная часть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самостоятельной работы в групповой организационной форме – учитель-консультант;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Презентационная часть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самостоятельного группового предъявления результатов и самооценки – учитель – эксперт обобщения и оценивание конечных результатов деятельности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569325" cy="563563"/>
          </a:xfrm>
        </p:spPr>
        <p:txBody>
          <a:bodyPr/>
          <a:lstStyle/>
          <a:p>
            <a:pPr eaLnBrk="1" hangingPunct="1"/>
            <a:r>
              <a:rPr lang="ru-RU" smtClean="0"/>
              <a:t>Этапы исследовательского проектного урока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748587" cy="4159250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AutoNum type="arabicPeriod"/>
            </a:pPr>
            <a:r>
              <a:rPr lang="ru-RU" sz="3200" b="1" smtClean="0">
                <a:solidFill>
                  <a:schemeClr val="tx2"/>
                </a:solidFill>
              </a:rPr>
              <a:t>Проблематизация.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ru-RU" sz="3200" b="1" smtClean="0">
                <a:solidFill>
                  <a:schemeClr val="tx2"/>
                </a:solidFill>
              </a:rPr>
              <a:t>Организация деятельности.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ru-RU" sz="3200" b="1" smtClean="0">
                <a:solidFill>
                  <a:schemeClr val="tx2"/>
                </a:solidFill>
              </a:rPr>
              <a:t>Осуществление деятельности.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ru-RU" sz="3200" b="1" smtClean="0">
                <a:solidFill>
                  <a:schemeClr val="tx2"/>
                </a:solidFill>
              </a:rPr>
              <a:t>Презентация результатов.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ru-RU" sz="3200" b="1" smtClean="0">
                <a:solidFill>
                  <a:schemeClr val="tx2"/>
                </a:solidFill>
              </a:rPr>
              <a:t>Рефлексия.</a:t>
            </a:r>
          </a:p>
          <a:p>
            <a:pPr marL="990600" lvl="1" indent="-533400" eaLnBrk="1" hangingPunct="1">
              <a:buFontTx/>
              <a:buNone/>
            </a:pPr>
            <a:endParaRPr lang="ru-RU" sz="4000" b="1" smtClean="0">
              <a:solidFill>
                <a:schemeClr val="accent2"/>
              </a:solidFill>
            </a:endParaRPr>
          </a:p>
          <a:p>
            <a:pPr marL="609600" indent="-609600" eaLnBrk="1" hangingPunct="1"/>
            <a:endParaRPr lang="ru-RU" sz="4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569325" cy="792163"/>
          </a:xfrm>
        </p:spPr>
        <p:txBody>
          <a:bodyPr/>
          <a:lstStyle/>
          <a:p>
            <a:pPr eaLnBrk="1" hangingPunct="1"/>
            <a:r>
              <a:rPr lang="ru-RU" sz="2400" smtClean="0"/>
              <a:t>Формы организации учебно-исследовательской деятельности на урочных занятиях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071563"/>
            <a:ext cx="7034212" cy="49498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</a:rPr>
              <a:t>Урок-исследование, урок-лаборатория, урок-творческий отчет, урок изобретательства, урок «Патент на открытие» и т.п.;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</a:rPr>
              <a:t>Учебный эксперимент;</a:t>
            </a: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</a:rPr>
              <a:t>Домашнее задание исследовательского характера</a:t>
            </a:r>
          </a:p>
          <a:p>
            <a:pPr eaLnBrk="1" hangingPunct="1"/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endParaRPr lang="ru-RU" sz="2400" b="1" smtClean="0">
              <a:solidFill>
                <a:schemeClr val="tx2"/>
              </a:solidFill>
            </a:endParaRPr>
          </a:p>
        </p:txBody>
      </p:sp>
      <p:pic>
        <p:nvPicPr>
          <p:cNvPr id="43012" name="Picture 7" descr="micro_90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00875" y="1214438"/>
            <a:ext cx="1944688" cy="1944687"/>
          </a:xfrm>
          <a:noFill/>
        </p:spPr>
      </p:pic>
      <p:pic>
        <p:nvPicPr>
          <p:cNvPr id="43013" name="Picture 5" descr="D:\Users\Рабочий стол\Кессова\Фото_эксперимент\Копия DSCF06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3714750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Роль учителя на проектном уроке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496300" cy="4856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Организатор самостоятельной познавательной деятельности учащихся,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Партнер в образовательном процессе,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Эксперт,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Консультант,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Генератор идей,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Источник знаний.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chemeClr val="accent2"/>
              </a:solidFill>
            </a:endParaRPr>
          </a:p>
        </p:txBody>
      </p:sp>
      <p:pic>
        <p:nvPicPr>
          <p:cNvPr id="44036" name="Picture 7" descr="PC2100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857625"/>
            <a:ext cx="3171825" cy="2379663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Роль ученика на проектном уроке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37052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2"/>
                </a:solidFill>
              </a:rPr>
              <a:t>Выбирает (принимает решения)</a:t>
            </a:r>
          </a:p>
          <a:p>
            <a:pPr eaLnBrk="1" hangingPunct="1"/>
            <a:r>
              <a:rPr lang="ru-RU" sz="3200" smtClean="0">
                <a:solidFill>
                  <a:schemeClr val="tx2"/>
                </a:solidFill>
              </a:rPr>
              <a:t>Выстраивает систему отношений </a:t>
            </a:r>
          </a:p>
          <a:p>
            <a:pPr eaLnBrk="1" hangingPunct="1"/>
            <a:r>
              <a:rPr lang="ru-RU" sz="3200" smtClean="0">
                <a:solidFill>
                  <a:schemeClr val="tx2"/>
                </a:solidFill>
              </a:rPr>
              <a:t>Оценивает </a:t>
            </a:r>
          </a:p>
        </p:txBody>
      </p:sp>
      <p:pic>
        <p:nvPicPr>
          <p:cNvPr id="5" name="Picture 86" descr="PC090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4286250"/>
            <a:ext cx="2643188" cy="198437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83" descr="IMGA06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4429125"/>
            <a:ext cx="2449512" cy="185737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85" descr="IMG_35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3357563"/>
            <a:ext cx="2505075" cy="177958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Научно-исследовательская  деятельность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72488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1E4096"/>
                </a:solidFill>
              </a:rPr>
              <a:t>    </a:t>
            </a:r>
            <a:r>
              <a:rPr lang="ru-RU" b="1" smtClean="0">
                <a:solidFill>
                  <a:srgbClr val="1E4096"/>
                </a:solidFill>
              </a:rPr>
              <a:t>«Везде исследуйте, всечасно,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1E4096"/>
                </a:solidFill>
              </a:rPr>
              <a:t>     Что есть велико и прекрасно,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1E4096"/>
                </a:solidFill>
              </a:rPr>
              <a:t>     Чего ещё не видел свет»                    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1E4096"/>
                </a:solidFill>
              </a:rPr>
              <a:t>                                                   М. В. Ломоносов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1E4096"/>
                </a:solidFill>
              </a:rPr>
              <a:t>   «Не существует лучшего теста на одаренность, чем активное участие хотя бы в самой маленькой поисково-исследовательской  работе»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1E4096"/>
                </a:solidFill>
              </a:rPr>
              <a:t>А.Н. Колмогоров</a:t>
            </a:r>
          </a:p>
          <a:p>
            <a:pPr>
              <a:buFont typeface="Wingdings" pitchFamily="2" charset="2"/>
              <a:buNone/>
            </a:pPr>
            <a:endParaRPr lang="ru-RU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Проектный урок в тематическом планировании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461375" cy="4495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Проектный урок основывается на самостоятельной познавательной деятельности учащихся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Проектный урок возможен везде, где изучение учебного материала учащиеся могут осуществлять самостоятельно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Преимущества проектных уроков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Позволяют быстрее и эффективнее формировать и развивать  УУД  учащихся;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На основе УУД формируются проектные умения и проектная деятельность в целом;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На основе сформированных навыков проектной деятельности быстрее и эффективнее формируются ключевые компетентности учащихся;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Значительно повышается мотивация учебной деятельности на уроках.  </a:t>
            </a:r>
          </a:p>
          <a:p>
            <a:pPr eaLnBrk="1" hangingPunct="1">
              <a:lnSpc>
                <a:spcPct val="90000"/>
              </a:lnSpc>
            </a:pPr>
            <a:endParaRPr lang="ru-RU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chemeClr val="tx2"/>
                </a:solidFill>
              </a:rPr>
              <a:t>Проект рождается непросто: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Порой с наивного вопроса,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Порой – со странного ответа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Он долго зреет в тайне где-то.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Когда сомнений боле нету-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Он вырывается на волю,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Нам отдает себя на милость.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Смотрите! Что-то получилось!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Итог обыденной работы-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Восторг волшебного полета!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Все это дивное явленье-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Проект, рожденный вдохновеньем…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www.themegallery.com</a:t>
            </a:r>
          </a:p>
        </p:txBody>
      </p:sp>
      <p:sp>
        <p:nvSpPr>
          <p:cNvPr id="49155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Company Logo</a:t>
            </a:r>
          </a:p>
        </p:txBody>
      </p:sp>
      <p:pic>
        <p:nvPicPr>
          <p:cNvPr id="49156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1268413"/>
            <a:ext cx="2305050" cy="1676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4581" name="Rectangle 2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21737" cy="1041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Исследовательские проекты учащихся</a:t>
            </a:r>
            <a:b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3708400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smtClean="0"/>
          </a:p>
          <a:p>
            <a:pPr eaLnBrk="1" hangingPunct="1"/>
            <a:r>
              <a:rPr lang="ru-RU" sz="2000" b="1" smtClean="0">
                <a:hlinkClick r:id="rId3" action="ppaction://hlinkpres?slideindex=1&amp;slidetitle="/>
              </a:rPr>
              <a:t>«Альтернативные источники энергии»</a:t>
            </a:r>
            <a:endParaRPr lang="ru-RU" sz="2000" b="1" smtClean="0"/>
          </a:p>
          <a:p>
            <a:pPr eaLnBrk="1" hangingPunct="1"/>
            <a:r>
              <a:rPr lang="ru-RU" sz="2000" b="1" smtClean="0"/>
              <a:t> </a:t>
            </a:r>
            <a:r>
              <a:rPr lang="ru-RU" sz="2000" b="1" smtClean="0">
                <a:hlinkClick r:id="rId4" action="ppaction://hlinkpres?slideindex=1&amp;slidetitle="/>
              </a:rPr>
              <a:t>«Законы физики – советы строителю» </a:t>
            </a:r>
            <a:endParaRPr lang="ru-RU" sz="2000" b="1" smtClean="0"/>
          </a:p>
          <a:p>
            <a:pPr eaLnBrk="1" hangingPunct="1"/>
            <a:r>
              <a:rPr lang="ru-RU" sz="2000" b="1" smtClean="0">
                <a:hlinkClick r:id="rId5" action="ppaction://hlinkpres?slideindex=1&amp;slidetitle="/>
              </a:rPr>
              <a:t>«Законы физики – законы жизни» </a:t>
            </a:r>
            <a:endParaRPr lang="ru-RU" sz="2000" b="1" smtClean="0"/>
          </a:p>
          <a:p>
            <a:pPr eaLnBrk="1" hangingPunct="1"/>
            <a:r>
              <a:rPr lang="ru-RU" sz="2000" b="1" smtClean="0"/>
              <a:t> </a:t>
            </a:r>
            <a:r>
              <a:rPr lang="ru-RU" sz="2000" b="1" smtClean="0">
                <a:hlinkClick r:id="rId6" action="ppaction://hlinkpres?slideindex=1&amp;slidetitle="/>
              </a:rPr>
              <a:t>«…И на Марсе будут яблони цвести»</a:t>
            </a:r>
            <a:endParaRPr lang="ru-RU" sz="2000" b="1" smtClean="0"/>
          </a:p>
          <a:p>
            <a:pPr eaLnBrk="1" hangingPunct="1"/>
            <a:r>
              <a:rPr lang="ru-RU" sz="2000" b="1" smtClean="0">
                <a:hlinkClick r:id="rId7" action="ppaction://hlinkpres?slideindex=1&amp;slidetitle="/>
              </a:rPr>
              <a:t>«Вокруг света за 80 дней» по произведению Ж.Верна</a:t>
            </a:r>
            <a:endParaRPr lang="ru-RU" sz="2000" b="1" smtClean="0"/>
          </a:p>
          <a:p>
            <a:pPr eaLnBrk="1" hangingPunct="1"/>
            <a:r>
              <a:rPr lang="ru-RU" sz="2000" b="1" smtClean="0">
                <a:hlinkClick r:id="rId8" action="ppaction://hlinkpres?slideindex=1&amp;slidetitle="/>
              </a:rPr>
              <a:t>«Физика и Великая Отечественная война» </a:t>
            </a: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60" name="Picture 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63" y="4868863"/>
            <a:ext cx="2357437" cy="17684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9161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4508500"/>
            <a:ext cx="2355850" cy="1766888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49162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8625" y="1628775"/>
            <a:ext cx="2376488" cy="1782763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38950" y="2565400"/>
            <a:ext cx="2305050" cy="1728788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49164" name="Picture 2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63938" y="3284538"/>
            <a:ext cx="2376487" cy="1781175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375" y="285750"/>
            <a:ext cx="7848600" cy="635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Исследовательские </a:t>
            </a:r>
            <a:r>
              <a:rPr lang="ru-RU" smtClean="0"/>
              <a:t>п</a:t>
            </a: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роекты учащихся</a:t>
            </a:r>
          </a:p>
        </p:txBody>
      </p:sp>
      <p:sp>
        <p:nvSpPr>
          <p:cNvPr id="50179" name="Содержимое 10"/>
          <p:cNvSpPr>
            <a:spLocks noGrp="1"/>
          </p:cNvSpPr>
          <p:nvPr>
            <p:ph idx="1"/>
          </p:nvPr>
        </p:nvSpPr>
        <p:spPr>
          <a:xfrm>
            <a:off x="457200" y="1219200"/>
            <a:ext cx="4543425" cy="51816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hlinkClick r:id="rId2" action="ppaction://hlinkpres?slideindex=1&amp;slidetitle="/>
              </a:rPr>
              <a:t>«Энергосбережение в школе и дома»</a:t>
            </a:r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hlinkClick r:id="rId3" action="ppaction://hlinkpres?slideindex=1&amp;slidetitle="/>
              </a:rPr>
              <a:t>«Андромеда, я хочу тебя понять…»</a:t>
            </a:r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hlinkClick r:id="rId4" action="ppaction://hlinkpres?slideindex=1&amp;slidetitle="/>
              </a:rPr>
              <a:t>«Есть ли жизнь на Марсе?»</a:t>
            </a:r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hlinkClick r:id="rId5" action="ppaction://hlinkpres?slideindex=1&amp;slidetitle="/>
              </a:rPr>
              <a:t>«Чем опасны метеориты и астероиды»</a:t>
            </a:r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smtClean="0">
                <a:solidFill>
                  <a:schemeClr val="tx2"/>
                </a:solidFill>
                <a:hlinkClick r:id="rId6" action="ppaction://hlinkpres?slideindex=1&amp;slidetitle="/>
              </a:rPr>
              <a:t>«Ярославская «Чайка</a:t>
            </a:r>
            <a:endParaRPr lang="ru-RU" sz="2400" b="1" smtClean="0">
              <a:solidFill>
                <a:schemeClr val="tx2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868863"/>
            <a:ext cx="24939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1052513"/>
            <a:ext cx="2879725" cy="16557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525" y="2930525"/>
            <a:ext cx="295116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сканирование0040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16688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03" name="Picture 3" descr="fizika-060706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516688" y="0"/>
            <a:ext cx="26273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сканирование0041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6516688" y="3213100"/>
            <a:ext cx="26273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Document"/>
          <p:cNvSpPr>
            <a:spLocks noEditPoints="1" noChangeArrowheads="1"/>
          </p:cNvSpPr>
          <p:nvPr/>
        </p:nvSpPr>
        <p:spPr bwMode="auto">
          <a:xfrm>
            <a:off x="0" y="0"/>
            <a:ext cx="1763713" cy="20605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203575" y="0"/>
            <a:ext cx="1728788" cy="1295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76600" y="1773238"/>
            <a:ext cx="1727200" cy="1295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276600" y="3573463"/>
            <a:ext cx="1727200" cy="1223962"/>
          </a:xfrm>
          <a:prstGeom prst="flowChartAlternateProcess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 descr="Букет"/>
          <p:cNvSpPr>
            <a:spLocks noChangeArrowheads="1"/>
          </p:cNvSpPr>
          <p:nvPr/>
        </p:nvSpPr>
        <p:spPr bwMode="auto">
          <a:xfrm>
            <a:off x="179388" y="4868863"/>
            <a:ext cx="1727200" cy="1223962"/>
          </a:xfrm>
          <a:prstGeom prst="flowChartAlternateProcess">
            <a:avLst/>
          </a:prstGeom>
          <a:blipFill dpi="0" rotWithShape="1">
            <a:blip r:embed="rId5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5724525" y="476250"/>
            <a:ext cx="2016125" cy="1223963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6732588" y="2349500"/>
            <a:ext cx="1800225" cy="1223963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5867400" y="4149725"/>
            <a:ext cx="1873250" cy="1223963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6948488" y="5734050"/>
            <a:ext cx="1873250" cy="1123950"/>
          </a:xfrm>
          <a:prstGeom prst="flowChartAlternateProcess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3276600" y="5157788"/>
            <a:ext cx="1728788" cy="1295400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1763713" y="1889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411413" y="188913"/>
            <a:ext cx="0" cy="648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2411413" y="620713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2411413" y="1412875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2411413" y="23495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2411413" y="3284538"/>
            <a:ext cx="4321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2411413" y="42211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2411413" y="4941888"/>
            <a:ext cx="3455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2411413" y="58054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411413" y="6669088"/>
            <a:ext cx="453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>
            <a:off x="1908175" y="5516563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0" y="333375"/>
            <a:ext cx="1692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Темы </a:t>
            </a:r>
          </a:p>
          <a:p>
            <a:pPr algn="ctr"/>
            <a:r>
              <a:rPr lang="ru-RU" sz="2000" b="1"/>
              <a:t>выбранных</a:t>
            </a:r>
          </a:p>
          <a:p>
            <a:pPr algn="ctr"/>
            <a:r>
              <a:rPr lang="ru-RU" sz="2000" b="1"/>
              <a:t>проектов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3276600" y="0"/>
            <a:ext cx="1655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«Физика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 кухне»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348038" y="1989138"/>
            <a:ext cx="1511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«Физика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звука»</a:t>
            </a:r>
          </a:p>
          <a:p>
            <a:pPr algn="ctr">
              <a:spcBef>
                <a:spcPct val="50000"/>
              </a:spcBef>
            </a:pPr>
            <a:endParaRPr lang="ru-RU" sz="2000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419475" y="3716338"/>
            <a:ext cx="14398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«Физика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и кино»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5867400" y="692150"/>
            <a:ext cx="1655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«Физика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 кошка»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6804025" y="2492375"/>
            <a:ext cx="16557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«За чашкой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чая»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5867400" y="4292600"/>
            <a:ext cx="1800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«Человек в мире  излучений»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7092950" y="5876925"/>
            <a:ext cx="15827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«Физика человека»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pic>
        <p:nvPicPr>
          <p:cNvPr id="51234" name="Picture 34" descr="object020">
            <a:hlinkClick r:id="rId6" action="ppaction://hlinkpres?slideindex=1&amp;slidetitle=Проект выполнили: Черных Мария и Иглицына Екатерина, 11-Б класс,  МОУ СОШ №1, г. Богданович; Руководитель: Л.А. Гриневич, учитель физики 2008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8400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5" name="Picture 35" descr="animal022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388" y="1052513"/>
            <a:ext cx="12969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6" name="Picture 36" descr="010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188" y="1196975"/>
            <a:ext cx="8159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7" name="Picture 37" descr="alco1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51725" y="3213100"/>
            <a:ext cx="576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250825" y="4941888"/>
            <a:ext cx="1584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«Физика мыльных пузырей»</a:t>
            </a:r>
          </a:p>
          <a:p>
            <a:pPr algn="ctr"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3348038" y="5229225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«Как вырастить кристалл»</a:t>
            </a:r>
          </a:p>
        </p:txBody>
      </p:sp>
      <p:pic>
        <p:nvPicPr>
          <p:cNvPr id="51240" name="Picture 40" descr="cookhead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12088" y="407670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1" name="Picture 41" descr="dance2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3800" y="3357563"/>
            <a:ext cx="9429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2" name="Picture 42" descr="SMURF1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3800" y="1989138"/>
            <a:ext cx="18002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3" name="Picture 43" descr="BOOK9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79838" y="6302375"/>
            <a:ext cx="9350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4" name="Picture 44" descr="WALK2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80063" y="55165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5" name="Picture 45" descr="res46F13858-0D61-43F6-BBD5-DD67A08F193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95288" y="2349500"/>
            <a:ext cx="1587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357188"/>
            <a:ext cx="8688387" cy="2201863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2000" smtClean="0"/>
              <a:t>Фестиваль исследовательских и творческих работ </a:t>
            </a:r>
            <a:br>
              <a:rPr lang="ru-RU" sz="2000" smtClean="0"/>
            </a:br>
            <a:r>
              <a:rPr lang="ru-RU" sz="2000" smtClean="0"/>
              <a:t>учащихся «Портфолио»</a:t>
            </a:r>
            <a:br>
              <a:rPr lang="ru-RU" sz="20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2000" smtClean="0">
                <a:hlinkClick r:id="rId2"/>
              </a:rPr>
              <a:t>http://portfolio.1september.ru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857375"/>
            <a:ext cx="6294438" cy="4214813"/>
          </a:xfrm>
          <a:prstGeom prst="rect">
            <a:avLst/>
          </a:prstGeom>
          <a:noFill/>
          <a:ln w="19050" algn="ctr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52228" name="Picture 5" descr="img0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04063" y="1143000"/>
            <a:ext cx="1825625" cy="25320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2229" name="Picture 11" descr="img1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2500313"/>
            <a:ext cx="1781175" cy="25177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2230" name="Picture 12" descr="img1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13" y="3929063"/>
            <a:ext cx="1831975" cy="24320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13001" y="16557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2" name="AutoShape 5"/>
          <p:cNvSpPr>
            <a:spLocks noChangeArrowheads="1"/>
          </p:cNvSpPr>
          <p:nvPr/>
        </p:nvSpPr>
        <p:spPr bwMode="ltGray">
          <a:xfrm rot="5400000" flipH="1">
            <a:off x="-2035968" y="2043906"/>
            <a:ext cx="4127500" cy="38719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AutoShape 6"/>
          <p:cNvSpPr>
            <a:spLocks noChangeArrowheads="1"/>
          </p:cNvSpPr>
          <p:nvPr/>
        </p:nvSpPr>
        <p:spPr bwMode="gray">
          <a:xfrm>
            <a:off x="1928813" y="5286375"/>
            <a:ext cx="6180137" cy="8778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gray">
          <a:xfrm>
            <a:off x="2424113" y="4611688"/>
            <a:ext cx="5648325" cy="5461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53255" name="AutoShape 8"/>
          <p:cNvSpPr>
            <a:spLocks noChangeArrowheads="1"/>
          </p:cNvSpPr>
          <p:nvPr/>
        </p:nvSpPr>
        <p:spPr bwMode="gray">
          <a:xfrm>
            <a:off x="2438400" y="3611563"/>
            <a:ext cx="5794375" cy="812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53256" name="AutoShape 9"/>
          <p:cNvSpPr>
            <a:spLocks noChangeArrowheads="1"/>
          </p:cNvSpPr>
          <p:nvPr/>
        </p:nvSpPr>
        <p:spPr bwMode="gray">
          <a:xfrm>
            <a:off x="2286000" y="2636838"/>
            <a:ext cx="5946775" cy="8540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53257" name="AutoShape 10"/>
          <p:cNvSpPr>
            <a:spLocks noChangeArrowheads="1"/>
          </p:cNvSpPr>
          <p:nvPr/>
        </p:nvSpPr>
        <p:spPr bwMode="gray">
          <a:xfrm>
            <a:off x="1766888" y="1600200"/>
            <a:ext cx="5900737" cy="8731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grpSp>
        <p:nvGrpSpPr>
          <p:cNvPr id="53258" name="Group 11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53294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97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99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3259" name="Group 18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5328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9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9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3260" name="Group 25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53282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85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87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3261" name="Group 32"/>
          <p:cNvGrpSpPr>
            <a:grpSpLocks/>
          </p:cNvGrpSpPr>
          <p:nvPr/>
        </p:nvGrpSpPr>
        <p:grpSpPr bwMode="auto">
          <a:xfrm>
            <a:off x="1981200" y="4525963"/>
            <a:ext cx="381000" cy="381000"/>
            <a:chOff x="2078" y="1680"/>
            <a:chExt cx="1615" cy="1615"/>
          </a:xfrm>
        </p:grpSpPr>
        <p:sp>
          <p:nvSpPr>
            <p:cNvPr id="5327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79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81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3262" name="Group 39"/>
          <p:cNvGrpSpPr>
            <a:grpSpLocks/>
          </p:cNvGrpSpPr>
          <p:nvPr/>
        </p:nvGrpSpPr>
        <p:grpSpPr bwMode="auto">
          <a:xfrm>
            <a:off x="1524000" y="5300663"/>
            <a:ext cx="355600" cy="381000"/>
            <a:chOff x="2078" y="1680"/>
            <a:chExt cx="1615" cy="1615"/>
          </a:xfrm>
        </p:grpSpPr>
        <p:sp>
          <p:nvSpPr>
            <p:cNvPr id="5327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7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27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3263" name="Прямоугольник 2"/>
          <p:cNvSpPr>
            <a:spLocks noChangeArrowheads="1"/>
          </p:cNvSpPr>
          <p:nvPr/>
        </p:nvSpPr>
        <p:spPr bwMode="auto">
          <a:xfrm>
            <a:off x="1963738" y="1684338"/>
            <a:ext cx="570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Ярославский  центр телекоммуникаций и информационных систем в образовании</a:t>
            </a:r>
          </a:p>
        </p:txBody>
      </p:sp>
      <p:sp>
        <p:nvSpPr>
          <p:cNvPr id="53264" name="TextBox 3"/>
          <p:cNvSpPr txBox="1">
            <a:spLocks noChangeArrowheads="1"/>
          </p:cNvSpPr>
          <p:nvPr/>
        </p:nvSpPr>
        <p:spPr bwMode="auto">
          <a:xfrm>
            <a:off x="2566988" y="2566988"/>
            <a:ext cx="610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Академия информатизации образования Воронежского государственного педагогического университета </a:t>
            </a:r>
          </a:p>
        </p:txBody>
      </p:sp>
      <p:sp>
        <p:nvSpPr>
          <p:cNvPr id="43025" name="TextBox 51"/>
          <p:cNvSpPr txBox="1">
            <a:spLocks noChangeArrowheads="1"/>
          </p:cNvSpPr>
          <p:nvPr/>
        </p:nvSpPr>
        <p:spPr bwMode="auto">
          <a:xfrm>
            <a:off x="250825" y="188913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Участие в дистанционных олимпиадах и конкурсах</a:t>
            </a:r>
          </a:p>
        </p:txBody>
      </p:sp>
      <p:sp>
        <p:nvSpPr>
          <p:cNvPr id="53266" name="Прямоугольник 4"/>
          <p:cNvSpPr>
            <a:spLocks noChangeArrowheads="1"/>
          </p:cNvSpPr>
          <p:nvPr/>
        </p:nvSpPr>
        <p:spPr bwMode="auto">
          <a:xfrm>
            <a:off x="2736850" y="3649663"/>
            <a:ext cx="557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Чувашский республиканский институт образования</a:t>
            </a:r>
          </a:p>
        </p:txBody>
      </p:sp>
      <p:sp>
        <p:nvSpPr>
          <p:cNvPr id="53267" name="Прямоугольник 5"/>
          <p:cNvSpPr>
            <a:spLocks noChangeArrowheads="1"/>
          </p:cNvSpPr>
          <p:nvPr/>
        </p:nvSpPr>
        <p:spPr bwMode="auto">
          <a:xfrm>
            <a:off x="2555875" y="4581525"/>
            <a:ext cx="513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Центр творческих инициатив «Snail»</a:t>
            </a:r>
          </a:p>
        </p:txBody>
      </p:sp>
      <p:sp>
        <p:nvSpPr>
          <p:cNvPr id="53268" name="Прямоугольник 6"/>
          <p:cNvSpPr>
            <a:spLocks noChangeArrowheads="1"/>
          </p:cNvSpPr>
          <p:nvPr/>
        </p:nvSpPr>
        <p:spPr bwMode="auto">
          <a:xfrm>
            <a:off x="2071688" y="5214938"/>
            <a:ext cx="6013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Центр  творческого развития и гуманитарного образования для одаренных детей «Поиск» </a:t>
            </a:r>
          </a:p>
        </p:txBody>
      </p:sp>
      <p:sp>
        <p:nvSpPr>
          <p:cNvPr id="53269" name="Номер слайда 5"/>
          <p:cNvSpPr txBox="1">
            <a:spLocks noGrp="1"/>
          </p:cNvSpPr>
          <p:nvPr/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13001" y="16557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76" name="AutoShape 5"/>
          <p:cNvSpPr>
            <a:spLocks noChangeArrowheads="1"/>
          </p:cNvSpPr>
          <p:nvPr/>
        </p:nvSpPr>
        <p:spPr bwMode="ltGray">
          <a:xfrm rot="5400000" flipH="1">
            <a:off x="-2035968" y="2043906"/>
            <a:ext cx="4127500" cy="38719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6"/>
          <p:cNvSpPr>
            <a:spLocks noChangeArrowheads="1"/>
          </p:cNvSpPr>
          <p:nvPr/>
        </p:nvSpPr>
        <p:spPr bwMode="gray">
          <a:xfrm>
            <a:off x="1928813" y="5286375"/>
            <a:ext cx="6072187" cy="8778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4278" name="AutoShape 7"/>
          <p:cNvSpPr>
            <a:spLocks noChangeArrowheads="1"/>
          </p:cNvSpPr>
          <p:nvPr/>
        </p:nvSpPr>
        <p:spPr bwMode="gray">
          <a:xfrm>
            <a:off x="2339975" y="4581525"/>
            <a:ext cx="5946775" cy="5461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4279" name="AutoShape 8"/>
          <p:cNvSpPr>
            <a:spLocks noChangeArrowheads="1"/>
          </p:cNvSpPr>
          <p:nvPr/>
        </p:nvSpPr>
        <p:spPr bwMode="gray">
          <a:xfrm>
            <a:off x="2438400" y="3611563"/>
            <a:ext cx="5848350" cy="812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4280" name="AutoShape 9"/>
          <p:cNvSpPr>
            <a:spLocks noChangeArrowheads="1"/>
          </p:cNvSpPr>
          <p:nvPr/>
        </p:nvSpPr>
        <p:spPr bwMode="gray">
          <a:xfrm>
            <a:off x="2286000" y="2636838"/>
            <a:ext cx="5786438" cy="8540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4281" name="AutoShape 10"/>
          <p:cNvSpPr>
            <a:spLocks noChangeArrowheads="1"/>
          </p:cNvSpPr>
          <p:nvPr/>
        </p:nvSpPr>
        <p:spPr bwMode="gray">
          <a:xfrm>
            <a:off x="1766888" y="1600200"/>
            <a:ext cx="5900737" cy="8731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grpSp>
        <p:nvGrpSpPr>
          <p:cNvPr id="54282" name="Group 11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5431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1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21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23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4283" name="Group 18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5431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1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15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17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4284" name="Group 25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5430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0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1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4285" name="Group 32"/>
          <p:cNvGrpSpPr>
            <a:grpSpLocks/>
          </p:cNvGrpSpPr>
          <p:nvPr/>
        </p:nvGrpSpPr>
        <p:grpSpPr bwMode="auto">
          <a:xfrm>
            <a:off x="1981200" y="4525963"/>
            <a:ext cx="381000" cy="381000"/>
            <a:chOff x="2078" y="1680"/>
            <a:chExt cx="1615" cy="1615"/>
          </a:xfrm>
        </p:grpSpPr>
        <p:sp>
          <p:nvSpPr>
            <p:cNvPr id="54300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301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3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5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4286" name="Group 39"/>
          <p:cNvGrpSpPr>
            <a:grpSpLocks/>
          </p:cNvGrpSpPr>
          <p:nvPr/>
        </p:nvGrpSpPr>
        <p:grpSpPr bwMode="auto">
          <a:xfrm>
            <a:off x="1524000" y="5300663"/>
            <a:ext cx="355600" cy="381000"/>
            <a:chOff x="2078" y="1680"/>
            <a:chExt cx="1615" cy="1615"/>
          </a:xfrm>
        </p:grpSpPr>
        <p:sp>
          <p:nvSpPr>
            <p:cNvPr id="5429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9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14375" y="142875"/>
            <a:ext cx="817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Участие в дистанционных олимпиадах и конкурсах</a:t>
            </a:r>
          </a:p>
        </p:txBody>
      </p:sp>
      <p:sp>
        <p:nvSpPr>
          <p:cNvPr id="54288" name="Прямоугольник 6"/>
          <p:cNvSpPr>
            <a:spLocks noChangeArrowheads="1"/>
          </p:cNvSpPr>
          <p:nvPr/>
        </p:nvSpPr>
        <p:spPr bwMode="auto">
          <a:xfrm>
            <a:off x="2443163" y="5322888"/>
            <a:ext cx="587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54289" name="Rectangle 54"/>
          <p:cNvSpPr>
            <a:spLocks noChangeArrowheads="1"/>
          </p:cNvSpPr>
          <p:nvPr/>
        </p:nvSpPr>
        <p:spPr bwMode="auto">
          <a:xfrm>
            <a:off x="1835150" y="1628775"/>
            <a:ext cx="580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Всероссийская олимпиада научно-исследовательских </a:t>
            </a:r>
          </a:p>
          <a:p>
            <a:r>
              <a:rPr lang="ru-RU" sz="1600" b="1">
                <a:solidFill>
                  <a:schemeClr val="tx2"/>
                </a:solidFill>
              </a:rPr>
              <a:t>и учебно-исследовательских проектов детей и </a:t>
            </a:r>
          </a:p>
          <a:p>
            <a:r>
              <a:rPr lang="ru-RU" sz="1600" b="1">
                <a:solidFill>
                  <a:schemeClr val="tx2"/>
                </a:solidFill>
              </a:rPr>
              <a:t>молодежи «Созвездие»</a:t>
            </a:r>
          </a:p>
        </p:txBody>
      </p:sp>
      <p:sp>
        <p:nvSpPr>
          <p:cNvPr id="54290" name="Rectangle 55"/>
          <p:cNvSpPr>
            <a:spLocks noChangeArrowheads="1"/>
          </p:cNvSpPr>
          <p:nvPr/>
        </p:nvSpPr>
        <p:spPr bwMode="auto">
          <a:xfrm>
            <a:off x="2357438" y="2714625"/>
            <a:ext cx="5761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Всероссийский дистанционный проект игра –конкурс "Звёздная одиссея" </a:t>
            </a:r>
          </a:p>
        </p:txBody>
      </p:sp>
      <p:sp>
        <p:nvSpPr>
          <p:cNvPr id="54291" name="Rectangle 56"/>
          <p:cNvSpPr>
            <a:spLocks noChangeArrowheads="1"/>
          </p:cNvSpPr>
          <p:nvPr/>
        </p:nvSpPr>
        <p:spPr bwMode="auto">
          <a:xfrm>
            <a:off x="2571750" y="3643313"/>
            <a:ext cx="55165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Всероссийский дистанционный конкурс 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         «Дорога к звездам»</a:t>
            </a:r>
            <a:r>
              <a:rPr lang="ru-RU" sz="2000" b="1">
                <a:solidFill>
                  <a:schemeClr val="tx2"/>
                </a:solidFill>
              </a:rPr>
              <a:t/>
            </a:r>
            <a:br>
              <a:rPr lang="ru-RU" sz="20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54292" name="Rectangle 56"/>
          <p:cNvSpPr>
            <a:spLocks noChangeArrowheads="1"/>
          </p:cNvSpPr>
          <p:nvPr/>
        </p:nvSpPr>
        <p:spPr bwMode="auto">
          <a:xfrm>
            <a:off x="2286000" y="5357813"/>
            <a:ext cx="5802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Всероссийская  научно-практическая конференция</a:t>
            </a:r>
          </a:p>
          <a:p>
            <a:r>
              <a:rPr lang="ru-RU" sz="1600" b="1">
                <a:solidFill>
                  <a:schemeClr val="tx2"/>
                </a:solidFill>
              </a:rPr>
              <a:t> «Мир моих физических и астрономических 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endParaRPr lang="ru-RU" sz="1600" b="1">
              <a:solidFill>
                <a:schemeClr val="tx2"/>
              </a:solidFill>
            </a:endParaRPr>
          </a:p>
          <a:p>
            <a:r>
              <a:rPr lang="ru-RU" sz="1600" b="1">
                <a:solidFill>
                  <a:schemeClr val="tx2"/>
                </a:solidFill>
              </a:rPr>
              <a:t>исследований» г. Новокузнецк</a:t>
            </a:r>
          </a:p>
        </p:txBody>
      </p:sp>
      <p:sp>
        <p:nvSpPr>
          <p:cNvPr id="54293" name="Rectangle 57"/>
          <p:cNvSpPr>
            <a:spLocks noChangeArrowheads="1"/>
          </p:cNvSpPr>
          <p:nvPr/>
        </p:nvSpPr>
        <p:spPr bwMode="auto">
          <a:xfrm rot="10800000" flipV="1">
            <a:off x="2643188" y="4687888"/>
            <a:ext cx="5451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XII</a:t>
            </a:r>
            <a:r>
              <a:rPr lang="ru-RU" sz="1600" b="1">
                <a:solidFill>
                  <a:schemeClr val="tx2"/>
                </a:solidFill>
              </a:rPr>
              <a:t> Молодежные Циолковские Чтения г. Киров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981075"/>
            <a:ext cx="7186612" cy="5419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 </a:t>
            </a:r>
            <a:r>
              <a:rPr lang="ru-RU" sz="2000" b="1" smtClean="0">
                <a:solidFill>
                  <a:srgbClr val="234BAD"/>
                </a:solidFill>
              </a:rPr>
              <a:t>Исследовательский проект способствует развитию мышления, развивает у них умение приобретать знания из различных источников, выделять главное, анализировать факты, делать обобщения, высказывать собственные суждения, критически относиться к мнениям других. Ученики учатся ставить перед собой цели, формулировать задачи, гипотезы, намечать план действий при выполнении собственного проекта. Главная значимость проекта в том, что он прививает интерес к физике, позволяет выявить связи физики с другими науками, позволяет применить полученные знания при объяснении наблюдаемых, подчас знакомых с раннего детства, явлений, добывать новые знания через печатные источники и источники сети Интернет. </a:t>
            </a:r>
          </a:p>
          <a:p>
            <a:pPr>
              <a:lnSpc>
                <a:spcPct val="90000"/>
              </a:lnSpc>
            </a:pPr>
            <a:endParaRPr lang="ru-RU" sz="2000" b="1" smtClean="0"/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55300" name="Picture 4" descr="res46F13858-0D61-43F6-BBD5-DD67A08F19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428750"/>
            <a:ext cx="11255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books1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213100"/>
            <a:ext cx="1295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book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5661025"/>
            <a:ext cx="27638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472488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1E4096"/>
                </a:solidFill>
              </a:rPr>
              <a:t>В Федеральном компоненте государственного стандарта общего образования» говорится: «Одним из требований современного общества является необходимость раскрыть индивидуальные способности человека и сформировать на этой основе профессионально и социально компетентную, мобильную личность, умеющую делать профессиональный и социальный выбор и нести за него ответственность». </a:t>
            </a:r>
          </a:p>
        </p:txBody>
      </p:sp>
      <p:pic>
        <p:nvPicPr>
          <p:cNvPr id="28675" name="Picture 10" descr="Attachm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5157788"/>
            <a:ext cx="1168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Выводы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Проектный метод является наиболее современным подходом к организации исследовательской деятельности школьников;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Исследовательский проект по структуре является подлинно научным исследованием;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Исследовательский проект включает обоснование актуальности избранной темы, обозначение задач исследования, обязательное выдвижение гипотезы с последующей ее проверкой, обсуждение полученных результатов.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При выполнении проекта используются различные методы современной науки: лабораторный эксперимент, моделирование, социологический опрос и обработка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285875"/>
            <a:ext cx="8001000" cy="5137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Педагог новой школы должен обладать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достаточным профессиональным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мастерством, чтобы создать ситуацию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успеха для ребенка, для триумфа его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личности.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b="1" smtClean="0">
              <a:solidFill>
                <a:srgbClr val="234BAD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Желаю педагогам и учащимся активно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взаимодействовать, овладевать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1" smtClean="0">
                <a:solidFill>
                  <a:srgbClr val="234BAD"/>
                </a:solidFill>
              </a:rPr>
              <a:t>знаниями, обогащать свой опыт!</a:t>
            </a:r>
          </a:p>
          <a:p>
            <a:pPr eaLnBrk="1" hangingPunct="1"/>
            <a:endParaRPr lang="ru-RU" smtClean="0"/>
          </a:p>
        </p:txBody>
      </p:sp>
      <p:pic>
        <p:nvPicPr>
          <p:cNvPr id="57347" name="Picture 7" descr="комп7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5000625"/>
            <a:ext cx="221456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2124075" y="1700213"/>
            <a:ext cx="5327650" cy="6334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b="1" kern="10"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4B66EC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58371" name="Picture 7" descr="_____15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924175"/>
            <a:ext cx="11223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42875"/>
            <a:ext cx="7848600" cy="563563"/>
          </a:xfrm>
        </p:spPr>
        <p:txBody>
          <a:bodyPr/>
          <a:lstStyle/>
          <a:p>
            <a:pPr eaLnBrk="1" hangingPunct="1"/>
            <a:r>
              <a:rPr lang="ru-RU" smtClean="0"/>
              <a:t>Научно-исследовательский проект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4762500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ru-RU" sz="2400" b="1" smtClean="0">
                <a:solidFill>
                  <a:schemeClr val="tx2"/>
                </a:solidFill>
              </a:rPr>
              <a:t>Активная познавательная позиция, связанная с периодическим и продолжительным внутренним поиском, глубоко осмысленной и творческой переработкой информации научного характера, работой мыслительных процессов в особом режиме аналитико-прогностического свойства, действием путем «проб и ошибок», озарением, личными и личностными открытиями</a:t>
            </a:r>
          </a:p>
        </p:txBody>
      </p:sp>
      <p:pic>
        <p:nvPicPr>
          <p:cNvPr id="29700" name="Picture 4" descr="2fgo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1911350"/>
            <a:ext cx="2609850" cy="3087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 </a:t>
            </a:r>
            <a:r>
              <a:rPr lang="ru-RU" sz="1800" smtClean="0">
                <a:solidFill>
                  <a:schemeClr val="tx2"/>
                </a:solidFill>
              </a:rPr>
              <a:t>    </a:t>
            </a:r>
            <a:r>
              <a:rPr lang="ru-RU" sz="2000" b="1" smtClean="0">
                <a:solidFill>
                  <a:schemeClr val="tx2"/>
                </a:solidFill>
              </a:rPr>
              <a:t>Актуальность возрастает на современном этапе, когда результатом образовательного процесса становится  умение применить полученные знания в различных жизненных ситуациях. Технология проектного обучения образовательного процесса строится на основе деятельности каждого ученика, его интересов и потребностей.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u="sng" smtClean="0">
                <a:solidFill>
                  <a:schemeClr val="tx2"/>
                </a:solidFill>
              </a:rPr>
              <a:t>Целевые ориентации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Создание условий, при которых учащиеся: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самостоятельно и охотно приобретают недостающие знания из разных источников;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учатся пользоваться приобретенными знаниями для решения познавательных и практических задач;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приобретают коммуникативные умения, работая в различных группах;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развивают у себя исследовательские умения (выявления проблем, сбора информации, наблюдения, проведения эксперимента, анализа, построения гипотез, обобщения).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142875"/>
            <a:ext cx="7500937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Научно - исследовательский проект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7" descr="D:\disk f\анимация\ATOMBGC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 </a:t>
            </a:r>
            <a:r>
              <a:rPr lang="ru-RU" sz="1800" smtClean="0">
                <a:solidFill>
                  <a:schemeClr val="tx2"/>
                </a:solidFill>
              </a:rPr>
              <a:t>    </a:t>
            </a:r>
            <a:r>
              <a:rPr lang="ru-RU" sz="2000" smtClean="0">
                <a:solidFill>
                  <a:schemeClr val="tx2"/>
                </a:solidFill>
              </a:rPr>
              <a:t>В основу заложен исследовательский метод. Он интересен,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     тем что, во-первых, предполагает самостоятельную работу учащихся с информацией, причем информацией на различных носителях (это могут быть книги, журналы, могут быть электронные носители и сетевые), во- вторых проекты активизируют использование знаний из разных школьных предметов, что способствует проявлению индивидуальных способностей каждого учащегося.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u="sng" smtClean="0">
                <a:solidFill>
                  <a:schemeClr val="tx2"/>
                </a:solidFill>
              </a:rPr>
              <a:t>Совместно с учащимися мы проходим следующие этапы проектирования: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определение проблемы и вытекающие из нее задач исследования;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выдвижение гипотез и их решения;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обсуждение методов исследования;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сбор систематизация и анализ собранных  данных;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обсуждение  способов  оформления   конечных результатов в виде презентации;</a:t>
            </a:r>
          </a:p>
          <a:p>
            <a:pPr eaLnBrk="1" hangingPunct="1">
              <a:buClr>
                <a:srgbClr val="0070C0"/>
              </a:buClr>
            </a:pPr>
            <a:r>
              <a:rPr lang="ru-RU" sz="2000" smtClean="0">
                <a:solidFill>
                  <a:schemeClr val="tx2"/>
                </a:solidFill>
              </a:rPr>
              <a:t>подведение итогов.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31747" name="Picture 7" descr="D:\disk f\анимация\ATOMBGC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0" y="5715000"/>
            <a:ext cx="48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850" y="214313"/>
            <a:ext cx="8391525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Научно - исследовательский проект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Дидактические цели проекта</a:t>
            </a:r>
            <a:br>
              <a:rPr lang="ru-RU" smtClean="0"/>
            </a:b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1. Повышение мотивации учения;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2. Развитие навыков самостоятельной работы с разными источниками информации: научно-популярной литературой, справочниками, энциклопедиями;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3. Развитие навыков работы в сети Интернет;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4. Овладение элементами научно-исследовательского метода в ходе выполнения учащимися самостоятельных исследований физических процессов и явлений;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5. Совершенствование навыков работы с компьютером при создании электронных презентаций, обработки фотографий.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2865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Методические цели проекта</a:t>
            </a:r>
            <a:br>
              <a:rPr lang="ru-RU" smtClean="0"/>
            </a:b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</a:rPr>
              <a:t>Расширить кругозор учащихся, научить их видеть проявление физических явлений в самых привычных для них местах: на улице, в ванне, на кухне, в кинотеатре, цирке и т.д.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Научить видеть физику в окружающих нас явлениях, прежде всего в тех, с которыми мы сталкиваемся ежедневно.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Развивать в учениках умения разглядеть в наборе, казалось бы, случайных фактов физические явления и действия законов физики.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Научить учащихся самостоятельно проводить простые исследования физических явлений.</a:t>
            </a:r>
          </a:p>
          <a:p>
            <a:endParaRPr lang="ru-RU" sz="2400" b="1" smtClean="0">
              <a:solidFill>
                <a:schemeClr val="tx2"/>
              </a:solidFill>
            </a:endParaRPr>
          </a:p>
          <a:p>
            <a:endParaRPr lang="ru-RU" sz="2400" smtClean="0">
              <a:solidFill>
                <a:srgbClr val="003300"/>
              </a:solidFill>
            </a:endParaRPr>
          </a:p>
          <a:p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042988" y="2060575"/>
            <a:ext cx="28797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Исследовательские проекты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6011863" y="2060575"/>
            <a:ext cx="2784475" cy="11779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Информационные проекты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5795963" y="3213100"/>
            <a:ext cx="3097212" cy="6492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Ролево-игровые проекты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1042988" y="3213100"/>
            <a:ext cx="2665412" cy="6492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Творческие проекты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1728788" cy="1081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Личностные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 rot="-398091">
            <a:off x="7019925" y="5229225"/>
            <a:ext cx="1384300" cy="9874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Парные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3924300" y="4508500"/>
            <a:ext cx="1944688" cy="64928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Групповые</a:t>
            </a:r>
          </a:p>
        </p:txBody>
      </p:sp>
      <p:pic>
        <p:nvPicPr>
          <p:cNvPr id="18450" name="Picture 18" descr="j03433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5229225"/>
            <a:ext cx="14525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vved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2492375"/>
            <a:ext cx="1581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1116013" y="4221163"/>
            <a:ext cx="2232025" cy="43338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монопроекты</a:t>
            </a:r>
          </a:p>
        </p:txBody>
      </p:sp>
      <p:sp>
        <p:nvSpPr>
          <p:cNvPr id="18454" name="WordArt 22"/>
          <p:cNvSpPr>
            <a:spLocks noChangeArrowheads="1" noChangeShapeType="1" noTextEdit="1"/>
          </p:cNvSpPr>
          <p:nvPr/>
        </p:nvSpPr>
        <p:spPr bwMode="auto">
          <a:xfrm>
            <a:off x="6011863" y="3716338"/>
            <a:ext cx="2808287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межпредметные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(интегрированные)  проекты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9144000" cy="5597525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Исследовательский проект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400" smtClean="0"/>
              <a:t>– это исследование какой-либо проблемы по правилам научного исследования.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Творческий проект </a:t>
            </a:r>
            <a:r>
              <a:rPr lang="ru-RU" sz="2400" smtClean="0"/>
              <a:t>предполагает максимально свободный авторский подход в решении проблемы. Продукт – альманахи, совместная газета и сочинение, театрализация, произведения изобразительного или декоративно-прикладного искусства.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Ролево-игровые проекты</a:t>
            </a:r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400" smtClean="0"/>
              <a:t>– участники принимают на себя определенные роли, обусловленные характером и содержанием проекта, особенностью решаемой проблемы.</a:t>
            </a:r>
            <a:r>
              <a:rPr lang="ru-RU" sz="2400" b="1" smtClean="0"/>
              <a:t> </a:t>
            </a:r>
            <a:r>
              <a:rPr lang="ru-RU" sz="2400" smtClean="0"/>
              <a:t>Это</a:t>
            </a:r>
            <a:r>
              <a:rPr lang="ru-RU" sz="2400" b="1" smtClean="0"/>
              <a:t> </a:t>
            </a:r>
            <a:r>
              <a:rPr lang="ru-RU" sz="2400" smtClean="0"/>
              <a:t>могут быть литературные персонажи или выдуманные герои, имитирующие социальные или деловые отношения с придуманными участниками, ситуациями.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9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00000"/>
                </a:solidFill>
              </a:rPr>
              <a:t>Информационные проекты</a:t>
            </a:r>
            <a:r>
              <a:rPr lang="ru-RU" sz="2400" smtClean="0"/>
              <a:t> – это сбор и обработка информации по значимой проблеме с целью ее презентации широкой аудитории (статья в СМИ, информация в сети Интернет).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0"/>
            <a:ext cx="69294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Типы проектов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  <p:bldP spid="18443" grpId="0" animBg="1"/>
      <p:bldP spid="18443" grpId="1" animBg="1"/>
      <p:bldP spid="18444" grpId="0" animBg="1"/>
      <p:bldP spid="18444" grpId="1" animBg="1"/>
      <p:bldP spid="18445" grpId="0" animBg="1"/>
      <p:bldP spid="18445" grpId="1" animBg="1"/>
      <p:bldP spid="18447" grpId="0" animBg="1"/>
      <p:bldP spid="18447" grpId="1" animBg="1"/>
      <p:bldP spid="18453" grpId="0" animBg="1"/>
      <p:bldP spid="18453" grpId="1" animBg="1"/>
      <p:bldP spid="18454" grpId="0" animBg="1"/>
      <p:bldP spid="18454" grpId="1" animBg="1"/>
      <p:bldP spid="18455" grpId="0" build="p"/>
    </p:bldLst>
  </p:timing>
</p:sld>
</file>

<file path=ppt/theme/theme1.xml><?xml version="1.0" encoding="utf-8"?>
<a:theme xmlns:a="http://schemas.openxmlformats.org/drawingml/2006/main" name="Копия cdb2004208gl">
  <a:themeElements>
    <a:clrScheme name="Тема Office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cdb2004208gl</Template>
  <TotalTime>415</TotalTime>
  <Words>1387</Words>
  <Application>Microsoft Office PowerPoint</Application>
  <PresentationFormat>Экран (4:3)</PresentationFormat>
  <Paragraphs>221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Wingdings</vt:lpstr>
      <vt:lpstr>Calibri</vt:lpstr>
      <vt:lpstr>Times New Roman</vt:lpstr>
      <vt:lpstr>Копия cdb2004208gl</vt:lpstr>
      <vt:lpstr>Adobe Photoshop Image</vt:lpstr>
      <vt:lpstr>Слайд 1</vt:lpstr>
      <vt:lpstr>Научно-исследовательская  деятельность </vt:lpstr>
      <vt:lpstr>Слайд 3</vt:lpstr>
      <vt:lpstr>Научно-исследовательский проект</vt:lpstr>
      <vt:lpstr>Слайд 5</vt:lpstr>
      <vt:lpstr>Слайд 6</vt:lpstr>
      <vt:lpstr> Дидактические цели проекта </vt:lpstr>
      <vt:lpstr> Методические цели проекта </vt:lpstr>
      <vt:lpstr>Слайд 9</vt:lpstr>
      <vt:lpstr> Типы проектов </vt:lpstr>
      <vt:lpstr>Слайд 11</vt:lpstr>
      <vt:lpstr>Развитие умений учащихся в процессе проектной деятельности</vt:lpstr>
      <vt:lpstr>Роль учителя</vt:lpstr>
      <vt:lpstr>Проектный урок</vt:lpstr>
      <vt:lpstr>Структура проектного урока  </vt:lpstr>
      <vt:lpstr>Этапы исследовательского проектного урока</vt:lpstr>
      <vt:lpstr>Формы организации учебно-исследовательской деятельности на урочных занятиях</vt:lpstr>
      <vt:lpstr>Роль учителя на проектном уроке</vt:lpstr>
      <vt:lpstr>Роль ученика на проектном уроке</vt:lpstr>
      <vt:lpstr>Проектный урок в тематическом планировании</vt:lpstr>
      <vt:lpstr>Преимущества проектных уроков</vt:lpstr>
      <vt:lpstr>Слайд 22</vt:lpstr>
      <vt:lpstr>  Исследовательские проекты учащихся </vt:lpstr>
      <vt:lpstr>Исследовательские проекты учащихся</vt:lpstr>
      <vt:lpstr>Слайд 25</vt:lpstr>
      <vt:lpstr> Фестиваль исследовательских и творческих работ  учащихся «Портфолио»  http://portfolio.1september.ru </vt:lpstr>
      <vt:lpstr>Слайд 27</vt:lpstr>
      <vt:lpstr>Слайд 28</vt:lpstr>
      <vt:lpstr>Выводы</vt:lpstr>
      <vt:lpstr>Выводы</vt:lpstr>
      <vt:lpstr>Выводы</vt:lpstr>
      <vt:lpstr>Слайд 32</vt:lpstr>
    </vt:vector>
  </TitlesOfParts>
  <Company>МБОУСОШ№111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Школа№111</dc:creator>
  <cp:lastModifiedBy>re</cp:lastModifiedBy>
  <cp:revision>67</cp:revision>
  <dcterms:created xsi:type="dcterms:W3CDTF">2013-11-05T09:44:51Z</dcterms:created>
  <dcterms:modified xsi:type="dcterms:W3CDTF">2014-07-18T21:44:04Z</dcterms:modified>
</cp:coreProperties>
</file>