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8" r:id="rId2"/>
    <p:sldId id="311" r:id="rId3"/>
    <p:sldId id="301" r:id="rId4"/>
    <p:sldId id="289" r:id="rId5"/>
    <p:sldId id="282" r:id="rId6"/>
    <p:sldId id="283" r:id="rId7"/>
    <p:sldId id="284" r:id="rId8"/>
    <p:sldId id="267" r:id="rId9"/>
    <p:sldId id="257" r:id="rId10"/>
    <p:sldId id="285" r:id="rId11"/>
    <p:sldId id="312" r:id="rId12"/>
    <p:sldId id="286" r:id="rId13"/>
    <p:sldId id="294" r:id="rId14"/>
    <p:sldId id="262" r:id="rId15"/>
    <p:sldId id="299" r:id="rId16"/>
    <p:sldId id="302" r:id="rId17"/>
    <p:sldId id="265" r:id="rId18"/>
    <p:sldId id="309" r:id="rId19"/>
    <p:sldId id="263" r:id="rId20"/>
    <p:sldId id="264" r:id="rId21"/>
    <p:sldId id="266" r:id="rId22"/>
    <p:sldId id="260" r:id="rId23"/>
    <p:sldId id="269" r:id="rId24"/>
    <p:sldId id="268" r:id="rId25"/>
    <p:sldId id="310" r:id="rId26"/>
    <p:sldId id="319" r:id="rId27"/>
    <p:sldId id="317" r:id="rId28"/>
    <p:sldId id="313" r:id="rId29"/>
    <p:sldId id="308" r:id="rId30"/>
    <p:sldId id="31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DF5F"/>
    <a:srgbClr val="FF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2;&#1086;&#1087;&#1084;&#1080;&#1082;%20&#1091;&#1095;&#1080;&#1090;&#1077;&#1083;&#1103;\Documents\&#1053;&#1072;&#1096;&#1080;%20&#1076;&#1086;&#1082;&#1091;&#1084;&#1077;&#1085;&#1090;&#1099;\&#1055;&#1086;&#1088;&#1086;&#1092;&#1080;&#1077;&#1074;&#1072;%20&#1053;.&#1070;\&#1084;&#1086;&#1085;&#1080;&#1090;&#1086;&#1088;&#1080;&#1085;&#1075;%20%20&#1091;&#1076;&#1086;&#1074;&#1083;&#1077;&#1090;&#1074;.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2;&#1086;&#1087;&#1084;&#1080;&#1082;%20&#1091;&#1095;&#1080;&#1090;&#1077;&#1083;&#1103;\Documents\&#1053;&#1072;&#1096;&#1080;%20&#1076;&#1086;&#1082;&#1091;&#1084;&#1077;&#1085;&#1090;&#1099;\&#1055;&#1086;&#1088;&#1086;&#1092;&#1080;&#1077;&#1074;&#1072;%20&#1053;.&#1070;\&#1084;&#1086;&#1085;&#1080;&#1090;&#1086;&#1088;&#1080;&#1085;&#1075;%20%20&#1091;&#1076;&#1086;&#1074;&#1083;&#1077;&#1090;&#1074;.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2;&#1086;&#1087;&#1084;&#1080;&#1082;%20&#1091;&#1095;&#1080;&#1090;&#1077;&#1083;&#1103;\Documents\&#1053;&#1072;&#1096;&#1080;%20&#1076;&#1086;&#1082;&#1091;&#1084;&#1077;&#1085;&#1090;&#1099;\&#1055;&#1086;&#1088;&#1086;&#1092;&#1080;&#1077;&#1074;&#1072;%20&#1053;.&#1070;\&#1084;&#1086;&#1085;&#1080;&#1090;&#1086;&#1088;&#1080;&#1085;&#1075;%20%20&#1091;&#1076;&#1086;&#1074;&#1083;&#1077;&#1090;&#1074;.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2;&#1086;&#1087;&#1084;&#1080;&#1082;%20&#1091;&#1095;&#1080;&#1090;&#1077;&#1083;&#1103;\Documents\&#1053;&#1072;&#1096;&#1080;%20&#1076;&#1086;&#1082;&#1091;&#1084;&#1077;&#1085;&#1090;&#1099;\&#1055;&#1086;&#1088;&#1086;&#1092;&#1080;&#1077;&#1074;&#1072;%20&#1053;.&#1070;\&#1084;&#1086;&#1085;&#1080;&#1090;&#1086;&#1088;&#1080;&#1085;&#1075;%20%20&#1091;&#1076;&#1086;&#1074;&#1083;&#1077;&#1090;&#1074;.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2;&#1086;&#1087;&#1084;&#1080;&#1082;%20&#1091;&#1095;&#1080;&#1090;&#1077;&#1083;&#1103;\Documents\&#1053;&#1072;&#1096;&#1080;%20&#1076;&#1086;&#1082;&#1091;&#1084;&#1077;&#1085;&#1090;&#1099;\&#1055;&#1086;&#1088;&#1086;&#1092;&#1080;&#1077;&#1074;&#1072;%20&#1053;.&#1070;\&#1084;&#1086;&#1085;&#1080;&#1090;&#1086;&#1088;&#1080;&#1085;&#1075;%20%20&#1091;&#1076;&#1086;&#1074;&#1083;&#1077;&#1090;&#1074;.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2;&#1086;&#1087;&#1084;&#1080;&#1082;%20&#1091;&#1095;&#1080;&#1090;&#1077;&#1083;&#1103;\Documents\&#1053;&#1072;&#1096;&#1080;%20&#1076;&#1086;&#1082;&#1091;&#1084;&#1077;&#1085;&#1090;&#1099;\&#1055;&#1086;&#1088;&#1086;&#1092;&#1080;&#1077;&#1074;&#1072;%20&#1053;.&#1070;\&#1084;&#1086;&#1085;&#1080;&#1090;&#1086;&#1088;&#1080;&#1085;&#1075;%20%20&#1091;&#1076;&#1086;&#1074;&#1083;&#1077;&#1090;&#1074;.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2;&#1086;&#1087;&#1084;&#1080;&#1082;%20&#1091;&#1095;&#1080;&#1090;&#1077;&#1083;&#1103;\Documents\&#1053;&#1072;&#1096;&#1080;%20&#1076;&#1086;&#1082;&#1091;&#1084;&#1077;&#1085;&#1090;&#1099;\&#1055;&#1086;&#1088;&#1086;&#1092;&#1080;&#1077;&#1074;&#1072;%20&#1053;.&#1070;\&#1084;&#1086;&#1085;&#1080;&#1090;&#1086;&#1088;&#1080;&#1085;&#1075;%20%20&#1091;&#1076;&#1086;&#1074;&#1083;&#1077;&#1090;&#1074;.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2;&#1086;&#1087;&#1084;&#1080;&#1082;%20&#1091;&#1095;&#1080;&#1090;&#1077;&#1083;&#1103;\Documents\&#1053;&#1072;&#1096;&#1080;%20&#1076;&#1086;&#1082;&#1091;&#1084;&#1077;&#1085;&#1090;&#1099;\&#1055;&#1086;&#1088;&#1086;&#1092;&#1080;&#1077;&#1074;&#1072;%20&#1053;.&#1070;\&#1084;&#1086;&#1085;&#1080;&#1090;&#1086;&#1088;&#1080;&#1085;&#1075;%20%20&#1091;&#1076;&#1086;&#1074;&#1083;&#1077;&#1090;&#1074;.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2;&#1086;&#1087;&#1084;&#1080;&#1082;%20&#1091;&#1095;&#1080;&#1090;&#1077;&#1083;&#1103;\Documents\&#1053;&#1072;&#1096;&#1080;%20&#1076;&#1086;&#1082;&#1091;&#1084;&#1077;&#1085;&#1090;&#1099;\&#1055;&#1086;&#1088;&#1086;&#1092;&#1080;&#1077;&#1074;&#1072;%20&#1053;.&#1070;\&#1084;&#1086;&#1085;&#1080;&#1090;&#1086;&#1088;&#1080;&#1085;&#1075;%20%20&#1091;&#1076;&#1086;&#1074;&#1083;&#1077;&#1090;&#1074;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диаграммы!$U$3:$U$6</c:f>
              <c:strCache>
                <c:ptCount val="4"/>
                <c:pt idx="0">
                  <c:v>с хорошим</c:v>
                </c:pt>
                <c:pt idx="1">
                  <c:v>с неважным</c:v>
                </c:pt>
                <c:pt idx="2">
                  <c:v>когда как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диаграммы!$V$3:$V$6</c:f>
              <c:numCache>
                <c:formatCode>General</c:formatCode>
                <c:ptCount val="4"/>
                <c:pt idx="0">
                  <c:v>49</c:v>
                </c:pt>
                <c:pt idx="1">
                  <c:v>35</c:v>
                </c:pt>
                <c:pt idx="2">
                  <c:v>109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диаграммы!$U$102:$U$107</c:f>
              <c:strCache>
                <c:ptCount val="6"/>
                <c:pt idx="0">
                  <c:v>спортивных</c:v>
                </c:pt>
                <c:pt idx="1">
                  <c:v>познавательных</c:v>
                </c:pt>
                <c:pt idx="2">
                  <c:v>развлекательных</c:v>
                </c:pt>
                <c:pt idx="3">
                  <c:v>экологических</c:v>
                </c:pt>
                <c:pt idx="4">
                  <c:v>эстетических</c:v>
                </c:pt>
                <c:pt idx="5">
                  <c:v>профориентационных</c:v>
                </c:pt>
              </c:strCache>
            </c:strRef>
          </c:cat>
          <c:val>
            <c:numRef>
              <c:f>диаграммы!$V$102:$V$107</c:f>
              <c:numCache>
                <c:formatCode>General</c:formatCode>
                <c:ptCount val="6"/>
                <c:pt idx="0">
                  <c:v>43</c:v>
                </c:pt>
                <c:pt idx="1">
                  <c:v>43</c:v>
                </c:pt>
                <c:pt idx="2">
                  <c:v>52</c:v>
                </c:pt>
                <c:pt idx="3">
                  <c:v>63</c:v>
                </c:pt>
                <c:pt idx="4">
                  <c:v>44</c:v>
                </c:pt>
                <c:pt idx="5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"/>
          <c:y val="0.7918108410805057"/>
          <c:w val="0.89169490097323811"/>
          <c:h val="0.20818915891949474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1-4 кл.</c:v>
                </c:pt>
                <c:pt idx="1">
                  <c:v>5-10 кл.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120</c:v>
                </c:pt>
                <c:pt idx="1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059648"/>
        <c:axId val="42061184"/>
        <c:axId val="0"/>
      </c:bar3DChart>
      <c:catAx>
        <c:axId val="42059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rgbClr val="C00000"/>
                </a:solidFill>
              </a:defRPr>
            </a:pPr>
            <a:endParaRPr lang="ru-RU"/>
          </a:p>
        </c:txPr>
        <c:crossAx val="42061184"/>
        <c:crosses val="autoZero"/>
        <c:auto val="1"/>
        <c:lblAlgn val="ctr"/>
        <c:lblOffset val="100"/>
        <c:noMultiLvlLbl val="0"/>
      </c:catAx>
      <c:valAx>
        <c:axId val="42061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059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1-4 кл.</c:v>
                </c:pt>
                <c:pt idx="1">
                  <c:v>5-10 кл.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</c:v>
                </c:pt>
                <c:pt idx="1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8471424"/>
        <c:axId val="128472960"/>
        <c:axId val="0"/>
      </c:bar3DChart>
      <c:catAx>
        <c:axId val="128471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28472960"/>
        <c:crosses val="autoZero"/>
        <c:auto val="1"/>
        <c:lblAlgn val="ctr"/>
        <c:lblOffset val="100"/>
        <c:noMultiLvlLbl val="0"/>
      </c:catAx>
      <c:valAx>
        <c:axId val="12847296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471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диаграммы!$P$18:$P$20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иногда</c:v>
                </c:pt>
              </c:strCache>
            </c:strRef>
          </c:cat>
          <c:val>
            <c:numRef>
              <c:f>диаграммы!$Q$18:$Q$20</c:f>
              <c:numCache>
                <c:formatCode>General</c:formatCode>
                <c:ptCount val="3"/>
                <c:pt idx="0">
                  <c:v>85</c:v>
                </c:pt>
                <c:pt idx="1">
                  <c:v>19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/>
            </a:pPr>
            <a:endParaRPr lang="ru-RU"/>
          </a:p>
        </c:txPr>
      </c:legendEntry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диаграммы!$W$18:$W$20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иногда</c:v>
                </c:pt>
              </c:strCache>
            </c:strRef>
          </c:cat>
          <c:val>
            <c:numRef>
              <c:f>диаграммы!$X$18:$X$20</c:f>
              <c:numCache>
                <c:formatCode>General</c:formatCode>
                <c:ptCount val="3"/>
                <c:pt idx="0">
                  <c:v>76</c:v>
                </c:pt>
                <c:pt idx="1">
                  <c:v>34</c:v>
                </c:pt>
                <c:pt idx="2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диаграммы!$P$34:$P$38</c:f>
              <c:strCache>
                <c:ptCount val="5"/>
                <c:pt idx="0">
                  <c:v>вызывает классный руководитель</c:v>
                </c:pt>
                <c:pt idx="1">
                  <c:v>на родительское собрание</c:v>
                </c:pt>
                <c:pt idx="2">
                  <c:v>в связи с успеваемостью ребёнка</c:v>
                </c:pt>
                <c:pt idx="3">
                  <c:v>в связи с воспитанием ребёнка</c:v>
                </c:pt>
                <c:pt idx="4">
                  <c:v>для  помощи в организации мероприятий</c:v>
                </c:pt>
              </c:strCache>
            </c:strRef>
          </c:cat>
          <c:val>
            <c:numRef>
              <c:f>диаграммы!$Q$34:$Q$38</c:f>
              <c:numCache>
                <c:formatCode>General</c:formatCode>
                <c:ptCount val="5"/>
                <c:pt idx="0">
                  <c:v>56</c:v>
                </c:pt>
                <c:pt idx="1">
                  <c:v>152</c:v>
                </c:pt>
                <c:pt idx="2">
                  <c:v>59</c:v>
                </c:pt>
                <c:pt idx="3">
                  <c:v>20</c:v>
                </c:pt>
                <c:pt idx="4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диаграммы!$W$34:$W$38</c:f>
              <c:strCache>
                <c:ptCount val="5"/>
                <c:pt idx="0">
                  <c:v>вызывает классный руководитель</c:v>
                </c:pt>
                <c:pt idx="1">
                  <c:v>на родительское собрание</c:v>
                </c:pt>
                <c:pt idx="2">
                  <c:v>в связи с успеваемостью ребёнка</c:v>
                </c:pt>
                <c:pt idx="3">
                  <c:v>в связи с воспитанием ребёнка</c:v>
                </c:pt>
                <c:pt idx="4">
                  <c:v>для  помощи в организации мероприятий</c:v>
                </c:pt>
              </c:strCache>
            </c:strRef>
          </c:cat>
          <c:val>
            <c:numRef>
              <c:f>диаграммы!$X$34:$X$38</c:f>
              <c:numCache>
                <c:formatCode>General</c:formatCode>
                <c:ptCount val="5"/>
                <c:pt idx="0">
                  <c:v>56</c:v>
                </c:pt>
                <c:pt idx="1">
                  <c:v>183</c:v>
                </c:pt>
                <c:pt idx="2">
                  <c:v>48</c:v>
                </c:pt>
                <c:pt idx="3">
                  <c:v>16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1-2 кл.</c:v>
                </c:pt>
                <c:pt idx="1">
                  <c:v>3-4 кл.</c:v>
                </c:pt>
                <c:pt idx="2">
                  <c:v>5-7 кл.</c:v>
                </c:pt>
                <c:pt idx="3">
                  <c:v>8-11 кл.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1-2 кл.</c:v>
                </c:pt>
                <c:pt idx="1">
                  <c:v>3-4 кл.</c:v>
                </c:pt>
                <c:pt idx="2">
                  <c:v>5-7 кл.</c:v>
                </c:pt>
                <c:pt idx="3">
                  <c:v>8-11 кл.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84</c:v>
                </c:pt>
                <c:pt idx="1">
                  <c:v>77</c:v>
                </c:pt>
                <c:pt idx="2">
                  <c:v>66</c:v>
                </c:pt>
                <c:pt idx="3">
                  <c:v>72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1-2 кл.</c:v>
                </c:pt>
                <c:pt idx="1">
                  <c:v>3-4 кл.</c:v>
                </c:pt>
                <c:pt idx="2">
                  <c:v>5-7 кл.</c:v>
                </c:pt>
                <c:pt idx="3">
                  <c:v>8-11 кл.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792832"/>
        <c:axId val="40794368"/>
      </c:barChart>
      <c:catAx>
        <c:axId val="40792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002060"/>
                </a:solidFill>
              </a:defRPr>
            </a:pPr>
            <a:endParaRPr lang="ru-RU"/>
          </a:p>
        </c:txPr>
        <c:crossAx val="40794368"/>
        <c:crosses val="autoZero"/>
        <c:auto val="1"/>
        <c:lblAlgn val="ctr"/>
        <c:lblOffset val="100"/>
        <c:noMultiLvlLbl val="0"/>
      </c:catAx>
      <c:valAx>
        <c:axId val="40794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792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диаграммы!$P$70:$P$73</c:f>
              <c:strCache>
                <c:ptCount val="4"/>
                <c:pt idx="0">
                  <c:v>с хорошим</c:v>
                </c:pt>
                <c:pt idx="1">
                  <c:v>с неважным</c:v>
                </c:pt>
                <c:pt idx="2">
                  <c:v>когда как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диаграммы!$Q$70:$Q$73</c:f>
              <c:numCache>
                <c:formatCode>General</c:formatCode>
                <c:ptCount val="4"/>
                <c:pt idx="0">
                  <c:v>75</c:v>
                </c:pt>
                <c:pt idx="1">
                  <c:v>2</c:v>
                </c:pt>
                <c:pt idx="2">
                  <c:v>64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диаграммы!$X$70:$X$73</c:f>
              <c:strCache>
                <c:ptCount val="4"/>
                <c:pt idx="0">
                  <c:v>с хорошим</c:v>
                </c:pt>
                <c:pt idx="1">
                  <c:v>с неважным</c:v>
                </c:pt>
                <c:pt idx="2">
                  <c:v>когда как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диаграммы!$Y$70:$Y$73</c:f>
              <c:numCache>
                <c:formatCode>General</c:formatCode>
                <c:ptCount val="4"/>
                <c:pt idx="0">
                  <c:v>62</c:v>
                </c:pt>
                <c:pt idx="1">
                  <c:v>20</c:v>
                </c:pt>
                <c:pt idx="2">
                  <c:v>82</c:v>
                </c:pt>
                <c:pt idx="3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65332458442696"/>
          <c:y val="0.12268518518518551"/>
          <c:w val="0.46388888888889096"/>
          <c:h val="0.77314814814815036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диаграммы!$P$102:$P$107</c:f>
              <c:strCache>
                <c:ptCount val="6"/>
                <c:pt idx="0">
                  <c:v>спортивных</c:v>
                </c:pt>
                <c:pt idx="1">
                  <c:v>познавательных</c:v>
                </c:pt>
                <c:pt idx="2">
                  <c:v>развлекательных</c:v>
                </c:pt>
                <c:pt idx="3">
                  <c:v>экологических</c:v>
                </c:pt>
                <c:pt idx="4">
                  <c:v>эстетических</c:v>
                </c:pt>
                <c:pt idx="5">
                  <c:v>профориентационных</c:v>
                </c:pt>
              </c:strCache>
            </c:strRef>
          </c:cat>
          <c:val>
            <c:numRef>
              <c:f>диаграммы!$Q$102:$Q$107</c:f>
              <c:numCache>
                <c:formatCode>0</c:formatCode>
                <c:ptCount val="6"/>
                <c:pt idx="0">
                  <c:v>61</c:v>
                </c:pt>
                <c:pt idx="1">
                  <c:v>44</c:v>
                </c:pt>
                <c:pt idx="2">
                  <c:v>66</c:v>
                </c:pt>
                <c:pt idx="3">
                  <c:v>74</c:v>
                </c:pt>
                <c:pt idx="4">
                  <c:v>71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EEA96B-E11F-4165-A54C-E9EE8AA95822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03B2ED6-6D9D-478E-A0ED-DCDACC8533E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Воспитание гармонически развитой творческой личности обучающихся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8C260B-AFFC-4F0C-9A79-4DFC04EADCB3}" type="parTrans" cxnId="{E81B7AFA-3CA9-4292-89D4-4DBB6DC71A4C}">
      <dgm:prSet/>
      <dgm:spPr/>
      <dgm:t>
        <a:bodyPr/>
        <a:lstStyle/>
        <a:p>
          <a:endParaRPr lang="ru-RU"/>
        </a:p>
      </dgm:t>
    </dgm:pt>
    <dgm:pt modelId="{521814D4-9F99-4424-A716-13839EC9FEB5}" type="sibTrans" cxnId="{E81B7AFA-3CA9-4292-89D4-4DBB6DC71A4C}">
      <dgm:prSet/>
      <dgm:spPr/>
      <dgm:t>
        <a:bodyPr/>
        <a:lstStyle/>
        <a:p>
          <a:endParaRPr lang="ru-RU"/>
        </a:p>
      </dgm:t>
    </dgm:pt>
    <dgm:pt modelId="{D92F597C-76C5-4D1F-A849-13FC88D59D7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Формирование активной жизненной позиции родителей и обучающихся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FEBFE5-C3ED-4503-9D42-2D13408F3C1A}" type="parTrans" cxnId="{9F22A571-6A47-47D5-BECE-F366BFD5CE71}">
      <dgm:prSet/>
      <dgm:spPr/>
      <dgm:t>
        <a:bodyPr/>
        <a:lstStyle/>
        <a:p>
          <a:endParaRPr lang="ru-RU"/>
        </a:p>
      </dgm:t>
    </dgm:pt>
    <dgm:pt modelId="{B10A7349-DA8C-4C67-B7E7-8E464A35CAB3}" type="sibTrans" cxnId="{9F22A571-6A47-47D5-BECE-F366BFD5CE71}">
      <dgm:prSet/>
      <dgm:spPr/>
      <dgm:t>
        <a:bodyPr/>
        <a:lstStyle/>
        <a:p>
          <a:endParaRPr lang="ru-RU"/>
        </a:p>
      </dgm:t>
    </dgm:pt>
    <dgm:pt modelId="{18BF8BBF-7FA7-4250-9016-863E1013A7A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Привитие навыков здорового образа жизни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0000CE-0BB2-4178-BBFE-74CB16B4F028}" type="parTrans" cxnId="{43EFD8C5-F411-462F-9E64-85939D9A6065}">
      <dgm:prSet/>
      <dgm:spPr/>
      <dgm:t>
        <a:bodyPr/>
        <a:lstStyle/>
        <a:p>
          <a:endParaRPr lang="ru-RU"/>
        </a:p>
      </dgm:t>
    </dgm:pt>
    <dgm:pt modelId="{0A399F2B-E38E-4E91-9776-AC467A596CA0}" type="sibTrans" cxnId="{43EFD8C5-F411-462F-9E64-85939D9A6065}">
      <dgm:prSet/>
      <dgm:spPr/>
      <dgm:t>
        <a:bodyPr/>
        <a:lstStyle/>
        <a:p>
          <a:endParaRPr lang="ru-RU"/>
        </a:p>
      </dgm:t>
    </dgm:pt>
    <dgm:pt modelId="{E2E8E51D-5C28-499D-B933-6D7C38162A63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Развитие интересов, склонностей, способностей обучающихся</a:t>
          </a:r>
          <a:endParaRPr lang="ru-RU" b="1" dirty="0">
            <a:solidFill>
              <a:schemeClr val="tx1"/>
            </a:solidFill>
          </a:endParaRPr>
        </a:p>
      </dgm:t>
    </dgm:pt>
    <dgm:pt modelId="{0804BC38-28B3-4BDC-BDAE-AA51DF251097}" type="parTrans" cxnId="{8B3895AB-E857-40A1-8C57-8BC244D76266}">
      <dgm:prSet/>
      <dgm:spPr/>
      <dgm:t>
        <a:bodyPr/>
        <a:lstStyle/>
        <a:p>
          <a:endParaRPr lang="ru-RU"/>
        </a:p>
      </dgm:t>
    </dgm:pt>
    <dgm:pt modelId="{09A4AC41-A069-4CF1-94F6-840ED92D8FBB}" type="sibTrans" cxnId="{8B3895AB-E857-40A1-8C57-8BC244D76266}">
      <dgm:prSet/>
      <dgm:spPr/>
      <dgm:t>
        <a:bodyPr/>
        <a:lstStyle/>
        <a:p>
          <a:endParaRPr lang="ru-RU"/>
        </a:p>
      </dgm:t>
    </dgm:pt>
    <dgm:pt modelId="{9B7C7592-07D4-4173-8BE6-E43D4F74851C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Подготовка ребёнка к саморазвитию и самовоспитанию</a:t>
          </a:r>
          <a:endParaRPr lang="ru-RU" b="1" dirty="0">
            <a:solidFill>
              <a:schemeClr val="tx1"/>
            </a:solidFill>
          </a:endParaRPr>
        </a:p>
      </dgm:t>
    </dgm:pt>
    <dgm:pt modelId="{1F9A5D19-5F64-4AA9-A4AD-7DA1F49DB05B}" type="parTrans" cxnId="{975D4699-FA9F-46F9-9087-386F99505EA6}">
      <dgm:prSet/>
      <dgm:spPr/>
      <dgm:t>
        <a:bodyPr/>
        <a:lstStyle/>
        <a:p>
          <a:endParaRPr lang="ru-RU"/>
        </a:p>
      </dgm:t>
    </dgm:pt>
    <dgm:pt modelId="{C725E038-41B0-4D96-9298-A51C52ABE940}" type="sibTrans" cxnId="{975D4699-FA9F-46F9-9087-386F99505EA6}">
      <dgm:prSet/>
      <dgm:spPr/>
      <dgm:t>
        <a:bodyPr/>
        <a:lstStyle/>
        <a:p>
          <a:endParaRPr lang="ru-RU"/>
        </a:p>
      </dgm:t>
    </dgm:pt>
    <dgm:pt modelId="{87AEAC0C-4F5B-47C8-A422-1A11A35A9430}" type="pres">
      <dgm:prSet presAssocID="{59EEA96B-E11F-4165-A54C-E9EE8AA958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F005C2-C5F9-4EC9-996A-0E732B55B063}" type="pres">
      <dgm:prSet presAssocID="{103B2ED6-6D9D-478E-A0ED-DCDACC8533E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ACC3F-C755-4F24-A87B-B2877196F97A}" type="pres">
      <dgm:prSet presAssocID="{521814D4-9F99-4424-A716-13839EC9FEB5}" presName="sibTrans" presStyleCnt="0"/>
      <dgm:spPr/>
    </dgm:pt>
    <dgm:pt modelId="{BCD1DA08-420E-49DB-A48F-5492F2322332}" type="pres">
      <dgm:prSet presAssocID="{D92F597C-76C5-4D1F-A849-13FC88D59D7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772A8-A121-4F11-9F59-B6C1943F6157}" type="pres">
      <dgm:prSet presAssocID="{B10A7349-DA8C-4C67-B7E7-8E464A35CAB3}" presName="sibTrans" presStyleCnt="0"/>
      <dgm:spPr/>
    </dgm:pt>
    <dgm:pt modelId="{117E695E-C91E-4348-983C-ED2CDB7AA830}" type="pres">
      <dgm:prSet presAssocID="{18BF8BBF-7FA7-4250-9016-863E1013A7A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CF469-B41F-4C9C-8E9C-70AEB5481967}" type="pres">
      <dgm:prSet presAssocID="{0A399F2B-E38E-4E91-9776-AC467A596CA0}" presName="sibTrans" presStyleCnt="0"/>
      <dgm:spPr/>
    </dgm:pt>
    <dgm:pt modelId="{626B62A1-0972-4806-B904-CC91B354B4E2}" type="pres">
      <dgm:prSet presAssocID="{E2E8E51D-5C28-499D-B933-6D7C38162A6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F7F4A-F40B-487B-9290-78A1B7BCA0F1}" type="pres">
      <dgm:prSet presAssocID="{09A4AC41-A069-4CF1-94F6-840ED92D8FBB}" presName="sibTrans" presStyleCnt="0"/>
      <dgm:spPr/>
    </dgm:pt>
    <dgm:pt modelId="{2265D2B8-932A-42FC-849E-9EC7F3769ACC}" type="pres">
      <dgm:prSet presAssocID="{9B7C7592-07D4-4173-8BE6-E43D4F74851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43C3B7-F68E-45D7-BE8A-C5EFDEDEFB8F}" type="presOf" srcId="{9B7C7592-07D4-4173-8BE6-E43D4F74851C}" destId="{2265D2B8-932A-42FC-849E-9EC7F3769ACC}" srcOrd="0" destOrd="0" presId="urn:microsoft.com/office/officeart/2005/8/layout/default"/>
    <dgm:cxn modelId="{883ECA86-C43C-4ABC-B44A-1D72FA836024}" type="presOf" srcId="{59EEA96B-E11F-4165-A54C-E9EE8AA95822}" destId="{87AEAC0C-4F5B-47C8-A422-1A11A35A9430}" srcOrd="0" destOrd="0" presId="urn:microsoft.com/office/officeart/2005/8/layout/default"/>
    <dgm:cxn modelId="{43EFD8C5-F411-462F-9E64-85939D9A6065}" srcId="{59EEA96B-E11F-4165-A54C-E9EE8AA95822}" destId="{18BF8BBF-7FA7-4250-9016-863E1013A7A5}" srcOrd="2" destOrd="0" parTransId="{5A0000CE-0BB2-4178-BBFE-74CB16B4F028}" sibTransId="{0A399F2B-E38E-4E91-9776-AC467A596CA0}"/>
    <dgm:cxn modelId="{6A2F6FFC-5458-49B0-ACA9-B8DD798472B6}" type="presOf" srcId="{E2E8E51D-5C28-499D-B933-6D7C38162A63}" destId="{626B62A1-0972-4806-B904-CC91B354B4E2}" srcOrd="0" destOrd="0" presId="urn:microsoft.com/office/officeart/2005/8/layout/default"/>
    <dgm:cxn modelId="{8B3895AB-E857-40A1-8C57-8BC244D76266}" srcId="{59EEA96B-E11F-4165-A54C-E9EE8AA95822}" destId="{E2E8E51D-5C28-499D-B933-6D7C38162A63}" srcOrd="3" destOrd="0" parTransId="{0804BC38-28B3-4BDC-BDAE-AA51DF251097}" sibTransId="{09A4AC41-A069-4CF1-94F6-840ED92D8FBB}"/>
    <dgm:cxn modelId="{E90A144B-776C-4115-9D4D-9E9F3B0D68BF}" type="presOf" srcId="{D92F597C-76C5-4D1F-A849-13FC88D59D7F}" destId="{BCD1DA08-420E-49DB-A48F-5492F2322332}" srcOrd="0" destOrd="0" presId="urn:microsoft.com/office/officeart/2005/8/layout/default"/>
    <dgm:cxn modelId="{CB062C74-5704-4E14-8E86-0F03FAD10A05}" type="presOf" srcId="{103B2ED6-6D9D-478E-A0ED-DCDACC8533E5}" destId="{5DF005C2-C5F9-4EC9-996A-0E732B55B063}" srcOrd="0" destOrd="0" presId="urn:microsoft.com/office/officeart/2005/8/layout/default"/>
    <dgm:cxn modelId="{E81B7AFA-3CA9-4292-89D4-4DBB6DC71A4C}" srcId="{59EEA96B-E11F-4165-A54C-E9EE8AA95822}" destId="{103B2ED6-6D9D-478E-A0ED-DCDACC8533E5}" srcOrd="0" destOrd="0" parTransId="{538C260B-AFFC-4F0C-9A79-4DFC04EADCB3}" sibTransId="{521814D4-9F99-4424-A716-13839EC9FEB5}"/>
    <dgm:cxn modelId="{9F22A571-6A47-47D5-BECE-F366BFD5CE71}" srcId="{59EEA96B-E11F-4165-A54C-E9EE8AA95822}" destId="{D92F597C-76C5-4D1F-A849-13FC88D59D7F}" srcOrd="1" destOrd="0" parTransId="{4BFEBFE5-C3ED-4503-9D42-2D13408F3C1A}" sibTransId="{B10A7349-DA8C-4C67-B7E7-8E464A35CAB3}"/>
    <dgm:cxn modelId="{4F9E7939-A4F5-4F60-A701-1FD9C1670DF8}" type="presOf" srcId="{18BF8BBF-7FA7-4250-9016-863E1013A7A5}" destId="{117E695E-C91E-4348-983C-ED2CDB7AA830}" srcOrd="0" destOrd="0" presId="urn:microsoft.com/office/officeart/2005/8/layout/default"/>
    <dgm:cxn modelId="{975D4699-FA9F-46F9-9087-386F99505EA6}" srcId="{59EEA96B-E11F-4165-A54C-E9EE8AA95822}" destId="{9B7C7592-07D4-4173-8BE6-E43D4F74851C}" srcOrd="4" destOrd="0" parTransId="{1F9A5D19-5F64-4AA9-A4AD-7DA1F49DB05B}" sibTransId="{C725E038-41B0-4D96-9298-A51C52ABE940}"/>
    <dgm:cxn modelId="{EECF665B-1DF6-4FB2-8642-BB074B80FE39}" type="presParOf" srcId="{87AEAC0C-4F5B-47C8-A422-1A11A35A9430}" destId="{5DF005C2-C5F9-4EC9-996A-0E732B55B063}" srcOrd="0" destOrd="0" presId="urn:microsoft.com/office/officeart/2005/8/layout/default"/>
    <dgm:cxn modelId="{C55844CB-C6E1-43E2-86C0-10B1CB9E0B68}" type="presParOf" srcId="{87AEAC0C-4F5B-47C8-A422-1A11A35A9430}" destId="{583ACC3F-C755-4F24-A87B-B2877196F97A}" srcOrd="1" destOrd="0" presId="urn:microsoft.com/office/officeart/2005/8/layout/default"/>
    <dgm:cxn modelId="{DB0B50AE-AE61-47A8-93CE-CCFCBD27EE06}" type="presParOf" srcId="{87AEAC0C-4F5B-47C8-A422-1A11A35A9430}" destId="{BCD1DA08-420E-49DB-A48F-5492F2322332}" srcOrd="2" destOrd="0" presId="urn:microsoft.com/office/officeart/2005/8/layout/default"/>
    <dgm:cxn modelId="{19B6C065-0617-4C88-9F5D-8D7746E37805}" type="presParOf" srcId="{87AEAC0C-4F5B-47C8-A422-1A11A35A9430}" destId="{418772A8-A121-4F11-9F59-B6C1943F6157}" srcOrd="3" destOrd="0" presId="urn:microsoft.com/office/officeart/2005/8/layout/default"/>
    <dgm:cxn modelId="{312945E5-1BDF-4603-9248-3896532F0A62}" type="presParOf" srcId="{87AEAC0C-4F5B-47C8-A422-1A11A35A9430}" destId="{117E695E-C91E-4348-983C-ED2CDB7AA830}" srcOrd="4" destOrd="0" presId="urn:microsoft.com/office/officeart/2005/8/layout/default"/>
    <dgm:cxn modelId="{850A0324-AE49-420C-ACB0-FC2F2995D914}" type="presParOf" srcId="{87AEAC0C-4F5B-47C8-A422-1A11A35A9430}" destId="{661CF469-B41F-4C9C-8E9C-70AEB5481967}" srcOrd="5" destOrd="0" presId="urn:microsoft.com/office/officeart/2005/8/layout/default"/>
    <dgm:cxn modelId="{F66BF852-88F7-499B-87FF-A1556D9D9B44}" type="presParOf" srcId="{87AEAC0C-4F5B-47C8-A422-1A11A35A9430}" destId="{626B62A1-0972-4806-B904-CC91B354B4E2}" srcOrd="6" destOrd="0" presId="urn:microsoft.com/office/officeart/2005/8/layout/default"/>
    <dgm:cxn modelId="{167B61E6-F38A-4886-8B5E-6002021553B5}" type="presParOf" srcId="{87AEAC0C-4F5B-47C8-A422-1A11A35A9430}" destId="{C84F7F4A-F40B-487B-9290-78A1B7BCA0F1}" srcOrd="7" destOrd="0" presId="urn:microsoft.com/office/officeart/2005/8/layout/default"/>
    <dgm:cxn modelId="{B1C4439D-0921-4F5F-B431-AB477E8F90DD}" type="presParOf" srcId="{87AEAC0C-4F5B-47C8-A422-1A11A35A9430}" destId="{2265D2B8-932A-42FC-849E-9EC7F3769AC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005C2-C5F9-4EC9-996A-0E732B55B063}">
      <dsp:nvSpPr>
        <dsp:cNvPr id="0" name=""/>
        <dsp:cNvSpPr/>
      </dsp:nvSpPr>
      <dsp:spPr>
        <a:xfrm>
          <a:off x="0" y="894091"/>
          <a:ext cx="2745898" cy="16475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Воспитание гармонически развитой творческой личности обучающихся</a:t>
          </a:r>
          <a:endParaRPr lang="ru-RU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894091"/>
        <a:ext cx="2745898" cy="1647538"/>
      </dsp:txXfrm>
    </dsp:sp>
    <dsp:sp modelId="{BCD1DA08-420E-49DB-A48F-5492F2322332}">
      <dsp:nvSpPr>
        <dsp:cNvPr id="0" name=""/>
        <dsp:cNvSpPr/>
      </dsp:nvSpPr>
      <dsp:spPr>
        <a:xfrm>
          <a:off x="3020487" y="894091"/>
          <a:ext cx="2745898" cy="1647538"/>
        </a:xfrm>
        <a:prstGeom prst="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Формирование активной жизненной позиции родителей и обучающихся</a:t>
          </a:r>
          <a:endParaRPr lang="ru-RU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20487" y="894091"/>
        <a:ext cx="2745898" cy="1647538"/>
      </dsp:txXfrm>
    </dsp:sp>
    <dsp:sp modelId="{117E695E-C91E-4348-983C-ED2CDB7AA830}">
      <dsp:nvSpPr>
        <dsp:cNvPr id="0" name=""/>
        <dsp:cNvSpPr/>
      </dsp:nvSpPr>
      <dsp:spPr>
        <a:xfrm>
          <a:off x="6040975" y="894091"/>
          <a:ext cx="2745898" cy="1647538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Привитие навыков здорового образа жизни</a:t>
          </a:r>
          <a:endParaRPr lang="ru-RU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40975" y="894091"/>
        <a:ext cx="2745898" cy="1647538"/>
      </dsp:txXfrm>
    </dsp:sp>
    <dsp:sp modelId="{626B62A1-0972-4806-B904-CC91B354B4E2}">
      <dsp:nvSpPr>
        <dsp:cNvPr id="0" name=""/>
        <dsp:cNvSpPr/>
      </dsp:nvSpPr>
      <dsp:spPr>
        <a:xfrm>
          <a:off x="1510243" y="2816219"/>
          <a:ext cx="2745898" cy="1647538"/>
        </a:xfrm>
        <a:prstGeom prst="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Развитие интересов, склонностей, способностей обучающихся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1510243" y="2816219"/>
        <a:ext cx="2745898" cy="1647538"/>
      </dsp:txXfrm>
    </dsp:sp>
    <dsp:sp modelId="{2265D2B8-932A-42FC-849E-9EC7F3769ACC}">
      <dsp:nvSpPr>
        <dsp:cNvPr id="0" name=""/>
        <dsp:cNvSpPr/>
      </dsp:nvSpPr>
      <dsp:spPr>
        <a:xfrm>
          <a:off x="4530731" y="2816219"/>
          <a:ext cx="2745898" cy="1647538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Подготовка ребёнка к саморазвитию и самовоспитанию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4530731" y="2816219"/>
        <a:ext cx="2745898" cy="1647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0E2AF-9DB7-4DC2-8A81-6D46AE6215A1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99330-C59E-4360-98F7-19C408BC5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666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99330-C59E-4360-98F7-19C408BC5EE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226F-FD73-4E79-A87C-02751C4DA4CF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4882-D6DE-440A-B250-BEBB7861B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226F-FD73-4E79-A87C-02751C4DA4CF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4882-D6DE-440A-B250-BEBB7861B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226F-FD73-4E79-A87C-02751C4DA4CF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4882-D6DE-440A-B250-BEBB7861B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226F-FD73-4E79-A87C-02751C4DA4CF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4882-D6DE-440A-B250-BEBB7861B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226F-FD73-4E79-A87C-02751C4DA4CF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4882-D6DE-440A-B250-BEBB7861B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226F-FD73-4E79-A87C-02751C4DA4CF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4882-D6DE-440A-B250-BEBB7861B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226F-FD73-4E79-A87C-02751C4DA4CF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4882-D6DE-440A-B250-BEBB7861B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226F-FD73-4E79-A87C-02751C4DA4CF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4882-D6DE-440A-B250-BEBB7861B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226F-FD73-4E79-A87C-02751C4DA4CF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4882-D6DE-440A-B250-BEBB7861B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226F-FD73-4E79-A87C-02751C4DA4CF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4882-D6DE-440A-B250-BEBB7861B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226F-FD73-4E79-A87C-02751C4DA4CF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4882-D6DE-440A-B250-BEBB7861B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A226F-FD73-4E79-A87C-02751C4DA4CF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84882-D6DE-440A-B250-BEBB7861B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im0-tub-ru.yandex.net/i?id=14387e891f60ce665a92805ba2e519e3-84-144&amp;n=21" TargetMode="External"/><Relationship Id="rId2" Type="http://schemas.openxmlformats.org/officeDocument/2006/relationships/hyperlink" Target="http://im1-tub-ru.yandex.net/i?id=fef73f451c4c42deda784f3450f893aa-126-144&amp;n=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0-tub-ru.yandex.net/i?id=b0d7dac206133c9dfb34314a1b4a287f-134-144&amp;n=21" TargetMode="External"/><Relationship Id="rId5" Type="http://schemas.openxmlformats.org/officeDocument/2006/relationships/hyperlink" Target="http://ww.botinok.co.il/sites/default/files/images/03133afe74b810681b78ee4ebe47de4d_17881_html_m3fc325c.png" TargetMode="External"/><Relationship Id="rId4" Type="http://schemas.openxmlformats.org/officeDocument/2006/relationships/hyperlink" Target="http://www.economix.kz/sites/default/files/images/rostlompanii.preview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4" name="WordArt 4"/>
          <p:cNvSpPr>
            <a:spLocks noChangeArrowheads="1" noChangeShapeType="1" noTextEdit="1"/>
          </p:cNvSpPr>
          <p:nvPr/>
        </p:nvSpPr>
        <p:spPr bwMode="gray">
          <a:xfrm>
            <a:off x="214282" y="214290"/>
            <a:ext cx="8786874" cy="6500858"/>
          </a:xfrm>
          <a:prstGeom prst="rect">
            <a:avLst/>
          </a:prstGeom>
        </p:spPr>
        <p:txBody>
          <a:bodyPr wrap="none" fromWordArt="1">
            <a:prstTxWarp prst="textDeflateInflate">
              <a:avLst>
                <a:gd name="adj" fmla="val 31824"/>
              </a:avLst>
            </a:prstTxWarp>
          </a:bodyPr>
          <a:lstStyle/>
          <a:p>
            <a:r>
              <a:rPr lang="ru-RU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Взаимодействие семьи и школы</a:t>
            </a:r>
            <a:r>
              <a:rPr lang="en-US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 </a:t>
            </a:r>
            <a:endParaRPr lang="ru-RU" sz="36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cs typeface="Times New Roman"/>
            </a:endParaRPr>
          </a:p>
        </p:txBody>
      </p:sp>
      <p:pic>
        <p:nvPicPr>
          <p:cNvPr id="1026" name="Picture 2" descr="C:\Documents and Settings\Я\Мои документы\Мои рисунки\школа\0_29efb_ff807fe7_XL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2285992"/>
            <a:ext cx="4429156" cy="3321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71670" y="6000768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Материалы к педагогическому  совету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март 2013-2014 </a:t>
            </a:r>
            <a:r>
              <a:rPr lang="ru-RU" b="1" dirty="0" err="1" smtClean="0">
                <a:solidFill>
                  <a:srgbClr val="C00000"/>
                </a:solidFill>
                <a:latin typeface="Cambria" pitchFamily="18" charset="0"/>
              </a:rPr>
              <a:t>уч.г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.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каким чувством Вы обычно идёте на родительское собрание?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357298"/>
            <a:ext cx="4040188" cy="639762"/>
          </a:xfrm>
        </p:spPr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1-4 классы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357298"/>
            <a:ext cx="4041775" cy="639762"/>
          </a:xfrm>
        </p:spPr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5-11 классы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0" y="1857364"/>
          <a:ext cx="4786314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429123" y="1785926"/>
          <a:ext cx="4714877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57158" y="5643578"/>
            <a:ext cx="8429684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3643306" y="5072074"/>
            <a:ext cx="2857520" cy="1440902"/>
            <a:chOff x="5143504" y="5000636"/>
            <a:chExt cx="2857520" cy="144090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143504" y="5072074"/>
              <a:ext cx="214314" cy="21431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143504" y="5429264"/>
              <a:ext cx="214314" cy="21431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143504" y="5786454"/>
              <a:ext cx="214314" cy="214314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143504" y="6143644"/>
              <a:ext cx="214314" cy="21431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00694" y="5000636"/>
              <a:ext cx="1928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с хорошим</a:t>
              </a:r>
              <a:endParaRPr lang="ru-RU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00694" y="5357826"/>
              <a:ext cx="1928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с неважным</a:t>
              </a:r>
              <a:endParaRPr lang="ru-RU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00694" y="6072206"/>
              <a:ext cx="250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затрудняюсь ответить</a:t>
              </a:r>
              <a:endParaRPr lang="ru-RU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500694" y="5715016"/>
              <a:ext cx="1928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когда как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в группах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ufa.rujazi.com/images/classified/5639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934200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каких коллективных творческих делах класса во внеурочное время Вы хотели бы участвовать вместе с ребёнком?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571612"/>
            <a:ext cx="2114536" cy="639762"/>
          </a:xfrm>
        </p:spPr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1-4 классы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72198" y="1571612"/>
            <a:ext cx="2498743" cy="639762"/>
          </a:xfrm>
        </p:spPr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5-11 классы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0" y="571480"/>
          <a:ext cx="6072198" cy="6500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643438" y="2071678"/>
          <a:ext cx="4213255" cy="446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4714876" y="5572140"/>
            <a:ext cx="3857652" cy="100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2214546" y="5572140"/>
            <a:ext cx="5143536" cy="1083712"/>
            <a:chOff x="285720" y="2500306"/>
            <a:chExt cx="5143536" cy="108371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285720" y="2571744"/>
              <a:ext cx="214314" cy="21431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85720" y="2928934"/>
              <a:ext cx="214314" cy="214314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85720" y="3286124"/>
              <a:ext cx="214314" cy="214314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571736" y="2571744"/>
              <a:ext cx="214314" cy="21431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571736" y="2928934"/>
              <a:ext cx="214314" cy="21431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571736" y="3286124"/>
              <a:ext cx="214314" cy="21431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2910" y="2500306"/>
              <a:ext cx="1643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спортивных</a:t>
              </a:r>
              <a:endParaRPr lang="ru-RU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857488" y="2500306"/>
              <a:ext cx="1857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познавательных</a:t>
              </a:r>
              <a:endParaRPr lang="ru-RU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857488" y="2857496"/>
              <a:ext cx="1643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экологических</a:t>
              </a:r>
              <a:endParaRPr lang="ru-RU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857488" y="3214686"/>
              <a:ext cx="2571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err="1" smtClean="0"/>
                <a:t>профориентационных</a:t>
              </a:r>
              <a:endParaRPr lang="ru-RU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2910" y="3214686"/>
              <a:ext cx="1643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эстетических</a:t>
              </a:r>
              <a:endParaRPr lang="ru-RU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2910" y="2857496"/>
              <a:ext cx="214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развлекательных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Oval 2"/>
          <p:cNvSpPr>
            <a:spLocks noChangeArrowheads="1"/>
          </p:cNvSpPr>
          <p:nvPr/>
        </p:nvSpPr>
        <p:spPr bwMode="gray">
          <a:xfrm>
            <a:off x="2590800" y="2133600"/>
            <a:ext cx="4038600" cy="3962400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5400000" scaled="1"/>
          </a:gradFill>
          <a:ln w="9525" algn="ctr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001156" cy="654032"/>
          </a:xfrm>
          <a:noFill/>
          <a:ln/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Формы взаимодействия с семьёй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75813" name="Oval 5"/>
          <p:cNvSpPr>
            <a:spLocks noChangeArrowheads="1"/>
          </p:cNvSpPr>
          <p:nvPr/>
        </p:nvSpPr>
        <p:spPr bwMode="gray">
          <a:xfrm>
            <a:off x="3581400" y="3124200"/>
            <a:ext cx="2057400" cy="2133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375815" name="Text Box 7"/>
          <p:cNvSpPr txBox="1">
            <a:spLocks noChangeArrowheads="1"/>
          </p:cNvSpPr>
          <p:nvPr/>
        </p:nvSpPr>
        <p:spPr bwMode="gray">
          <a:xfrm>
            <a:off x="3571868" y="3929066"/>
            <a:ext cx="19616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Сотрудничество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191000" y="1752600"/>
            <a:ext cx="685800" cy="658813"/>
            <a:chOff x="2016" y="1920"/>
            <a:chExt cx="1680" cy="1680"/>
          </a:xfrm>
        </p:grpSpPr>
        <p:sp>
          <p:nvSpPr>
            <p:cNvPr id="375818" name="Oval 1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FF66">
                    <a:gamma/>
                    <a:shade val="42353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5819" name="Freeform 1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66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549650" y="5065713"/>
            <a:ext cx="319088" cy="279400"/>
            <a:chOff x="2236" y="3191"/>
            <a:chExt cx="201" cy="176"/>
          </a:xfrm>
        </p:grpSpPr>
        <p:sp>
          <p:nvSpPr>
            <p:cNvPr id="375822" name="Oval 14"/>
            <p:cNvSpPr>
              <a:spLocks noChangeArrowheads="1"/>
            </p:cNvSpPr>
            <p:nvPr/>
          </p:nvSpPr>
          <p:spPr bwMode="gray">
            <a:xfrm rot="18227093">
              <a:off x="2239" y="3282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33CCCC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5823" name="Oval 15"/>
            <p:cNvSpPr>
              <a:spLocks noChangeArrowheads="1"/>
            </p:cNvSpPr>
            <p:nvPr/>
          </p:nvSpPr>
          <p:spPr bwMode="gray">
            <a:xfrm rot="18227093">
              <a:off x="2353" y="3188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33CCCC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2895600" y="5329238"/>
            <a:ext cx="685800" cy="685800"/>
            <a:chOff x="2016" y="1920"/>
            <a:chExt cx="1680" cy="1680"/>
          </a:xfrm>
        </p:grpSpPr>
        <p:sp>
          <p:nvSpPr>
            <p:cNvPr id="375826" name="Oval 18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33CCCC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5827" name="Freeform 19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33CCCC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6251575" y="3124200"/>
            <a:ext cx="682625" cy="693738"/>
            <a:chOff x="2016" y="1920"/>
            <a:chExt cx="1680" cy="1680"/>
          </a:xfrm>
        </p:grpSpPr>
        <p:sp>
          <p:nvSpPr>
            <p:cNvPr id="375831" name="Oval 2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5832" name="Freeform 2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5638800" y="5334000"/>
            <a:ext cx="654050" cy="622300"/>
            <a:chOff x="2016" y="1920"/>
            <a:chExt cx="1680" cy="1680"/>
          </a:xfrm>
        </p:grpSpPr>
        <p:sp>
          <p:nvSpPr>
            <p:cNvPr id="375836" name="Oval 28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99">
                    <a:gamma/>
                    <a:shade val="4549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5837" name="Freeform 29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3399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2362200" y="3124200"/>
            <a:ext cx="685800" cy="685800"/>
            <a:chOff x="2016" y="1920"/>
            <a:chExt cx="1680" cy="1680"/>
          </a:xfrm>
        </p:grpSpPr>
        <p:sp>
          <p:nvSpPr>
            <p:cNvPr id="375841" name="Oval 3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5490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5842" name="Freeform 3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bg1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5844" name="Oval 36"/>
          <p:cNvSpPr>
            <a:spLocks noChangeArrowheads="1"/>
          </p:cNvSpPr>
          <p:nvPr/>
        </p:nvSpPr>
        <p:spPr bwMode="gray">
          <a:xfrm rot="18227093">
            <a:off x="5566569" y="5177631"/>
            <a:ext cx="130175" cy="138113"/>
          </a:xfrm>
          <a:prstGeom prst="ellipse">
            <a:avLst/>
          </a:prstGeom>
          <a:gradFill rotWithShape="1">
            <a:gsLst>
              <a:gs pos="0">
                <a:srgbClr val="FF3399"/>
              </a:gs>
              <a:gs pos="100000">
                <a:srgbClr val="FF339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845" name="Oval 37"/>
          <p:cNvSpPr>
            <a:spLocks noChangeArrowheads="1"/>
          </p:cNvSpPr>
          <p:nvPr/>
        </p:nvSpPr>
        <p:spPr bwMode="gray">
          <a:xfrm rot="18227093">
            <a:off x="5414169" y="5025231"/>
            <a:ext cx="130175" cy="138113"/>
          </a:xfrm>
          <a:prstGeom prst="ellipse">
            <a:avLst/>
          </a:prstGeom>
          <a:gradFill rotWithShape="1">
            <a:gsLst>
              <a:gs pos="0">
                <a:srgbClr val="FF3399"/>
              </a:gs>
              <a:gs pos="100000">
                <a:srgbClr val="FF339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3124200" y="3581400"/>
            <a:ext cx="366713" cy="206375"/>
            <a:chOff x="2016" y="2304"/>
            <a:chExt cx="231" cy="130"/>
          </a:xfrm>
        </p:grpSpPr>
        <p:sp>
          <p:nvSpPr>
            <p:cNvPr id="375847" name="Oval 39"/>
            <p:cNvSpPr>
              <a:spLocks noChangeArrowheads="1"/>
            </p:cNvSpPr>
            <p:nvPr/>
          </p:nvSpPr>
          <p:spPr bwMode="gray">
            <a:xfrm rot="18227093">
              <a:off x="2019" y="2301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5848" name="Oval 40"/>
            <p:cNvSpPr>
              <a:spLocks noChangeArrowheads="1"/>
            </p:cNvSpPr>
            <p:nvPr/>
          </p:nvSpPr>
          <p:spPr bwMode="gray">
            <a:xfrm rot="18227093">
              <a:off x="2163" y="2349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4495800" y="2559050"/>
            <a:ext cx="138113" cy="412750"/>
            <a:chOff x="2832" y="1612"/>
            <a:chExt cx="87" cy="260"/>
          </a:xfrm>
        </p:grpSpPr>
        <p:sp>
          <p:nvSpPr>
            <p:cNvPr id="375850" name="Oval 42"/>
            <p:cNvSpPr>
              <a:spLocks noChangeArrowheads="1"/>
            </p:cNvSpPr>
            <p:nvPr/>
          </p:nvSpPr>
          <p:spPr bwMode="gray">
            <a:xfrm rot="18227093">
              <a:off x="2835" y="1609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FF66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5851" name="Oval 43"/>
            <p:cNvSpPr>
              <a:spLocks noChangeArrowheads="1"/>
            </p:cNvSpPr>
            <p:nvPr/>
          </p:nvSpPr>
          <p:spPr bwMode="gray">
            <a:xfrm rot="18227093">
              <a:off x="2835" y="1787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FF66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75852" name="Oval 44"/>
          <p:cNvSpPr>
            <a:spLocks noChangeArrowheads="1"/>
          </p:cNvSpPr>
          <p:nvPr/>
        </p:nvSpPr>
        <p:spPr bwMode="gray">
          <a:xfrm rot="18227093">
            <a:off x="5966619" y="3606006"/>
            <a:ext cx="130175" cy="13811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75853" name="Oval 45"/>
          <p:cNvSpPr>
            <a:spLocks noChangeArrowheads="1"/>
          </p:cNvSpPr>
          <p:nvPr/>
        </p:nvSpPr>
        <p:spPr bwMode="gray">
          <a:xfrm rot="18227093">
            <a:off x="5718969" y="3729831"/>
            <a:ext cx="130175" cy="13811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75854" name="Text Box 46"/>
          <p:cNvSpPr txBox="1">
            <a:spLocks noChangeArrowheads="1"/>
          </p:cNvSpPr>
          <p:nvPr/>
        </p:nvSpPr>
        <p:spPr bwMode="auto">
          <a:xfrm>
            <a:off x="457200" y="3276600"/>
            <a:ext cx="190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Внеурочные мероприятия</a:t>
            </a:r>
            <a:endParaRPr lang="en-US" sz="2000" b="1" dirty="0"/>
          </a:p>
        </p:txBody>
      </p:sp>
      <p:sp>
        <p:nvSpPr>
          <p:cNvPr id="375855" name="Text Box 47"/>
          <p:cNvSpPr txBox="1">
            <a:spLocks noChangeArrowheads="1"/>
          </p:cNvSpPr>
          <p:nvPr/>
        </p:nvSpPr>
        <p:spPr bwMode="auto">
          <a:xfrm>
            <a:off x="3571868" y="1000108"/>
            <a:ext cx="190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Родительские собрания</a:t>
            </a:r>
            <a:endParaRPr lang="en-US" sz="2000" b="1" dirty="0"/>
          </a:p>
        </p:txBody>
      </p:sp>
      <p:sp>
        <p:nvSpPr>
          <p:cNvPr id="375856" name="Text Box 48"/>
          <p:cNvSpPr txBox="1">
            <a:spLocks noChangeArrowheads="1"/>
          </p:cNvSpPr>
          <p:nvPr/>
        </p:nvSpPr>
        <p:spPr bwMode="auto">
          <a:xfrm>
            <a:off x="6929454" y="3143248"/>
            <a:ext cx="190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Родительская конференция</a:t>
            </a:r>
            <a:endParaRPr lang="en-US" sz="2000" b="1" dirty="0"/>
          </a:p>
        </p:txBody>
      </p:sp>
      <p:sp>
        <p:nvSpPr>
          <p:cNvPr id="375857" name="Text Box 49"/>
          <p:cNvSpPr txBox="1">
            <a:spLocks noChangeArrowheads="1"/>
          </p:cNvSpPr>
          <p:nvPr/>
        </p:nvSpPr>
        <p:spPr bwMode="auto">
          <a:xfrm>
            <a:off x="428596" y="6000768"/>
            <a:ext cx="30718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Совет школы</a:t>
            </a:r>
          </a:p>
          <a:p>
            <a:pPr algn="ctr"/>
            <a:r>
              <a:rPr lang="ru-RU" sz="2000" b="1" dirty="0" smtClean="0"/>
              <a:t>Родительский комитет</a:t>
            </a:r>
            <a:endParaRPr lang="en-US" sz="2000" b="1" dirty="0"/>
          </a:p>
        </p:txBody>
      </p:sp>
      <p:sp>
        <p:nvSpPr>
          <p:cNvPr id="375858" name="Text Box 50"/>
          <p:cNvSpPr txBox="1">
            <a:spLocks noChangeArrowheads="1"/>
          </p:cNvSpPr>
          <p:nvPr/>
        </p:nvSpPr>
        <p:spPr bwMode="auto">
          <a:xfrm>
            <a:off x="6357950" y="5857892"/>
            <a:ext cx="2247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Консультирование</a:t>
            </a:r>
            <a:endParaRPr lang="en-US" sz="2000" b="1" dirty="0"/>
          </a:p>
        </p:txBody>
      </p:sp>
      <p:grpSp>
        <p:nvGrpSpPr>
          <p:cNvPr id="51" name="Group 22"/>
          <p:cNvGrpSpPr>
            <a:grpSpLocks/>
          </p:cNvGrpSpPr>
          <p:nvPr/>
        </p:nvGrpSpPr>
        <p:grpSpPr bwMode="auto">
          <a:xfrm>
            <a:off x="6215074" y="4357694"/>
            <a:ext cx="682625" cy="693738"/>
            <a:chOff x="2016" y="1920"/>
            <a:chExt cx="1680" cy="1680"/>
          </a:xfrm>
        </p:grpSpPr>
        <p:sp>
          <p:nvSpPr>
            <p:cNvPr id="52" name="Oval 2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4996E3"/>
                </a:gs>
                <a:gs pos="100000">
                  <a:srgbClr val="4996E3">
                    <a:gamma/>
                    <a:shade val="4549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66A7E8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4" name="Group 22"/>
          <p:cNvGrpSpPr>
            <a:grpSpLocks/>
          </p:cNvGrpSpPr>
          <p:nvPr/>
        </p:nvGrpSpPr>
        <p:grpSpPr bwMode="auto">
          <a:xfrm>
            <a:off x="2928926" y="2143116"/>
            <a:ext cx="682625" cy="693738"/>
            <a:chOff x="2016" y="1920"/>
            <a:chExt cx="1680" cy="1680"/>
          </a:xfrm>
        </p:grpSpPr>
        <p:sp>
          <p:nvSpPr>
            <p:cNvPr id="55" name="Oval 2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Freeform 2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57" name="Group 22"/>
          <p:cNvGrpSpPr>
            <a:grpSpLocks/>
          </p:cNvGrpSpPr>
          <p:nvPr/>
        </p:nvGrpSpPr>
        <p:grpSpPr bwMode="auto">
          <a:xfrm>
            <a:off x="5572132" y="2143116"/>
            <a:ext cx="682625" cy="693738"/>
            <a:chOff x="2016" y="1920"/>
            <a:chExt cx="1680" cy="1680"/>
          </a:xfrm>
          <a:solidFill>
            <a:srgbClr val="92D050"/>
          </a:solidFill>
        </p:grpSpPr>
        <p:sp>
          <p:nvSpPr>
            <p:cNvPr id="58" name="Oval 2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Freeform 2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D05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60" name="Group 22"/>
          <p:cNvGrpSpPr>
            <a:grpSpLocks/>
          </p:cNvGrpSpPr>
          <p:nvPr/>
        </p:nvGrpSpPr>
        <p:grpSpPr bwMode="auto">
          <a:xfrm>
            <a:off x="2285984" y="4357694"/>
            <a:ext cx="682625" cy="693738"/>
            <a:chOff x="2016" y="1920"/>
            <a:chExt cx="1680" cy="1680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61" name="Oval 2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Freeform 2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3" name="Group 22"/>
          <p:cNvGrpSpPr>
            <a:grpSpLocks/>
          </p:cNvGrpSpPr>
          <p:nvPr/>
        </p:nvGrpSpPr>
        <p:grpSpPr bwMode="auto">
          <a:xfrm>
            <a:off x="4286248" y="5857892"/>
            <a:ext cx="682625" cy="693738"/>
            <a:chOff x="2016" y="1920"/>
            <a:chExt cx="1680" cy="1680"/>
          </a:xfrm>
          <a:solidFill>
            <a:srgbClr val="FFFF00"/>
          </a:solidFill>
        </p:grpSpPr>
        <p:sp>
          <p:nvSpPr>
            <p:cNvPr id="64" name="Oval 2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5" name="Freeform 2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66" name="Oval 44"/>
          <p:cNvSpPr>
            <a:spLocks noChangeArrowheads="1"/>
          </p:cNvSpPr>
          <p:nvPr/>
        </p:nvSpPr>
        <p:spPr bwMode="gray">
          <a:xfrm rot="18227093">
            <a:off x="5529195" y="2880937"/>
            <a:ext cx="130175" cy="138113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" name="Oval 44"/>
          <p:cNvSpPr>
            <a:spLocks noChangeArrowheads="1"/>
          </p:cNvSpPr>
          <p:nvPr/>
        </p:nvSpPr>
        <p:spPr bwMode="gray">
          <a:xfrm rot="18227093">
            <a:off x="5386320" y="3095251"/>
            <a:ext cx="130175" cy="138113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" name="Oval 44"/>
          <p:cNvSpPr>
            <a:spLocks noChangeArrowheads="1"/>
          </p:cNvSpPr>
          <p:nvPr/>
        </p:nvSpPr>
        <p:spPr bwMode="gray">
          <a:xfrm rot="18227093">
            <a:off x="6029261" y="4452572"/>
            <a:ext cx="130175" cy="13811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" name="Oval 44"/>
          <p:cNvSpPr>
            <a:spLocks noChangeArrowheads="1"/>
          </p:cNvSpPr>
          <p:nvPr/>
        </p:nvSpPr>
        <p:spPr bwMode="gray">
          <a:xfrm rot="18227093">
            <a:off x="5743509" y="4381134"/>
            <a:ext cx="130175" cy="13811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" name="Oval 44"/>
          <p:cNvSpPr>
            <a:spLocks noChangeArrowheads="1"/>
          </p:cNvSpPr>
          <p:nvPr/>
        </p:nvSpPr>
        <p:spPr bwMode="gray">
          <a:xfrm rot="18227093">
            <a:off x="3600369" y="2880936"/>
            <a:ext cx="130175" cy="13811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1" name="Oval 44"/>
          <p:cNvSpPr>
            <a:spLocks noChangeArrowheads="1"/>
          </p:cNvSpPr>
          <p:nvPr/>
        </p:nvSpPr>
        <p:spPr bwMode="gray">
          <a:xfrm rot="18227093">
            <a:off x="3743245" y="3095250"/>
            <a:ext cx="130175" cy="13811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2" name="Oval 44"/>
          <p:cNvSpPr>
            <a:spLocks noChangeArrowheads="1"/>
          </p:cNvSpPr>
          <p:nvPr/>
        </p:nvSpPr>
        <p:spPr bwMode="gray">
          <a:xfrm rot="18227093">
            <a:off x="3028865" y="4452572"/>
            <a:ext cx="130175" cy="13811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3" name="Oval 44"/>
          <p:cNvSpPr>
            <a:spLocks noChangeArrowheads="1"/>
          </p:cNvSpPr>
          <p:nvPr/>
        </p:nvSpPr>
        <p:spPr bwMode="gray">
          <a:xfrm rot="18227093">
            <a:off x="3243179" y="4309697"/>
            <a:ext cx="130175" cy="13811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4" name="Oval 44"/>
          <p:cNvSpPr>
            <a:spLocks noChangeArrowheads="1"/>
          </p:cNvSpPr>
          <p:nvPr/>
        </p:nvSpPr>
        <p:spPr bwMode="gray">
          <a:xfrm rot="18227093">
            <a:off x="4529063" y="5595580"/>
            <a:ext cx="130175" cy="1381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Oval 44"/>
          <p:cNvSpPr>
            <a:spLocks noChangeArrowheads="1"/>
          </p:cNvSpPr>
          <p:nvPr/>
        </p:nvSpPr>
        <p:spPr bwMode="gray">
          <a:xfrm rot="18227093">
            <a:off x="4529063" y="5309828"/>
            <a:ext cx="130175" cy="1381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Text Box 48"/>
          <p:cNvSpPr txBox="1">
            <a:spLocks noChangeArrowheads="1"/>
          </p:cNvSpPr>
          <p:nvPr/>
        </p:nvSpPr>
        <p:spPr bwMode="auto">
          <a:xfrm>
            <a:off x="6357950" y="1714488"/>
            <a:ext cx="22145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«День открытых дверей»</a:t>
            </a:r>
            <a:endParaRPr lang="en-US" sz="2000" b="1" dirty="0"/>
          </a:p>
        </p:txBody>
      </p:sp>
      <p:sp>
        <p:nvSpPr>
          <p:cNvPr id="77" name="Text Box 48"/>
          <p:cNvSpPr txBox="1">
            <a:spLocks noChangeArrowheads="1"/>
          </p:cNvSpPr>
          <p:nvPr/>
        </p:nvSpPr>
        <p:spPr bwMode="auto">
          <a:xfrm>
            <a:off x="7000892" y="4643446"/>
            <a:ext cx="190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Посещение семьи</a:t>
            </a:r>
            <a:endParaRPr lang="en-US" sz="2000" b="1" dirty="0"/>
          </a:p>
        </p:txBody>
      </p:sp>
      <p:sp>
        <p:nvSpPr>
          <p:cNvPr id="78" name="Text Box 48"/>
          <p:cNvSpPr txBox="1">
            <a:spLocks noChangeArrowheads="1"/>
          </p:cNvSpPr>
          <p:nvPr/>
        </p:nvSpPr>
        <p:spPr bwMode="auto">
          <a:xfrm>
            <a:off x="928662" y="1857364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Мастер-класс</a:t>
            </a:r>
            <a:endParaRPr lang="en-US" sz="2000" b="1" dirty="0"/>
          </a:p>
        </p:txBody>
      </p:sp>
      <p:sp>
        <p:nvSpPr>
          <p:cNvPr id="79" name="Text Box 48"/>
          <p:cNvSpPr txBox="1">
            <a:spLocks noChangeArrowheads="1"/>
          </p:cNvSpPr>
          <p:nvPr/>
        </p:nvSpPr>
        <p:spPr bwMode="auto">
          <a:xfrm>
            <a:off x="4000496" y="6488668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ДНД</a:t>
            </a:r>
            <a:endParaRPr lang="en-US" sz="2000" b="1" dirty="0"/>
          </a:p>
        </p:txBody>
      </p:sp>
      <p:sp>
        <p:nvSpPr>
          <p:cNvPr id="80" name="Text Box 48"/>
          <p:cNvSpPr txBox="1">
            <a:spLocks noChangeArrowheads="1"/>
          </p:cNvSpPr>
          <p:nvPr/>
        </p:nvSpPr>
        <p:spPr bwMode="auto">
          <a:xfrm>
            <a:off x="0" y="4643446"/>
            <a:ext cx="23574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Собрания совместно с детьми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Родительские собрания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Родители и дети 5-б класс\родительск собр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071546"/>
            <a:ext cx="7334302" cy="5500726"/>
          </a:xfrm>
          <a:prstGeom prst="rect">
            <a:avLst/>
          </a:prstGeom>
          <a:noFill/>
        </p:spPr>
      </p:pic>
      <p:pic>
        <p:nvPicPr>
          <p:cNvPr id="5" name="Picture 2" descr="G:\Родители и дети 5-б класс\собрания родительские\DSCN65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017976"/>
            <a:ext cx="742955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Конференция отцов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копмик учителя\Documents\Наши документы\Мои рисунки\конференция отцов\IMG_20140220_1811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344992"/>
            <a:ext cx="6786609" cy="5089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Собрание совместно с детьми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Documents and Settings\Я\Рабочий стол\работа\ФОТО\2011_03_22\IMG_05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253" y="1087559"/>
            <a:ext cx="8572560" cy="5791757"/>
          </a:xfrm>
          <a:prstGeom prst="rect">
            <a:avLst/>
          </a:prstGeom>
          <a:noFill/>
        </p:spPr>
      </p:pic>
      <p:pic>
        <p:nvPicPr>
          <p:cNvPr id="4100" name="Picture 4" descr="C:\Documents and Settings\Я\Рабочий стол\работа\ФОТО\2011_03_22\IMG_05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003" y="1092862"/>
            <a:ext cx="8643998" cy="5786454"/>
          </a:xfrm>
          <a:prstGeom prst="rect">
            <a:avLst/>
          </a:prstGeom>
          <a:noFill/>
        </p:spPr>
      </p:pic>
      <p:pic>
        <p:nvPicPr>
          <p:cNvPr id="2050" name="Picture 2" descr="C:\Users\копмик учителя\Documents\Наши документы\Порофиева Н.Ю\фото\Род. собрание апрель-2011\Изображение 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003" y="1069383"/>
            <a:ext cx="8643998" cy="5828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96908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Мастер-класс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G:\Родители и дети 5-б класс\мастер-класс вкусняшка к новому году\DSCN65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928670"/>
            <a:ext cx="7572428" cy="5679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ДНД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G:\сканирование0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276800"/>
            <a:ext cx="7898330" cy="5295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поход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Родители и дети 5-б класс\SAM_14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000108"/>
            <a:ext cx="7453333" cy="559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Freeform 3"/>
          <p:cNvSpPr>
            <a:spLocks/>
          </p:cNvSpPr>
          <p:nvPr/>
        </p:nvSpPr>
        <p:spPr bwMode="gray">
          <a:xfrm>
            <a:off x="357158" y="1643050"/>
            <a:ext cx="2019300" cy="962025"/>
          </a:xfrm>
          <a:custGeom>
            <a:avLst/>
            <a:gdLst/>
            <a:ahLst/>
            <a:cxnLst>
              <a:cxn ang="0">
                <a:pos x="88" y="696"/>
              </a:cxn>
              <a:cxn ang="0">
                <a:pos x="88" y="0"/>
              </a:cxn>
              <a:cxn ang="0">
                <a:pos x="0" y="0"/>
              </a:cxn>
              <a:cxn ang="0">
                <a:pos x="0" y="792"/>
              </a:cxn>
              <a:cxn ang="0">
                <a:pos x="2320" y="792"/>
              </a:cxn>
              <a:cxn ang="0">
                <a:pos x="2320" y="696"/>
              </a:cxn>
              <a:cxn ang="0">
                <a:pos x="88" y="696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FFCC66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8820" name="Freeform 4"/>
          <p:cNvSpPr>
            <a:spLocks/>
          </p:cNvSpPr>
          <p:nvPr/>
        </p:nvSpPr>
        <p:spPr bwMode="gray">
          <a:xfrm rot="10800000">
            <a:off x="6786578" y="428604"/>
            <a:ext cx="1924050" cy="962025"/>
          </a:xfrm>
          <a:custGeom>
            <a:avLst/>
            <a:gdLst/>
            <a:ahLst/>
            <a:cxnLst>
              <a:cxn ang="0">
                <a:pos x="88" y="696"/>
              </a:cxn>
              <a:cxn ang="0">
                <a:pos x="88" y="0"/>
              </a:cxn>
              <a:cxn ang="0">
                <a:pos x="0" y="0"/>
              </a:cxn>
              <a:cxn ang="0">
                <a:pos x="0" y="792"/>
              </a:cxn>
              <a:cxn ang="0">
                <a:pos x="2320" y="792"/>
              </a:cxn>
              <a:cxn ang="0">
                <a:pos x="2320" y="696"/>
              </a:cxn>
              <a:cxn ang="0">
                <a:pos x="88" y="696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FFCC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8821" name="Rectangle 5"/>
          <p:cNvSpPr>
            <a:spLocks noChangeArrowheads="1"/>
          </p:cNvSpPr>
          <p:nvPr/>
        </p:nvSpPr>
        <p:spPr bwMode="gray">
          <a:xfrm>
            <a:off x="571472" y="714356"/>
            <a:ext cx="7929618" cy="1524000"/>
          </a:xfrm>
          <a:prstGeom prst="rect">
            <a:avLst/>
          </a:prstGeom>
          <a:solidFill>
            <a:srgbClr val="E085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fi-FI" sz="2800" b="1" i="1" u="sng" dirty="0" smtClean="0">
                <a:solidFill>
                  <a:srgbClr val="002060"/>
                </a:solidFill>
                <a:latin typeface="Cambria" pitchFamily="18" charset="0"/>
              </a:rPr>
              <a:t>Цель</a:t>
            </a:r>
            <a:r>
              <a:rPr lang="fi-FI" sz="2800" b="1" i="1" dirty="0" smtClean="0">
                <a:solidFill>
                  <a:srgbClr val="002060"/>
                </a:solidFill>
                <a:latin typeface="Cambria" pitchFamily="18" charset="0"/>
              </a:rPr>
              <a:t>:</a:t>
            </a:r>
            <a:r>
              <a:rPr lang="fi-FI" sz="2800" b="1" dirty="0" smtClean="0"/>
              <a:t> </a:t>
            </a:r>
            <a:r>
              <a:rPr lang="ru-RU" sz="2600" dirty="0"/>
              <a:t>повышение профессиональной компетентности педагогов в вопросах взаимодействия с </a:t>
            </a:r>
            <a:r>
              <a:rPr lang="ru-RU" sz="2600" dirty="0" smtClean="0"/>
              <a:t>родителями.</a:t>
            </a:r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418822" name="Freeform 6"/>
          <p:cNvSpPr>
            <a:spLocks/>
          </p:cNvSpPr>
          <p:nvPr/>
        </p:nvSpPr>
        <p:spPr bwMode="gray">
          <a:xfrm>
            <a:off x="357158" y="5214950"/>
            <a:ext cx="2019300" cy="962025"/>
          </a:xfrm>
          <a:custGeom>
            <a:avLst/>
            <a:gdLst/>
            <a:ahLst/>
            <a:cxnLst>
              <a:cxn ang="0">
                <a:pos x="88" y="696"/>
              </a:cxn>
              <a:cxn ang="0">
                <a:pos x="88" y="0"/>
              </a:cxn>
              <a:cxn ang="0">
                <a:pos x="0" y="0"/>
              </a:cxn>
              <a:cxn ang="0">
                <a:pos x="0" y="792"/>
              </a:cxn>
              <a:cxn ang="0">
                <a:pos x="2320" y="792"/>
              </a:cxn>
              <a:cxn ang="0">
                <a:pos x="2320" y="696"/>
              </a:cxn>
              <a:cxn ang="0">
                <a:pos x="88" y="696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91BF63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8823" name="Freeform 7"/>
          <p:cNvSpPr>
            <a:spLocks/>
          </p:cNvSpPr>
          <p:nvPr/>
        </p:nvSpPr>
        <p:spPr bwMode="gray">
          <a:xfrm rot="10800000">
            <a:off x="6786578" y="2714620"/>
            <a:ext cx="1924050" cy="962025"/>
          </a:xfrm>
          <a:custGeom>
            <a:avLst/>
            <a:gdLst/>
            <a:ahLst/>
            <a:cxnLst>
              <a:cxn ang="0">
                <a:pos x="88" y="696"/>
              </a:cxn>
              <a:cxn ang="0">
                <a:pos x="88" y="0"/>
              </a:cxn>
              <a:cxn ang="0">
                <a:pos x="0" y="0"/>
              </a:cxn>
              <a:cxn ang="0">
                <a:pos x="0" y="792"/>
              </a:cxn>
              <a:cxn ang="0">
                <a:pos x="2320" y="792"/>
              </a:cxn>
              <a:cxn ang="0">
                <a:pos x="2320" y="696"/>
              </a:cxn>
              <a:cxn ang="0">
                <a:pos x="88" y="696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91BF63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8824" name="Rectangle 8"/>
          <p:cNvSpPr>
            <a:spLocks noChangeArrowheads="1"/>
          </p:cNvSpPr>
          <p:nvPr/>
        </p:nvSpPr>
        <p:spPr bwMode="gray">
          <a:xfrm>
            <a:off x="571472" y="2928934"/>
            <a:ext cx="7929618" cy="3000396"/>
          </a:xfrm>
          <a:prstGeom prst="rect">
            <a:avLst/>
          </a:prstGeom>
          <a:solidFill>
            <a:srgbClr val="86B6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/>
            <a:r>
              <a:rPr lang="fi-FI" sz="2800" b="1" i="1" u="sng" dirty="0" smtClean="0">
                <a:solidFill>
                  <a:srgbClr val="002060"/>
                </a:solidFill>
                <a:latin typeface="Cambria" pitchFamily="18" charset="0"/>
              </a:rPr>
              <a:t>Задачи</a:t>
            </a:r>
            <a:r>
              <a:rPr lang="fi-FI" sz="2800" b="1" i="1" dirty="0" smtClean="0">
                <a:solidFill>
                  <a:srgbClr val="002060"/>
                </a:solidFill>
                <a:latin typeface="Cambria" pitchFamily="18" charset="0"/>
              </a:rPr>
              <a:t>: </a:t>
            </a:r>
            <a:endParaRPr lang="ru-RU" sz="2800" b="1" i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 smtClean="0"/>
              <a:t>проанализировать </a:t>
            </a:r>
            <a:r>
              <a:rPr lang="ru-RU" sz="2800" dirty="0"/>
              <a:t>школьную систему воспитания по взаимодействию семьи и школы;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выявить наиболее эффективные формы взаимодействия школы и семьи.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68346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Весёлые старты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C:\Users\копмик учителя\Desktop\Полина\IMG_59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928670"/>
            <a:ext cx="7490976" cy="5618233"/>
          </a:xfrm>
          <a:prstGeom prst="rect">
            <a:avLst/>
          </a:prstGeom>
          <a:noFill/>
        </p:spPr>
      </p:pic>
      <p:pic>
        <p:nvPicPr>
          <p:cNvPr id="1029" name="Picture 5" descr="C:\Users\копмик учителя\Desktop\Полина\IMG_59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536" y="908720"/>
            <a:ext cx="7500990" cy="5625743"/>
          </a:xfrm>
          <a:prstGeom prst="rect">
            <a:avLst/>
          </a:prstGeom>
          <a:noFill/>
        </p:spPr>
      </p:pic>
      <p:pic>
        <p:nvPicPr>
          <p:cNvPr id="1030" name="Picture 6" descr="C:\Users\копмик учителя\Desktop\классное мероприятие\P301207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536" y="943536"/>
            <a:ext cx="7500990" cy="5625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Классный вечер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 descr="C:\Users\копмик учителя\Desktop\классное мероприятие\IMG_20140301_1112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071546"/>
            <a:ext cx="7524802" cy="5643602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G:\Родители и дети 5-б класс\вып г п\DSCF03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792" y="1010458"/>
            <a:ext cx="7606253" cy="5704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«День открытых дверей»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опмик учителя\Documents\Наши документы\Мои рисунки\Солнечный фотограф\DSCF07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000108"/>
            <a:ext cx="7572428" cy="5679321"/>
          </a:xfrm>
          <a:prstGeom prst="rect">
            <a:avLst/>
          </a:prstGeom>
          <a:noFill/>
        </p:spPr>
      </p:pic>
      <p:pic>
        <p:nvPicPr>
          <p:cNvPr id="5" name="Picture 2" descr="C:\Users\копмик учителя\Documents\Наши документы\Мои рисунки\Солнечный фотограф\DSCF07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987176"/>
            <a:ext cx="7643866" cy="573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Количество родителей, посетивших школу в «День открытых дверей»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Количество посещённых уроков в «День открытых дверей»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Отзывы родителей о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«Дне открытых дверей»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Приятным моментом  была встреча родителей  в фойе школы с вручением небольшого пожелания. Сразу складывалось впечатление, что родителей тут ждут и рады их видеть.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Посещение уроков помогло объективно оценить уровень самостоятельности ребёнка, умение слышать и слушать педагога, выполнять задания, организовывать свою учебную деятельность.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Отношение педагогов было очень доброжелательное, открытое, предлагали родителям посетить другие уроки (даже если родители предварительно не записывались).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8" y="5301208"/>
            <a:ext cx="1512168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.botinok.co.il/sites/default/files/images/03133afe74b810681b78ee4ebe47de4d_17881_html_m3fc325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6912768" cy="678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6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Предложения: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Классным руководителям активизировать работу с родителями, используя новые пути привлечения родителей к сотрудничеству.</a:t>
            </a:r>
            <a:endParaRPr lang="ru-RU" dirty="0">
              <a:ea typeface="Calibri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Проводить  День открытых дверей в третьей неделе ноября.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Провести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общешкольную конференцию по теме </a:t>
            </a:r>
            <a:r>
              <a:rPr lang="ru-RU" dirty="0" smtClean="0">
                <a:latin typeface="Cambria"/>
                <a:cs typeface="Times New Roman"/>
              </a:rPr>
              <a:t>«Школьная форма» 16 апреля.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опмик учителя\Documents\Наши документы\Порофиева Н.Ю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57634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00364" y="2071678"/>
            <a:ext cx="400052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3300"/>
                </a:solidFill>
                <a:latin typeface="Monotype Corsiva" pitchFamily="66" charset="0"/>
              </a:rPr>
              <a:t>«Мы знаем: без сомнения,</a:t>
            </a:r>
            <a:br>
              <a:rPr lang="ru-RU" sz="3200" b="1" i="1" dirty="0" smtClean="0">
                <a:solidFill>
                  <a:srgbClr val="FF3300"/>
                </a:solidFill>
                <a:latin typeface="Monotype Corsiva" pitchFamily="66" charset="0"/>
              </a:rPr>
            </a:br>
            <a:r>
              <a:rPr lang="ru-RU" sz="3200" b="1" i="1" dirty="0" smtClean="0">
                <a:solidFill>
                  <a:srgbClr val="FF3300"/>
                </a:solidFill>
                <a:latin typeface="Monotype Corsiva" pitchFamily="66" charset="0"/>
              </a:rPr>
              <a:t>Продлится много дней</a:t>
            </a:r>
            <a:br>
              <a:rPr lang="ru-RU" sz="3200" b="1" i="1" dirty="0" smtClean="0">
                <a:solidFill>
                  <a:srgbClr val="FF3300"/>
                </a:solidFill>
                <a:latin typeface="Monotype Corsiva" pitchFamily="66" charset="0"/>
              </a:rPr>
            </a:br>
            <a:r>
              <a:rPr lang="ru-RU" sz="3200" b="1" i="1" dirty="0" smtClean="0">
                <a:solidFill>
                  <a:srgbClr val="FF3300"/>
                </a:solidFill>
                <a:latin typeface="Monotype Corsiva" pitchFamily="66" charset="0"/>
              </a:rPr>
              <a:t>Союз детей, родителей</a:t>
            </a:r>
            <a:br>
              <a:rPr lang="ru-RU" sz="3200" b="1" i="1" dirty="0" smtClean="0">
                <a:solidFill>
                  <a:srgbClr val="FF3300"/>
                </a:solidFill>
                <a:latin typeface="Monotype Corsiva" pitchFamily="66" charset="0"/>
              </a:rPr>
            </a:br>
            <a:r>
              <a:rPr lang="ru-RU" sz="3200" b="1" i="1" dirty="0" smtClean="0">
                <a:solidFill>
                  <a:srgbClr val="FF3300"/>
                </a:solidFill>
                <a:latin typeface="Monotype Corsiva" pitchFamily="66" charset="0"/>
              </a:rPr>
              <a:t>И нас, учителей!»</a:t>
            </a:r>
            <a:endParaRPr lang="ru-RU" sz="3200" dirty="0" smtClean="0">
              <a:latin typeface="Monotype Corsiva" pitchFamily="66" charset="0"/>
            </a:endParaRPr>
          </a:p>
          <a:p>
            <a:endParaRPr lang="ru-RU" sz="2800" dirty="0"/>
          </a:p>
        </p:txBody>
      </p:sp>
      <p:pic>
        <p:nvPicPr>
          <p:cNvPr id="4" name="Picture 2" descr="K:\картинки на школьную тему1\Рисунок1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3327827"/>
            <a:ext cx="2357190" cy="353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>
            <a:prstTxWarp prst="textDeflateInflate">
              <a:avLst/>
            </a:prstTxWarp>
          </a:bodyPr>
          <a:lstStyle/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всем за работу!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 взаимодействия: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328190"/>
              </p:ext>
            </p:extLst>
          </p:nvPr>
        </p:nvGraphicFramePr>
        <p:xfrm>
          <a:off x="214282" y="1000108"/>
          <a:ext cx="8786874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Картинки: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Школа: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im1-tub-ru.yandex.net/i?id=fef73f451c4c42deda784f3450f893aa-126-144&amp;n=21</a:t>
            </a:r>
            <a:endParaRPr lang="ru-RU" dirty="0" smtClean="0"/>
          </a:p>
          <a:p>
            <a:r>
              <a:rPr lang="ru-RU" dirty="0" smtClean="0"/>
              <a:t>Работа в группе: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im0-tub-ru.yandex.net/i?id=14387e891f60ce665a92805ba2e519e3-84-144&amp;n=21</a:t>
            </a:r>
            <a:endParaRPr lang="ru-RU" dirty="0" smtClean="0"/>
          </a:p>
          <a:p>
            <a:r>
              <a:rPr lang="ru-RU" dirty="0" smtClean="0"/>
              <a:t>Человечки-партнёры: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www.economix.kz/sites/default/files/images/rostlompanii.preview.jpg</a:t>
            </a:r>
            <a:endParaRPr lang="ru-RU" dirty="0" smtClean="0"/>
          </a:p>
          <a:p>
            <a:r>
              <a:rPr lang="ru-RU" dirty="0" smtClean="0"/>
              <a:t>Шесть шляп мышления: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ww.botinok.co.il/sites/default/files/images/03133afe74b810681b78ee4ebe47de4d_17881_html_m3fc325c.png</a:t>
            </a:r>
            <a:endParaRPr lang="ru-RU" dirty="0" smtClean="0"/>
          </a:p>
          <a:p>
            <a:r>
              <a:rPr lang="ru-RU" dirty="0" smtClean="0"/>
              <a:t>Мальчик с портфелем: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im0-tub-ru.yandex.net/i?id=b0d7dac206133c9dfb34314a1b4a287f-134-144&amp;n=21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567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AutoShape 2"/>
          <p:cNvSpPr>
            <a:spLocks noChangeArrowheads="1"/>
          </p:cNvSpPr>
          <p:nvPr/>
        </p:nvSpPr>
        <p:spPr bwMode="ltGray">
          <a:xfrm rot="5400000">
            <a:off x="-2422526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rgbClr val="B0BAD8">
                  <a:gamma/>
                  <a:tint val="45490"/>
                  <a:invGamma/>
                </a:srgbClr>
              </a:gs>
              <a:gs pos="100000">
                <a:srgbClr val="B0BAD8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9491" name="AutoShape 3"/>
          <p:cNvSpPr>
            <a:spLocks noChangeArrowheads="1"/>
          </p:cNvSpPr>
          <p:nvPr/>
        </p:nvSpPr>
        <p:spPr bwMode="ltGray">
          <a:xfrm rot="5400000" flipH="1">
            <a:off x="-2016918" y="20629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rgbClr val="B8CCFE">
                  <a:gamma/>
                  <a:tint val="39216"/>
                  <a:invGamma/>
                </a:srgbClr>
              </a:gs>
              <a:gs pos="100000">
                <a:srgbClr val="B8CCFE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9492" name="AutoShape 4"/>
          <p:cNvSpPr>
            <a:spLocks noChangeArrowheads="1"/>
          </p:cNvSpPr>
          <p:nvPr/>
        </p:nvSpPr>
        <p:spPr bwMode="gray">
          <a:xfrm>
            <a:off x="1981200" y="5251450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Совместная деятельность родителей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и обучающихся</a:t>
            </a:r>
            <a:endParaRPr lang="en-US" b="1" dirty="0"/>
          </a:p>
        </p:txBody>
      </p:sp>
      <p:sp>
        <p:nvSpPr>
          <p:cNvPr id="319493" name="AutoShape 5"/>
          <p:cNvSpPr>
            <a:spLocks noChangeArrowheads="1"/>
          </p:cNvSpPr>
          <p:nvPr/>
        </p:nvSpPr>
        <p:spPr bwMode="gray">
          <a:xfrm>
            <a:off x="2393950" y="4424363"/>
            <a:ext cx="5321322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Информирование о содержании </a:t>
            </a:r>
            <a:r>
              <a:rPr lang="ru-RU" b="1" dirty="0" err="1" smtClean="0">
                <a:solidFill>
                  <a:srgbClr val="000000"/>
                </a:solidFill>
              </a:rPr>
              <a:t>учебно</a:t>
            </a:r>
            <a:r>
              <a:rPr lang="ru-RU" b="1" dirty="0" smtClean="0">
                <a:solidFill>
                  <a:srgbClr val="000000"/>
                </a:solidFill>
              </a:rPr>
              <a:t>-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воспитательного процесса</a:t>
            </a:r>
            <a:endParaRPr lang="en-US" b="1" dirty="0"/>
          </a:p>
        </p:txBody>
      </p:sp>
      <p:sp>
        <p:nvSpPr>
          <p:cNvPr id="319494" name="AutoShape 6"/>
          <p:cNvSpPr>
            <a:spLocks noChangeArrowheads="1"/>
          </p:cNvSpPr>
          <p:nvPr/>
        </p:nvSpPr>
        <p:spPr bwMode="gray">
          <a:xfrm>
            <a:off x="2438400" y="3611563"/>
            <a:ext cx="641988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/>
              <a:t>Привлечение родителей к управлению образовательным </a:t>
            </a:r>
          </a:p>
          <a:p>
            <a:pPr algn="ctr"/>
            <a:r>
              <a:rPr lang="ru-RU" b="1" dirty="0" smtClean="0"/>
              <a:t>учреждением, образовательным процессом</a:t>
            </a:r>
            <a:endParaRPr lang="ru-RU" dirty="0"/>
          </a:p>
        </p:txBody>
      </p:sp>
      <p:sp>
        <p:nvSpPr>
          <p:cNvPr id="319495" name="AutoShape 7"/>
          <p:cNvSpPr>
            <a:spLocks noChangeArrowheads="1"/>
          </p:cNvSpPr>
          <p:nvPr/>
        </p:nvSpPr>
        <p:spPr bwMode="gray">
          <a:xfrm>
            <a:off x="2286000" y="2743200"/>
            <a:ext cx="550071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/>
              <a:t>Психолого-педагогическое просвещение родителей</a:t>
            </a:r>
            <a:endParaRPr lang="ru-RU" dirty="0"/>
          </a:p>
        </p:txBody>
      </p:sp>
      <p:sp>
        <p:nvSpPr>
          <p:cNvPr id="319496" name="AutoShape 8"/>
          <p:cNvSpPr>
            <a:spLocks noChangeArrowheads="1"/>
          </p:cNvSpPr>
          <p:nvPr/>
        </p:nvSpPr>
        <p:spPr bwMode="gray">
          <a:xfrm>
            <a:off x="1765300" y="1973263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/>
              <a:t>Изучение семей обучающихся</a:t>
            </a:r>
            <a:endParaRPr lang="en-US" b="1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47800" y="2062163"/>
            <a:ext cx="381000" cy="381000"/>
            <a:chOff x="2078" y="1680"/>
            <a:chExt cx="1615" cy="1615"/>
          </a:xfrm>
        </p:grpSpPr>
        <p:sp>
          <p:nvSpPr>
            <p:cNvPr id="319498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499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00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01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02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19503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981200" y="2849563"/>
            <a:ext cx="381000" cy="381000"/>
            <a:chOff x="2078" y="1680"/>
            <a:chExt cx="1615" cy="1615"/>
          </a:xfrm>
        </p:grpSpPr>
        <p:sp>
          <p:nvSpPr>
            <p:cNvPr id="319505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06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07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08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09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19510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133600" y="3687763"/>
            <a:ext cx="381000" cy="381000"/>
            <a:chOff x="2078" y="1680"/>
            <a:chExt cx="1615" cy="1615"/>
          </a:xfrm>
        </p:grpSpPr>
        <p:sp>
          <p:nvSpPr>
            <p:cNvPr id="319512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13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14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15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16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19517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057400" y="4525963"/>
            <a:ext cx="381000" cy="381000"/>
            <a:chOff x="2078" y="1680"/>
            <a:chExt cx="1615" cy="1615"/>
          </a:xfrm>
        </p:grpSpPr>
        <p:sp>
          <p:nvSpPr>
            <p:cNvPr id="319519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20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21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22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23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19524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1682750" y="5300663"/>
            <a:ext cx="355600" cy="381000"/>
            <a:chOff x="2078" y="1680"/>
            <a:chExt cx="1615" cy="1615"/>
          </a:xfrm>
        </p:grpSpPr>
        <p:sp>
          <p:nvSpPr>
            <p:cNvPr id="319526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27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28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29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30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19531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319532" name="Rectangle 4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noFill/>
          <a:ln/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rgbClr val="7030A0"/>
                </a:solidFill>
              </a:rPr>
              <a:t>Направления:</a:t>
            </a:r>
            <a:endParaRPr lang="en-US" b="1" dirty="0">
              <a:ln/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65403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каким чувством Ваш ребёнок идёт в школу?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71472" y="928670"/>
            <a:ext cx="2643206" cy="639762"/>
          </a:xfrm>
        </p:spPr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1-4 классы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5286380" y="928670"/>
            <a:ext cx="3071834" cy="639762"/>
          </a:xfrm>
        </p:spPr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5- 11 классы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quarter" idx="4"/>
          </p:nvPr>
        </p:nvGraphicFramePr>
        <p:xfrm>
          <a:off x="4643438" y="1571612"/>
          <a:ext cx="4500562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2071670" y="5072074"/>
            <a:ext cx="2428892" cy="1500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3428992" y="5143512"/>
            <a:ext cx="2857520" cy="1440902"/>
            <a:chOff x="5143504" y="5000636"/>
            <a:chExt cx="2857520" cy="144090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5143504" y="5072074"/>
              <a:ext cx="214314" cy="21431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143504" y="5429264"/>
              <a:ext cx="214314" cy="21431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143504" y="5786454"/>
              <a:ext cx="214314" cy="214314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143504" y="6143644"/>
              <a:ext cx="214314" cy="21431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00694" y="5000636"/>
              <a:ext cx="1928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с хорошим</a:t>
              </a:r>
              <a:endParaRPr lang="ru-RU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500694" y="5357826"/>
              <a:ext cx="1928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с неважным</a:t>
              </a:r>
              <a:endParaRPr lang="ru-RU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00694" y="6072206"/>
              <a:ext cx="250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затрудняюсь ответить</a:t>
              </a:r>
              <a:endParaRPr lang="ru-RU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00694" y="5715016"/>
              <a:ext cx="1928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когда как</a:t>
              </a:r>
              <a:endParaRPr lang="ru-RU" b="1" dirty="0"/>
            </a:p>
          </p:txBody>
        </p:sp>
      </p:grpSp>
      <p:pic>
        <p:nvPicPr>
          <p:cNvPr id="1026" name="Picture 2" descr="C:\Users\копмик учителя\Documents\Наши документы\Порофиева Н.Ю\Рисунок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1237" y="1714488"/>
            <a:ext cx="7010141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Всегда ли Вы в курсе того, что происходит в школе, в классе, где учится Ваш ребёнок?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500174"/>
            <a:ext cx="3186106" cy="639762"/>
          </a:xfrm>
        </p:spPr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1-4 классы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14942" y="1500174"/>
            <a:ext cx="3427437" cy="639762"/>
          </a:xfrm>
        </p:spPr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5- 11 классы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214282" y="2174874"/>
          <a:ext cx="4283106" cy="454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643439" y="2174874"/>
          <a:ext cx="4500562" cy="432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каких случаях Вы приходите в школу?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214422"/>
            <a:ext cx="2257412" cy="639762"/>
          </a:xfrm>
        </p:spPr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1-4 классы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72132" y="1214422"/>
            <a:ext cx="2427305" cy="639762"/>
          </a:xfrm>
        </p:spPr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5-11 классы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0" y="1785926"/>
          <a:ext cx="4643470" cy="4643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quarter" idx="4"/>
          </p:nvPr>
        </p:nvGraphicFramePr>
        <p:xfrm>
          <a:off x="4429124" y="1714488"/>
          <a:ext cx="471487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785786" y="4857760"/>
            <a:ext cx="7715304" cy="1785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2500298" y="4929198"/>
            <a:ext cx="5072098" cy="1798092"/>
            <a:chOff x="3786182" y="4714884"/>
            <a:chExt cx="5072098" cy="179809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786182" y="6215082"/>
              <a:ext cx="214314" cy="214314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па 14"/>
            <p:cNvGrpSpPr/>
            <p:nvPr/>
          </p:nvGrpSpPr>
          <p:grpSpPr>
            <a:xfrm>
              <a:off x="3786179" y="4714884"/>
              <a:ext cx="4429122" cy="1440902"/>
              <a:chOff x="5143504" y="5000636"/>
              <a:chExt cx="3786214" cy="1440902"/>
            </a:xfrm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5143504" y="5072074"/>
                <a:ext cx="214314" cy="21431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5143504" y="5429264"/>
                <a:ext cx="214314" cy="21431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143504" y="5786454"/>
                <a:ext cx="214314" cy="214314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5143504" y="6143644"/>
                <a:ext cx="214314" cy="214314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500694" y="5000636"/>
                <a:ext cx="3429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вызывает классный руководитель</a:t>
                </a:r>
                <a:endParaRPr lang="ru-RU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500694" y="5357826"/>
                <a:ext cx="3429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на родительское собрание</a:t>
                </a:r>
                <a:endParaRPr lang="ru-RU" b="1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500694" y="6072206"/>
                <a:ext cx="3429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в связи с воспитанием ребёнка</a:t>
                </a:r>
                <a:endParaRPr lang="ru-RU" b="1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500694" y="5715016"/>
                <a:ext cx="33069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в связи с успеваемостью ребёнка</a:t>
                </a:r>
                <a:endParaRPr lang="ru-RU" b="1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214810" y="6143644"/>
              <a:ext cx="4643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для помощи в организации мероприятий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Родители и дети 5-б класс\DSC_52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07" y="260648"/>
            <a:ext cx="8643998" cy="5786478"/>
          </a:xfrm>
          <a:prstGeom prst="rect">
            <a:avLst/>
          </a:prstGeom>
          <a:noFill/>
        </p:spPr>
      </p:pic>
      <p:pic>
        <p:nvPicPr>
          <p:cNvPr id="8" name="Picture 3" descr="G:\Родители и дети 5-б класс\DSC_52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51" y="260648"/>
            <a:ext cx="8643998" cy="5786478"/>
          </a:xfrm>
          <a:prstGeom prst="rect">
            <a:avLst/>
          </a:prstGeom>
          <a:noFill/>
        </p:spPr>
      </p:pic>
      <p:pic>
        <p:nvPicPr>
          <p:cNvPr id="9" name="Picture 4" descr="G:\Родители и дети 5-б класс\DSC_53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65375"/>
            <a:ext cx="8715436" cy="5834300"/>
          </a:xfrm>
          <a:prstGeom prst="rect">
            <a:avLst/>
          </a:prstGeom>
          <a:noFill/>
        </p:spPr>
      </p:pic>
      <p:pic>
        <p:nvPicPr>
          <p:cNvPr id="10" name="Picture 5" descr="G:\Родители и дети 5-б класс\DSC_532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65375"/>
            <a:ext cx="8858280" cy="5857916"/>
          </a:xfrm>
          <a:prstGeom prst="rect">
            <a:avLst/>
          </a:prstGeom>
          <a:noFill/>
        </p:spPr>
      </p:pic>
      <p:pic>
        <p:nvPicPr>
          <p:cNvPr id="11" name="Picture 6" descr="G:\Родители и дети 5-б класс\DSC_532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65375"/>
            <a:ext cx="8858312" cy="5882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Посещаемость родительских собраний</a:t>
            </a:r>
            <a:endParaRPr lang="ru-RU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600200"/>
          <a:ext cx="8401080" cy="504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468</Words>
  <Application>Microsoft Office PowerPoint</Application>
  <PresentationFormat>Экран (4:3)</PresentationFormat>
  <Paragraphs>99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Задачи взаимодействия:</vt:lpstr>
      <vt:lpstr>Направления:</vt:lpstr>
      <vt:lpstr>С каким чувством Ваш ребёнок идёт в школу?</vt:lpstr>
      <vt:lpstr>Всегда ли Вы в курсе того, что происходит в школе, в классе, где учится Ваш ребёнок?</vt:lpstr>
      <vt:lpstr>В каких случаях Вы приходите в школу?</vt:lpstr>
      <vt:lpstr>Презентация PowerPoint</vt:lpstr>
      <vt:lpstr>Посещаемость родительских собраний</vt:lpstr>
      <vt:lpstr>С каким чувством Вы обычно идёте на родительское собрание? </vt:lpstr>
      <vt:lpstr>Работа в группах</vt:lpstr>
      <vt:lpstr>В каких коллективных творческих делах класса во внеурочное время Вы хотели бы участвовать вместе с ребёнком?</vt:lpstr>
      <vt:lpstr>Формы взаимодействия с семьёй</vt:lpstr>
      <vt:lpstr>Родительские собрания</vt:lpstr>
      <vt:lpstr>Конференция отцов</vt:lpstr>
      <vt:lpstr>Собрание совместно с детьми</vt:lpstr>
      <vt:lpstr>Мастер-класс</vt:lpstr>
      <vt:lpstr>ДНД</vt:lpstr>
      <vt:lpstr>поход</vt:lpstr>
      <vt:lpstr>Весёлые старты</vt:lpstr>
      <vt:lpstr>Классный вечер</vt:lpstr>
      <vt:lpstr>«День открытых дверей»</vt:lpstr>
      <vt:lpstr>Количество родителей, посетивших школу в «День открытых дверей»</vt:lpstr>
      <vt:lpstr>Количество посещённых уроков в «День открытых дверей» </vt:lpstr>
      <vt:lpstr>Отзывы родителей о  «Дне открытых дверей»</vt:lpstr>
      <vt:lpstr>Презентация PowerPoint</vt:lpstr>
      <vt:lpstr>Предложения:</vt:lpstr>
      <vt:lpstr>Презентация PowerPoint</vt:lpstr>
      <vt:lpstr>Презентация PowerPoint</vt:lpstr>
      <vt:lpstr>Картинки: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семьи и школы</dc:title>
  <dc:creator>копмик учителя</dc:creator>
  <cp:lastModifiedBy>Я</cp:lastModifiedBy>
  <cp:revision>151</cp:revision>
  <dcterms:created xsi:type="dcterms:W3CDTF">2014-03-03T04:31:50Z</dcterms:created>
  <dcterms:modified xsi:type="dcterms:W3CDTF">2014-11-29T14:42:12Z</dcterms:modified>
</cp:coreProperties>
</file>