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81" r:id="rId4"/>
    <p:sldId id="283" r:id="rId5"/>
    <p:sldId id="280" r:id="rId6"/>
    <p:sldId id="258" r:id="rId7"/>
    <p:sldId id="270" r:id="rId8"/>
    <p:sldId id="263" r:id="rId9"/>
    <p:sldId id="257" r:id="rId10"/>
    <p:sldId id="274" r:id="rId11"/>
    <p:sldId id="266" r:id="rId12"/>
    <p:sldId id="265" r:id="rId13"/>
    <p:sldId id="268" r:id="rId14"/>
    <p:sldId id="267" r:id="rId15"/>
    <p:sldId id="262" r:id="rId16"/>
    <p:sldId id="264" r:id="rId17"/>
    <p:sldId id="273" r:id="rId18"/>
    <p:sldId id="272" r:id="rId19"/>
    <p:sldId id="271" r:id="rId20"/>
    <p:sldId id="282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5009961B-4709-4237-BDB8-7B17B1880BE5}">
          <p14:sldIdLst>
            <p14:sldId id="256"/>
            <p14:sldId id="276"/>
            <p14:sldId id="277"/>
            <p14:sldId id="257"/>
            <p14:sldId id="258"/>
            <p14:sldId id="263"/>
            <p14:sldId id="262"/>
            <p14:sldId id="274"/>
            <p14:sldId id="273"/>
            <p14:sldId id="272"/>
            <p14:sldId id="271"/>
            <p14:sldId id="270"/>
            <p14:sldId id="269"/>
            <p14:sldId id="268"/>
            <p14:sldId id="267"/>
            <p14:sldId id="266"/>
            <p14:sldId id="265"/>
            <p14:sldId id="264"/>
            <p14:sldId id="261"/>
            <p14:sldId id="260"/>
            <p14:sldId id="275"/>
            <p14:sldId id="259"/>
            <p14:sldId id="278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94" autoAdjust="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9C36-E625-4BE5-833D-C1412B72CF79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345AB-863B-479D-938B-4A2A02640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345AB-863B-479D-938B-4A2A0264027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805E-E03D-4E18-8D13-B390C6076D7C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599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A8FE-CB1E-4501-A2D9-FCAFF7802490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490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C662-5D7A-4811-8E5D-2FF120D641CA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001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823D-DDF8-4758-BB8C-10D88173D106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309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C0B8-8F45-4527-817B-D51AF1FF2102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318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2CCE-BC47-47F9-AA14-26BACB845386}" type="datetime1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228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9417-9410-44E8-A762-96B2FE16186D}" type="datetime1">
              <a:rPr lang="ru-RU" smtClean="0"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128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FCE6-D185-43E8-9D62-B5AF9D7086FD}" type="datetime1">
              <a:rPr lang="ru-RU" smtClean="0"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135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83E8-2928-441F-BEAE-0B445B31EF51}" type="datetime1">
              <a:rPr lang="ru-RU" smtClean="0"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568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3F70-5490-40E5-B736-9D49E007297D}" type="datetime1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464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4DBD-E50A-423B-8025-277521415AA7}" type="datetime1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779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F26D0-CAC7-43B1-B17B-436B365EEA55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209-393-137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39D2E-A956-41BA-A1C2-C81A75E3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720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rus.1september.ru/articlef.php?ID=200401807" TargetMode="External"/><Relationship Id="rId3" Type="http://schemas.openxmlformats.org/officeDocument/2006/relationships/hyperlink" Target="http://www.linternaute.com/expression/langue-francaise/6790/raconter-des-salades/" TargetMode="External"/><Relationship Id="rId7" Type="http://schemas.openxmlformats.org/officeDocument/2006/relationships/hyperlink" Target="http://www.dvorec.ru/idioms/" TargetMode="External"/><Relationship Id="rId12" Type="http://schemas.openxmlformats.org/officeDocument/2006/relationships/image" Target="../media/image43.gif"/><Relationship Id="rId2" Type="http://schemas.openxmlformats.org/officeDocument/2006/relationships/hyperlink" Target="http://ledyclass.ru/?p=5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ctionnaire.reverso.net/francais-definition" TargetMode="External"/><Relationship Id="rId11" Type="http://schemas.openxmlformats.org/officeDocument/2006/relationships/hyperlink" Target="http://supermif.com/frazeologizm/rus/rus_p_fraz.html" TargetMode="External"/><Relationship Id="rId5" Type="http://schemas.openxmlformats.org/officeDocument/2006/relationships/hyperlink" Target="http://www.expressio.fr/expressions/raconter-des-salades.php" TargetMode="External"/><Relationship Id="rId10" Type="http://schemas.openxmlformats.org/officeDocument/2006/relationships/hyperlink" Target="http://otvet.mail.ru/question/47607851" TargetMode="External"/><Relationship Id="rId4" Type="http://schemas.openxmlformats.org/officeDocument/2006/relationships/hyperlink" Target="http://francissimo.ru/2013/04/chto-podrazumevayut-francuzy-kogda-govoryat-chast-ii.html" TargetMode="External"/><Relationship Id="rId9" Type="http://schemas.openxmlformats.org/officeDocument/2006/relationships/hyperlink" Target="http://emova.org.ua/gunnemark/107--15-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«Рассказать салат» 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или</a:t>
            </a:r>
            <a:r>
              <a:rPr lang="ru-RU" b="1" dirty="0" smtClean="0">
                <a:latin typeface="Bookman Old Style" pitchFamily="18" charset="0"/>
              </a:rPr>
              <a:t> «лапшу на уши»?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500702"/>
            <a:ext cx="6400800" cy="10429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И.Л.Карантеева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ЦТР «Академия»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г.Кострома</a:t>
            </a:r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etre%20le%20coq%20du%20vill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428604"/>
            <a:ext cx="1200150" cy="1600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Juste-pour-en-rire_article_top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7166"/>
            <a:ext cx="2017704" cy="1427060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28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29844" cy="1194147"/>
          </a:xfrm>
        </p:spPr>
        <p:txBody>
          <a:bodyPr>
            <a:normAutofit fontScale="85000" lnSpcReduction="20000"/>
          </a:bodyPr>
          <a:lstStyle/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По-французски</a:t>
            </a:r>
          </a:p>
          <a:p>
            <a:r>
              <a:rPr lang="en-US" dirty="0" smtClean="0">
                <a:latin typeface="Bookman Old Style" pitchFamily="18" charset="0"/>
              </a:rPr>
              <a:t>C</a:t>
            </a:r>
            <a:r>
              <a:rPr lang="ru-RU" dirty="0" smtClean="0">
                <a:latin typeface="Bookman Old Style" pitchFamily="18" charset="0"/>
              </a:rPr>
              <a:t>’</a:t>
            </a:r>
            <a:r>
              <a:rPr lang="en-US" dirty="0" smtClean="0">
                <a:latin typeface="Bookman Old Style" pitchFamily="18" charset="0"/>
              </a:rPr>
              <a:t>est dans sa poche</a:t>
            </a:r>
            <a:endParaRPr lang="ru-RU" dirty="0" smtClean="0">
              <a:latin typeface="Bookman Old Style" pitchFamily="18" charset="0"/>
            </a:endParaRPr>
          </a:p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C'est dans la poche !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10" y="2174875"/>
            <a:ext cx="2631558" cy="3951288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4009" y="980728"/>
            <a:ext cx="4042792" cy="1194147"/>
          </a:xfrm>
        </p:spPr>
        <p:txBody>
          <a:bodyPr>
            <a:normAutofit fontScale="85000" lnSpcReduction="20000"/>
          </a:bodyPr>
          <a:lstStyle/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По-русски</a:t>
            </a:r>
          </a:p>
          <a:p>
            <a:r>
              <a:rPr lang="ru-RU" dirty="0" smtClean="0">
                <a:latin typeface="Bookman Old Style" pitchFamily="18" charset="0"/>
              </a:rPr>
              <a:t>Дело в шляпе</a:t>
            </a:r>
          </a:p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E:\+Полина\0081_child_fig10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493169"/>
            <a:ext cx="34004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8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29844" cy="1194147"/>
          </a:xfrm>
        </p:spPr>
        <p:txBody>
          <a:bodyPr/>
          <a:lstStyle/>
          <a:p>
            <a:r>
              <a:rPr lang="ru-RU" sz="19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По-французски</a:t>
            </a:r>
          </a:p>
          <a:p>
            <a:r>
              <a:rPr lang="fr-FR" sz="19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Bâtir les châteaux en Espagne</a:t>
            </a:r>
            <a:endParaRPr lang="ru-RU" sz="19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замки Исп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14021"/>
          <a:stretch>
            <a:fillRect/>
          </a:stretch>
        </p:blipFill>
        <p:spPr>
          <a:xfrm>
            <a:off x="857225" y="2285992"/>
            <a:ext cx="3000396" cy="3092987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4009" y="980728"/>
            <a:ext cx="4042792" cy="1194147"/>
          </a:xfrm>
        </p:spPr>
        <p:txBody>
          <a:bodyPr/>
          <a:lstStyle/>
          <a:p>
            <a:r>
              <a:rPr lang="ru-RU" sz="19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По-русски</a:t>
            </a:r>
            <a:endParaRPr lang="fr-FR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r>
              <a:rPr lang="ru-RU" sz="19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Обещать золотые горы</a:t>
            </a:r>
          </a:p>
          <a:p>
            <a:endParaRPr lang="ru-RU" sz="19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4ba5c3d9dca7a1e6c72d71a54cf596b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1999" y="2285992"/>
            <a:ext cx="4286281" cy="2857520"/>
          </a:xfr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8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29844" cy="1194147"/>
          </a:xfrm>
        </p:spPr>
        <p:txBody>
          <a:bodyPr/>
          <a:lstStyle/>
          <a:p>
            <a:endParaRPr lang="ru-RU" sz="20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По-французски</a:t>
            </a:r>
            <a:endParaRPr lang="ru-RU" sz="2000" dirty="0">
              <a:solidFill>
                <a:prstClr val="black"/>
              </a:solidFill>
              <a:latin typeface="Bookman Old Style" pitchFamily="18" charset="0"/>
            </a:endParaRPr>
          </a:p>
          <a:p>
            <a:r>
              <a:rPr lang="fr-FR" sz="2000" dirty="0" smtClean="0">
                <a:latin typeface="Bookman Old Style" pitchFamily="18" charset="0"/>
              </a:rPr>
              <a:t>Faire son trou</a:t>
            </a:r>
            <a:endParaRPr lang="ru-RU" sz="2000" dirty="0" smtClean="0">
              <a:latin typeface="Bookman Old Style" pitchFamily="18" charset="0"/>
            </a:endParaRPr>
          </a:p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Содержимое 5" descr="найти свою дыру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4620" b="3174"/>
          <a:stretch>
            <a:fillRect/>
          </a:stretch>
        </p:blipFill>
        <p:spPr>
          <a:xfrm>
            <a:off x="642910" y="2357430"/>
            <a:ext cx="2500330" cy="3073951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499992" cy="1194147"/>
          </a:xfrm>
        </p:spPr>
        <p:txBody>
          <a:bodyPr/>
          <a:lstStyle/>
          <a:p>
            <a:r>
              <a:rPr lang="ru-RU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По-русски</a:t>
            </a:r>
          </a:p>
          <a:p>
            <a:r>
              <a:rPr lang="ru-RU" sz="19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Найти свое место под солнцем</a:t>
            </a:r>
            <a:endParaRPr lang="ru-RU" sz="19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10320_128187_136886950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b="7845"/>
          <a:stretch>
            <a:fillRect/>
          </a:stretch>
        </p:blipFill>
        <p:spPr>
          <a:xfrm>
            <a:off x="4223162" y="2428868"/>
            <a:ext cx="4651171" cy="2857520"/>
          </a:xfr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8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29844" cy="1194147"/>
          </a:xfrm>
        </p:spPr>
        <p:txBody>
          <a:bodyPr>
            <a:normAutofit fontScale="85000" lnSpcReduction="20000"/>
          </a:bodyPr>
          <a:lstStyle/>
          <a:p>
            <a:endParaRPr lang="ru-RU" sz="20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endParaRPr lang="ru-RU" sz="20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По-французски</a:t>
            </a:r>
            <a:endParaRPr lang="ru-RU" dirty="0">
              <a:solidFill>
                <a:prstClr val="black"/>
              </a:solidFill>
              <a:latin typeface="Bookman Old Style" pitchFamily="18" charset="0"/>
            </a:endParaRPr>
          </a:p>
          <a:p>
            <a:r>
              <a:rPr lang="fr-FR" dirty="0" smtClean="0">
                <a:latin typeface="Bookman Old Style" pitchFamily="18" charset="0"/>
              </a:rPr>
              <a:t>Enfiler des perles</a:t>
            </a:r>
            <a:endParaRPr lang="ru-RU" dirty="0" smtClean="0">
              <a:latin typeface="Bookman Old Style" pitchFamily="18" charset="0"/>
            </a:endParaRPr>
          </a:p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1309949-Enfiler_des_perles_par_Étienne_Lécroart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6789"/>
          <a:stretch>
            <a:fillRect/>
          </a:stretch>
        </p:blipFill>
        <p:spPr>
          <a:xfrm>
            <a:off x="714348" y="2174875"/>
            <a:ext cx="2306115" cy="3683017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4009" y="980728"/>
            <a:ext cx="4042792" cy="1194147"/>
          </a:xfrm>
        </p:spPr>
        <p:txBody>
          <a:bodyPr/>
          <a:lstStyle/>
          <a:p>
            <a:r>
              <a:rPr lang="ru-RU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По-русски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Бить баклуши</a:t>
            </a:r>
            <a:endParaRPr lang="ru-RU" sz="20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 descr="1344278577_07060112352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214554"/>
            <a:ext cx="3405188" cy="2208508"/>
          </a:xfrm>
          <a:prstGeom prst="rect">
            <a:avLst/>
          </a:prstGeom>
        </p:spPr>
      </p:pic>
      <p:pic>
        <p:nvPicPr>
          <p:cNvPr id="7" name="Содержимое 6" descr="slide_12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l="17636" t="33268" r="9897" b="5459"/>
          <a:stretch>
            <a:fillRect/>
          </a:stretch>
        </p:blipFill>
        <p:spPr>
          <a:xfrm>
            <a:off x="6858016" y="4214818"/>
            <a:ext cx="1915088" cy="1214446"/>
          </a:xfr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8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29844" cy="1194147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По-французски</a:t>
            </a:r>
            <a:endParaRPr lang="ru-RU" sz="2000" dirty="0">
              <a:solidFill>
                <a:prstClr val="black"/>
              </a:solidFill>
              <a:latin typeface="Bookman Old Style" pitchFamily="18" charset="0"/>
            </a:endParaRPr>
          </a:p>
          <a:p>
            <a:r>
              <a:rPr lang="fr-FR" sz="2000" dirty="0" smtClean="0">
                <a:latin typeface="Bookman Old Style" pitchFamily="18" charset="0"/>
              </a:rPr>
              <a:t>Casser du sucre sur le dos</a:t>
            </a:r>
            <a:endParaRPr lang="ru-RU" sz="2000" dirty="0" smtClean="0">
              <a:latin typeface="Bookman Old Style" pitchFamily="18" charset="0"/>
            </a:endParaRPr>
          </a:p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колоть сахар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544" y="2493169"/>
            <a:ext cx="3619500" cy="3314700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4009" y="980728"/>
            <a:ext cx="4042792" cy="1194147"/>
          </a:xfrm>
        </p:spPr>
        <p:txBody>
          <a:bodyPr/>
          <a:lstStyle/>
          <a:p>
            <a:r>
              <a:rPr lang="ru-RU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По-русски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Перемывать кости</a:t>
            </a:r>
          </a:p>
          <a:p>
            <a:endParaRPr lang="ru-RU" sz="19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idiomatique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464827"/>
            <a:ext cx="4041775" cy="3371384"/>
          </a:xfr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8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00562" y="1000108"/>
            <a:ext cx="4029844" cy="1194147"/>
          </a:xfrm>
        </p:spPr>
        <p:txBody>
          <a:bodyPr>
            <a:normAutofit/>
          </a:bodyPr>
          <a:lstStyle/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По-русски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Bookman Old Style" pitchFamily="18" charset="0"/>
              </a:rPr>
              <a:t>Как сыр в масле</a:t>
            </a:r>
          </a:p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9" name="Содержимое 8" descr="le-coq-en-pat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28485"/>
          <a:stretch>
            <a:fillRect/>
          </a:stretch>
        </p:blipFill>
        <p:spPr>
          <a:xfrm>
            <a:off x="1129466" y="2174875"/>
            <a:ext cx="2695656" cy="2825761"/>
          </a:xfrm>
        </p:spPr>
      </p:pic>
      <p:pic>
        <p:nvPicPr>
          <p:cNvPr id="14" name="Содержимое 13" descr="lexpression-mortelle-jour-etre-comme-coq-pate-L-1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57158" y="4929198"/>
            <a:ext cx="1630367" cy="1222775"/>
          </a:xfrm>
        </p:spPr>
      </p:pic>
      <p:pic>
        <p:nvPicPr>
          <p:cNvPr id="15" name="Рисунок 14" descr="007.jpg"/>
          <p:cNvPicPr>
            <a:picLocks noChangeAspect="1"/>
          </p:cNvPicPr>
          <p:nvPr/>
        </p:nvPicPr>
        <p:blipFill>
          <a:blip r:embed="rId4"/>
          <a:srcRect l="12500" r="12500"/>
          <a:stretch>
            <a:fillRect/>
          </a:stretch>
        </p:blipFill>
        <p:spPr>
          <a:xfrm>
            <a:off x="4572000" y="2214554"/>
            <a:ext cx="3187928" cy="2833694"/>
          </a:xfrm>
          <a:prstGeom prst="rect">
            <a:avLst/>
          </a:prstGeom>
        </p:spPr>
      </p:pic>
      <p:pic>
        <p:nvPicPr>
          <p:cNvPr id="16" name="Рисунок 15" descr="gollandskiy_syr_v_domashnikh_usloviyakh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7" y="4857760"/>
            <a:ext cx="2193533" cy="1214446"/>
          </a:xfrm>
          <a:prstGeom prst="rect">
            <a:avLst/>
          </a:prstGeom>
        </p:spPr>
      </p:pic>
      <p:sp>
        <p:nvSpPr>
          <p:cNvPr id="11" name="Текст 7"/>
          <p:cNvSpPr txBox="1">
            <a:spLocks/>
          </p:cNvSpPr>
          <p:nvPr/>
        </p:nvSpPr>
        <p:spPr>
          <a:xfrm>
            <a:off x="509558" y="1152508"/>
            <a:ext cx="4029844" cy="1194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По-французски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Comme un coq en pâte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8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29844" cy="1194147"/>
          </a:xfrm>
        </p:spPr>
        <p:txBody>
          <a:bodyPr/>
          <a:lstStyle/>
          <a:p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По-французски</a:t>
            </a:r>
            <a:endParaRPr lang="ru-RU" sz="2000" dirty="0">
              <a:solidFill>
                <a:prstClr val="black"/>
              </a:solidFill>
              <a:latin typeface="Bookman Old Style" pitchFamily="18" charset="0"/>
            </a:endParaRPr>
          </a:p>
          <a:p>
            <a:r>
              <a:rPr lang="fr-FR" sz="2000" dirty="0" smtClean="0">
                <a:latin typeface="Bookman Old Style" pitchFamily="18" charset="0"/>
              </a:rPr>
              <a:t>Être de mauvais poil</a:t>
            </a:r>
            <a:endParaRPr lang="ru-RU" sz="2000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не в духе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3025"/>
          <a:stretch>
            <a:fillRect/>
          </a:stretch>
        </p:blipFill>
        <p:spPr>
          <a:xfrm>
            <a:off x="4643438" y="2786058"/>
            <a:ext cx="3857652" cy="2728417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4009" y="980728"/>
            <a:ext cx="4042792" cy="1194147"/>
          </a:xfrm>
        </p:spPr>
        <p:txBody>
          <a:bodyPr/>
          <a:lstStyle/>
          <a:p>
            <a:r>
              <a:rPr lang="ru-RU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По-русски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Быть не в духе</a:t>
            </a:r>
            <a:endParaRPr lang="ru-RU" sz="20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mauvais-poil-k-25af4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714620"/>
            <a:ext cx="2946182" cy="2643206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8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29844" cy="1194147"/>
          </a:xfrm>
        </p:spPr>
        <p:txBody>
          <a:bodyPr/>
          <a:lstStyle/>
          <a:p>
            <a:r>
              <a:rPr lang="ru-RU" sz="19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По-французски</a:t>
            </a:r>
          </a:p>
          <a:p>
            <a:r>
              <a:rPr lang="ru-RU" sz="2000" dirty="0" smtClean="0">
                <a:latin typeface="Bookman Old Style" pitchFamily="18" charset="0"/>
              </a:rPr>
              <a:t>С</a:t>
            </a:r>
            <a:r>
              <a:rPr lang="fr-FR" sz="2000" dirty="0" smtClean="0">
                <a:latin typeface="Bookman Old Style" pitchFamily="18" charset="0"/>
              </a:rPr>
              <a:t>ouper la poire en deux</a:t>
            </a:r>
            <a:endParaRPr lang="ru-RU" sz="2000" dirty="0" smtClean="0">
              <a:latin typeface="Bookman Old Style" pitchFamily="18" charset="0"/>
            </a:endParaRPr>
          </a:p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груша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40438"/>
          <a:stretch>
            <a:fillRect/>
          </a:stretch>
        </p:blipFill>
        <p:spPr>
          <a:xfrm>
            <a:off x="500034" y="2428868"/>
            <a:ext cx="3810000" cy="2269329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4009" y="980728"/>
            <a:ext cx="4042792" cy="1194147"/>
          </a:xfrm>
        </p:spPr>
        <p:txBody>
          <a:bodyPr/>
          <a:lstStyle/>
          <a:p>
            <a:r>
              <a:rPr lang="ru-RU" sz="19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По-русски</a:t>
            </a:r>
          </a:p>
          <a:p>
            <a:r>
              <a:rPr lang="ru-RU" sz="2000" dirty="0" smtClean="0">
                <a:latin typeface="Bookman Old Style" pitchFamily="18" charset="0"/>
              </a:rPr>
              <a:t>Найти золотую середину</a:t>
            </a:r>
            <a:endParaRPr lang="ru-RU" sz="20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>
              <a:latin typeface="Garamond" pitchFamily="18" charset="0"/>
            </a:endParaRPr>
          </a:p>
        </p:txBody>
      </p:sp>
      <p:pic>
        <p:nvPicPr>
          <p:cNvPr id="6" name="Содержимое 5" descr="kerry_davutoglu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2460618"/>
            <a:ext cx="4017137" cy="2231743"/>
          </a:xfr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8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29844" cy="1194147"/>
          </a:xfrm>
        </p:spPr>
        <p:txBody>
          <a:bodyPr/>
          <a:lstStyle/>
          <a:p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По-французски</a:t>
            </a:r>
          </a:p>
          <a:p>
            <a:r>
              <a:rPr lang="ru-RU" sz="2000" dirty="0" smtClean="0">
                <a:latin typeface="Bookman Old Style" pitchFamily="18" charset="0"/>
              </a:rPr>
              <a:t>Т</a:t>
            </a:r>
            <a:r>
              <a:rPr lang="fr-FR" sz="2000" dirty="0" smtClean="0">
                <a:latin typeface="Bookman Old Style" pitchFamily="18" charset="0"/>
              </a:rPr>
              <a:t>omber dans les pommes</a:t>
            </a:r>
            <a:endParaRPr lang="ru-RU" sz="2000" dirty="0" smtClean="0">
              <a:latin typeface="Bookman Old Style" pitchFamily="18" charset="0"/>
            </a:endParaRPr>
          </a:p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4009" y="980728"/>
            <a:ext cx="4042792" cy="1194147"/>
          </a:xfrm>
        </p:spPr>
        <p:txBody>
          <a:bodyPr/>
          <a:lstStyle/>
          <a:p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По-русски</a:t>
            </a:r>
          </a:p>
          <a:p>
            <a:r>
              <a:rPr lang="ru-RU" sz="2000" dirty="0" smtClean="0">
                <a:latin typeface="Bookman Old Style" pitchFamily="18" charset="0"/>
              </a:rPr>
              <a:t>Потерять сознание</a:t>
            </a:r>
          </a:p>
          <a:p>
            <a:endParaRPr lang="ru-RU" sz="19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http://www.posterlux.ru/new/1/big/longhi_b_1702_venezia_d_1783_venezia/posterlux-longhi_b_1702_venezia_d_1783_venezia-die_ohnmacht_3176x2555.jpg"/>
          <p:cNvPicPr>
            <a:picLocks noGrp="1"/>
          </p:cNvPicPr>
          <p:nvPr>
            <p:ph sz="quarter" idx="4"/>
          </p:nvPr>
        </p:nvPicPr>
        <p:blipFill>
          <a:blip r:embed="rId2"/>
          <a:srcRect t="16846"/>
          <a:stretch>
            <a:fillRect/>
          </a:stretch>
        </p:blipFill>
        <p:spPr bwMode="auto">
          <a:xfrm>
            <a:off x="4643438" y="2428868"/>
            <a:ext cx="4041775" cy="270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14" descr="302619-tomber-dans-les-pomm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7158" y="2428868"/>
            <a:ext cx="4040188" cy="2678495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8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29844" cy="1194147"/>
          </a:xfrm>
        </p:spPr>
        <p:txBody>
          <a:bodyPr/>
          <a:lstStyle/>
          <a:p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По-французски</a:t>
            </a:r>
          </a:p>
          <a:p>
            <a:r>
              <a:rPr lang="fr-FR" sz="2000" dirty="0" smtClean="0">
                <a:latin typeface="Bookman Old Style" pitchFamily="18" charset="0"/>
              </a:rPr>
              <a:t>Cerise sur le gateau</a:t>
            </a:r>
            <a:endParaRPr lang="ru-RU" sz="2000" dirty="0" smtClean="0">
              <a:latin typeface="Bookman Old Style" pitchFamily="18" charset="0"/>
            </a:endParaRPr>
          </a:p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4009" y="980728"/>
            <a:ext cx="4042792" cy="1194147"/>
          </a:xfrm>
        </p:spPr>
        <p:txBody>
          <a:bodyPr/>
          <a:lstStyle/>
          <a:p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По-русски</a:t>
            </a:r>
          </a:p>
          <a:p>
            <a:r>
              <a:rPr lang="ru-RU" sz="2000" dirty="0" smtClean="0">
                <a:latin typeface="Bookman Old Style" pitchFamily="18" charset="0"/>
              </a:rPr>
              <a:t>Последняя капля</a:t>
            </a:r>
          </a:p>
          <a:p>
            <a:endParaRPr lang="ru-RU" sz="19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11" name="Содержимое 10" descr="cerise-sur-le-gâtea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3" y="2374084"/>
            <a:ext cx="2857520" cy="2695593"/>
          </a:xfrm>
        </p:spPr>
      </p:pic>
      <p:pic>
        <p:nvPicPr>
          <p:cNvPr id="13" name="Содержимое 12" descr="11_lxc9m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2497" t="1321" r="2607" b="4911"/>
          <a:stretch>
            <a:fillRect/>
          </a:stretch>
        </p:blipFill>
        <p:spPr>
          <a:xfrm>
            <a:off x="4929190" y="2357430"/>
            <a:ext cx="2947328" cy="2714644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8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Термины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>Идиоматическое выражение – это фраза, о значении которой трудно догадаться, рассматривая значения отдельных слов, из которых она состоит.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Фразеологизм - устойчивое по составу и структуре, лексически неделимое и целостное по значению словосочетание.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Метафора - выражение, употребляемое в переносном значении, в основе которого лежит неназванное сравнение на основании общего признака.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etre%20le%20coq%20du%20vill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929198"/>
            <a:ext cx="1200150" cy="1600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 descr="p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5072074"/>
            <a:ext cx="1447619" cy="1320635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1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554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effectLst/>
                <a:latin typeface="Bookman Old Style" pitchFamily="18" charset="0"/>
                <a:ea typeface="Calibri"/>
                <a:cs typeface="Times New Roman"/>
              </a:rPr>
              <a:t>Привычка вдумываться в язык и в его выразительные средства абсолютно необходима, чтобы научиться писать грамотно в широком смысле слова, т.е. правильно строить фразы и  подбирать такие слова, которые наилучшим образом выражают данную мысль.</a:t>
            </a:r>
            <a:endParaRPr lang="ru-RU" sz="2400" dirty="0">
              <a:latin typeface="Bookman Old Style" pitchFamily="18" charset="0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Bookman Old Style" pitchFamily="18" charset="0"/>
                <a:ea typeface="Calibri"/>
                <a:cs typeface="Times New Roman"/>
              </a:rPr>
              <a:t>Л</a:t>
            </a:r>
            <a:r>
              <a:rPr lang="ru-RU" sz="2400" dirty="0" smtClean="0">
                <a:effectLst/>
                <a:latin typeface="Bookman Old Style" pitchFamily="18" charset="0"/>
                <a:ea typeface="Calibri"/>
                <a:cs typeface="Times New Roman"/>
              </a:rPr>
              <a:t>. В. Щерба</a:t>
            </a:r>
            <a:endParaRPr lang="ru-RU" sz="2400" dirty="0">
              <a:latin typeface="Bookman Old Style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2" descr="etre%20le%20coq%20du%20vill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786322"/>
            <a:ext cx="1200150" cy="1600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04"/>
            <a:ext cx="1066800" cy="1000125"/>
          </a:xfrm>
          <a:prstGeom prst="round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55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aramond" pitchFamily="18" charset="0"/>
              </a:rPr>
              <a:t>Ресурсы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Жуков В.П., Жуков А.В. Школьный фразеологический словарь русского языка. – Москва: </a:t>
            </a:r>
          </a:p>
          <a:p>
            <a:pPr lvl="1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Просвещение, 1989.</a:t>
            </a:r>
          </a:p>
          <a:p>
            <a:pPr lvl="1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Хазина А.М. 1500 русских и 1500 французских идиом. – СПб.: Сова, 2012.</a:t>
            </a:r>
          </a:p>
          <a:p>
            <a:pPr lvl="1">
              <a:buFont typeface="Arial" pitchFamily="34" charset="0"/>
              <a:buChar char="•"/>
            </a:pPr>
            <a:r>
              <a:rPr lang="de-DE" sz="1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Sprichwortet-Proverbs</a:t>
            </a:r>
            <a:r>
              <a:rPr lang="de-DE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r>
              <a:rPr lang="de-DE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– Berlin:Volk und Wissen, 1989.</a:t>
            </a:r>
            <a:endParaRPr lang="ru-RU" sz="15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FR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 langue fran</a:t>
            </a:r>
            <a:r>
              <a:rPr lang="ru-RU" sz="1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ç</a:t>
            </a:r>
            <a:r>
              <a:rPr lang="fr-FR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aise 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Журнал для тех, кто преподает и изучает французский язык.- №17 –</a:t>
            </a:r>
          </a:p>
          <a:p>
            <a:pPr lvl="1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(декабрь) 2011.</a:t>
            </a:r>
          </a:p>
          <a:p>
            <a:pPr lvl="1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Русский язык – домашний репетитор// 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http://ledyclass.ru/?p=556</a:t>
            </a:r>
            <a:endParaRPr lang="ru-RU" sz="15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15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</a:t>
            </a:r>
            <a:r>
              <a:rPr lang="en-US" sz="15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francomania.ru</a:t>
            </a:r>
            <a:endParaRPr lang="ru-RU" sz="15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http://www.linternaute.com/expression/langue-francaise/6790/raconter-des-salades/</a:t>
            </a:r>
            <a:endParaRPr lang="ru-RU" sz="15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http://francissimo.ru/2013/04/chto-podrazumevayut-francuzy-kogda-govoryat-chast-ii.html</a:t>
            </a:r>
            <a:endParaRPr lang="ru-RU" sz="15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FR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fr-FR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fr-FR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expressio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fr-FR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fr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fr-FR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expressions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fr-FR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raconter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lang="fr-FR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des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lang="fr-FR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salades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fr-FR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php</a:t>
            </a:r>
            <a:endParaRPr lang="ru-RU" sz="15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http://dictionnaire.reverso.net/francais-definition</a:t>
            </a:r>
            <a:endParaRPr lang="ru-RU" sz="15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http://www.dvorec.ru/idioms/</a:t>
            </a:r>
            <a:endParaRPr lang="ru-RU" sz="15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http://rus.1september.ru/articlef.php?ID=200401807</a:t>
            </a:r>
            <a:endParaRPr lang="ru-RU" sz="15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http://emova.org.ua/gunnemark/107--15-.html</a:t>
            </a:r>
            <a:endParaRPr lang="ru-RU" sz="15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http://ru.wikipedia.org/wiki</a:t>
            </a:r>
          </a:p>
          <a:p>
            <a:pPr lvl="1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http://otvet.mail.ru/question/47607851</a:t>
            </a:r>
            <a:endParaRPr lang="ru-RU" sz="15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15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http://supermif.com/frazeologizm/rus/rus_p_fraz.html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ru-RU" sz="15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57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16" y="4929198"/>
            <a:ext cx="1905000" cy="12573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39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71472" y="1600200"/>
            <a:ext cx="7929618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effectLst/>
                <a:latin typeface="Times New Roman"/>
                <a:ea typeface="Calibri"/>
              </a:rPr>
              <a:t>	Идиоматические выражения разных народов и разных времён выражают в лаконичной, чаще всего образной форме более или менее общий, в основном исторически обусловленный жизненный опыт людей.</a:t>
            </a:r>
            <a:endParaRPr lang="ru-RU" dirty="0"/>
          </a:p>
        </p:txBody>
      </p:sp>
      <p:pic>
        <p:nvPicPr>
          <p:cNvPr id="3" name="Picture 2" descr="etre%20le%20coq%20du%20vill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929198"/>
            <a:ext cx="1200150" cy="1600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 descr="1812db_icon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572140"/>
            <a:ext cx="812698" cy="812698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8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450860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smtClean="0">
                <a:latin typeface="Bookman Old Style" pitchFamily="18" charset="0"/>
              </a:rPr>
              <a:t>В картинках</a:t>
            </a:r>
            <a:endParaRPr lang="ru-RU" sz="1800" i="1" dirty="0"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«Сравнительная энциклопедия </a:t>
            </a:r>
            <a:endParaRPr lang="ru-RU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французских и русских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идиоматических выражений»</a:t>
            </a:r>
            <a:endParaRPr lang="ru-RU" sz="2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" name="Picture 2" descr="etre%20le%20coq%20du%20vill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7166"/>
            <a:ext cx="1200150" cy="1600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60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5072074"/>
            <a:ext cx="1905000" cy="125730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29844" cy="1194147"/>
          </a:xfrm>
        </p:spPr>
        <p:txBody>
          <a:bodyPr/>
          <a:lstStyle/>
          <a:p>
            <a:r>
              <a:rPr lang="ru-RU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По-французски</a:t>
            </a:r>
            <a:endParaRPr lang="ru-RU" sz="20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Raconter des salades</a:t>
            </a:r>
            <a:endParaRPr lang="ru-RU" sz="20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Raconter-des-salades_min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918261"/>
            <a:ext cx="3765063" cy="2296689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4009" y="980728"/>
            <a:ext cx="4042792" cy="1194147"/>
          </a:xfrm>
        </p:spPr>
        <p:txBody>
          <a:bodyPr/>
          <a:lstStyle/>
          <a:p>
            <a:r>
              <a:rPr lang="ru-RU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По-русски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Вешать лапшу на уши</a:t>
            </a:r>
            <a:endParaRPr lang="ru-RU" sz="20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1026" name="Рисунок 3" descr="1304051628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857496"/>
            <a:ext cx="194386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8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29844" cy="1194147"/>
          </a:xfrm>
        </p:spPr>
        <p:txBody>
          <a:bodyPr>
            <a:normAutofit fontScale="70000" lnSpcReduction="20000"/>
          </a:bodyPr>
          <a:lstStyle/>
          <a:p>
            <a:endParaRPr lang="ru-RU" sz="18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sz="18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900" dirty="0" smtClean="0">
                <a:solidFill>
                  <a:prstClr val="black"/>
                </a:solidFill>
                <a:latin typeface="Bookman Old Style" pitchFamily="18" charset="0"/>
              </a:rPr>
              <a:t>По-французски</a:t>
            </a:r>
            <a:endParaRPr lang="en-US" sz="29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r>
              <a:rPr lang="fr-FR" sz="2900" dirty="0" smtClean="0">
                <a:latin typeface="Bookman Old Style" pitchFamily="18" charset="0"/>
              </a:rPr>
              <a:t>Le premier coq</a:t>
            </a:r>
            <a:endParaRPr lang="ru-RU" sz="2900" dirty="0" smtClean="0">
              <a:latin typeface="Bookman Old Style" pitchFamily="18" charset="0"/>
            </a:endParaRPr>
          </a:p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4009" y="980728"/>
            <a:ext cx="4042792" cy="1194147"/>
          </a:xfrm>
        </p:spPr>
        <p:txBody>
          <a:bodyPr>
            <a:normAutofit fontScale="70000" lnSpcReduction="20000"/>
          </a:bodyPr>
          <a:lstStyle/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900" dirty="0" smtClean="0">
                <a:solidFill>
                  <a:prstClr val="black"/>
                </a:solidFill>
                <a:latin typeface="Bookman Old Style" pitchFamily="18" charset="0"/>
              </a:rPr>
              <a:t>По-русски</a:t>
            </a:r>
            <a:endParaRPr lang="en-US" sz="29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900" dirty="0" smtClean="0">
                <a:latin typeface="Bookman Old Style" pitchFamily="18" charset="0"/>
              </a:rPr>
              <a:t>Первый парень на деревне</a:t>
            </a:r>
          </a:p>
          <a:p>
            <a:endParaRPr lang="ru-RU" sz="19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http://s58.radikal.ru/i161/1010/ca/4bd93db07186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285992"/>
            <a:ext cx="32861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E:\Проект-Полина++\Полина\Копия 99813779_5253088_Pervii_paren_na_derevne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418306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40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29844" cy="1194147"/>
          </a:xfrm>
        </p:spPr>
        <p:txBody>
          <a:bodyPr>
            <a:normAutofit fontScale="70000" lnSpcReduction="20000"/>
          </a:bodyPr>
          <a:lstStyle/>
          <a:p>
            <a:endParaRPr lang="fr-FR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fr-FR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9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По-французски</a:t>
            </a:r>
            <a:endParaRPr lang="ru-RU" sz="29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</a:pPr>
            <a:r>
              <a:rPr lang="fr-FR" sz="2900" dirty="0" smtClean="0">
                <a:latin typeface="Bookman Old Style" pitchFamily="18" charset="0"/>
              </a:rPr>
              <a:t>Beau comme un camion</a:t>
            </a:r>
            <a:endParaRPr lang="ru-RU" sz="2900" dirty="0" smtClean="0">
              <a:latin typeface="Bookman Old Style" pitchFamily="18" charset="0"/>
            </a:endParaRPr>
          </a:p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-yOtre-beau-comme-un-camion---id--0a-138434943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41632"/>
            <a:ext cx="4040188" cy="3017773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4009" y="980728"/>
            <a:ext cx="4042792" cy="1194147"/>
          </a:xfrm>
        </p:spPr>
        <p:txBody>
          <a:bodyPr/>
          <a:lstStyle/>
          <a:p>
            <a:r>
              <a:rPr lang="ru-RU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По-русски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Элегантный как рояль</a:t>
            </a:r>
            <a:endParaRPr lang="ru-RU" sz="20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рояль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58575" y="2643182"/>
            <a:ext cx="2928958" cy="2928958"/>
          </a:xfrm>
        </p:spPr>
      </p:pic>
      <p:pic>
        <p:nvPicPr>
          <p:cNvPr id="12" name="Рисунок 11" descr="legantnyiy-kak-royal.jpg"/>
          <p:cNvPicPr>
            <a:picLocks noChangeAspect="1"/>
          </p:cNvPicPr>
          <p:nvPr/>
        </p:nvPicPr>
        <p:blipFill>
          <a:blip r:embed="rId4" cstate="print"/>
          <a:srcRect l="7812" t="4297" b="9570"/>
          <a:stretch>
            <a:fillRect/>
          </a:stretch>
        </p:blipFill>
        <p:spPr>
          <a:xfrm>
            <a:off x="7072330" y="4929198"/>
            <a:ext cx="1500198" cy="1401673"/>
          </a:xfrm>
          <a:prstGeom prst="ellipse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8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29844" cy="1194147"/>
          </a:xfrm>
        </p:spPr>
        <p:txBody>
          <a:bodyPr>
            <a:normAutofit fontScale="85000" lnSpcReduction="20000"/>
          </a:bodyPr>
          <a:lstStyle/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По-французски</a:t>
            </a:r>
          </a:p>
          <a:p>
            <a:r>
              <a:rPr lang="fr-FR" dirty="0" smtClean="0">
                <a:latin typeface="Bookman Old Style" pitchFamily="18" charset="0"/>
              </a:rPr>
              <a:t>Bête comme ses pieds</a:t>
            </a:r>
            <a:endParaRPr lang="ru-RU" dirty="0" smtClean="0">
              <a:latin typeface="Bookman Old Style" pitchFamily="18" charset="0"/>
            </a:endParaRPr>
          </a:p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4009" y="980728"/>
            <a:ext cx="4042792" cy="1194147"/>
          </a:xfrm>
        </p:spPr>
        <p:txBody>
          <a:bodyPr>
            <a:normAutofit fontScale="85000" lnSpcReduction="20000"/>
          </a:bodyPr>
          <a:lstStyle/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sz="19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По-русски</a:t>
            </a:r>
          </a:p>
          <a:p>
            <a:r>
              <a:rPr lang="ru-RU" dirty="0" smtClean="0">
                <a:latin typeface="Bookman Old Style" pitchFamily="18" charset="0"/>
              </a:rPr>
              <a:t>Глупый как пробка</a:t>
            </a:r>
          </a:p>
          <a:p>
            <a:endParaRPr lang="ru-RU" sz="19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http://s56.radikal.ru/i152/1002/d8/64a2165c211f.jpg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357431"/>
            <a:ext cx="3448050" cy="315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1"/>
            <a:ext cx="2714644" cy="386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8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4029844" cy="13381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По-французски</a:t>
            </a:r>
          </a:p>
          <a:p>
            <a:r>
              <a:rPr lang="en-US" sz="2000" dirty="0" smtClean="0">
                <a:latin typeface="Bookman Old Style" panose="02050604050505020204" pitchFamily="18" charset="0"/>
              </a:rPr>
              <a:t>Manger du lion</a:t>
            </a:r>
            <a:endParaRPr lang="ru-RU" sz="2000" dirty="0" smtClean="0">
              <a:latin typeface="Bookman Old Style" panose="02050604050505020204" pitchFamily="18" charset="0"/>
            </a:endParaRP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50" r="7791"/>
          <a:stretch/>
        </p:blipFill>
        <p:spPr>
          <a:xfrm>
            <a:off x="395536" y="2635449"/>
            <a:ext cx="2604655" cy="237772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9" y="908720"/>
            <a:ext cx="4042792" cy="126615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По-русски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Лезть в драку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792" r="15313"/>
          <a:stretch/>
        </p:blipFill>
        <p:spPr>
          <a:xfrm>
            <a:off x="2971164" y="2636912"/>
            <a:ext cx="1510819" cy="2292286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628"/>
          <a:stretch/>
        </p:blipFill>
        <p:spPr>
          <a:xfrm>
            <a:off x="4788024" y="2616708"/>
            <a:ext cx="3894004" cy="239646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D2E-A956-41BA-A1C2-C81A75E33A7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209-393-137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22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432</TotalTime>
  <Words>307</Words>
  <Application>Microsoft Office PowerPoint</Application>
  <PresentationFormat>Экран (4:3)</PresentationFormat>
  <Paragraphs>155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«Рассказать салат»  или «лапшу на уши»?</vt:lpstr>
      <vt:lpstr>Термины</vt:lpstr>
      <vt:lpstr>Слайд 3</vt:lpstr>
      <vt:lpstr>В картинках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63</cp:revision>
  <dcterms:created xsi:type="dcterms:W3CDTF">2014-03-01T13:13:48Z</dcterms:created>
  <dcterms:modified xsi:type="dcterms:W3CDTF">2015-01-23T22:35:41Z</dcterms:modified>
</cp:coreProperties>
</file>