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8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B80F-D8EA-4B8B-9B76-F28297ACE4EA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E32E-A447-40B2-98C9-48D9C7DEF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102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B80F-D8EA-4B8B-9B76-F28297ACE4EA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E32E-A447-40B2-98C9-48D9C7DEF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31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B80F-D8EA-4B8B-9B76-F28297ACE4EA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E32E-A447-40B2-98C9-48D9C7DEF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058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B80F-D8EA-4B8B-9B76-F28297ACE4EA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E32E-A447-40B2-98C9-48D9C7DEF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70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B80F-D8EA-4B8B-9B76-F28297ACE4EA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E32E-A447-40B2-98C9-48D9C7DEF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618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B80F-D8EA-4B8B-9B76-F28297ACE4EA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E32E-A447-40B2-98C9-48D9C7DEF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666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B80F-D8EA-4B8B-9B76-F28297ACE4EA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E32E-A447-40B2-98C9-48D9C7DEF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34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B80F-D8EA-4B8B-9B76-F28297ACE4EA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E32E-A447-40B2-98C9-48D9C7DEF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452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B80F-D8EA-4B8B-9B76-F28297ACE4EA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E32E-A447-40B2-98C9-48D9C7DEF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25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B80F-D8EA-4B8B-9B76-F28297ACE4EA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E32E-A447-40B2-98C9-48D9C7DEF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40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B80F-D8EA-4B8B-9B76-F28297ACE4EA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E32E-A447-40B2-98C9-48D9C7DEF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26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1B80F-D8EA-4B8B-9B76-F28297ACE4EA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EE32E-A447-40B2-98C9-48D9C7DEF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19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39700"/>
            <a:ext cx="9144000" cy="3370263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latin typeface="+mn-lt"/>
              </a:rPr>
              <a:t>ПЕРВАЯ </a:t>
            </a:r>
            <a:r>
              <a:rPr lang="ru-RU" sz="4400" b="1" dirty="0" smtClean="0">
                <a:latin typeface="+mn-lt"/>
              </a:rPr>
              <a:t>  ПОМОЩЬ </a:t>
            </a:r>
            <a:br>
              <a:rPr lang="ru-RU" sz="4400" b="1" dirty="0" smtClean="0">
                <a:latin typeface="+mn-lt"/>
              </a:rPr>
            </a:br>
            <a:r>
              <a:rPr lang="ru-RU" sz="4400" b="1" dirty="0" smtClean="0">
                <a:latin typeface="+mn-lt"/>
              </a:rPr>
              <a:t>ПРИ     УШИБАХ</a:t>
            </a:r>
            <a:r>
              <a:rPr lang="ru-RU" sz="4400" b="1" dirty="0">
                <a:latin typeface="+mn-lt"/>
              </a:rPr>
              <a:t>, </a:t>
            </a:r>
            <a:r>
              <a:rPr lang="ru-RU" sz="4400" b="1" dirty="0" smtClean="0">
                <a:latin typeface="+mn-lt"/>
              </a:rPr>
              <a:t/>
            </a:r>
            <a:br>
              <a:rPr lang="ru-RU" sz="4400" b="1" dirty="0" smtClean="0">
                <a:latin typeface="+mn-lt"/>
              </a:rPr>
            </a:br>
            <a:r>
              <a:rPr lang="ru-RU" sz="4400" b="1" dirty="0" smtClean="0">
                <a:latin typeface="+mn-lt"/>
              </a:rPr>
              <a:t>ПЕРЕЛОМАХ   КОСТЕЙ </a:t>
            </a:r>
            <a:r>
              <a:rPr lang="ru-RU" sz="4400" b="1" dirty="0">
                <a:latin typeface="+mn-lt"/>
              </a:rPr>
              <a:t/>
            </a:r>
            <a:br>
              <a:rPr lang="ru-RU" sz="4400" b="1" dirty="0">
                <a:latin typeface="+mn-lt"/>
              </a:rPr>
            </a:br>
            <a:r>
              <a:rPr lang="ru-RU" sz="4400" b="1" dirty="0">
                <a:latin typeface="+mn-lt"/>
              </a:rPr>
              <a:t>И </a:t>
            </a:r>
            <a:r>
              <a:rPr lang="ru-RU" sz="4400" b="1" dirty="0" smtClean="0">
                <a:latin typeface="+mn-lt"/>
              </a:rPr>
              <a:t>  ВЫВИХАХ   СУСТАВОВ</a:t>
            </a:r>
            <a:r>
              <a:rPr lang="ru-RU" sz="4400" b="1" dirty="0">
                <a:latin typeface="+mn-lt"/>
              </a:rPr>
              <a:t/>
            </a:r>
            <a:br>
              <a:rPr lang="ru-RU" sz="4400" b="1" dirty="0">
                <a:latin typeface="+mn-lt"/>
              </a:rPr>
            </a:br>
            <a:endParaRPr lang="ru-RU" sz="4400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89600" y="4267200"/>
            <a:ext cx="5384800" cy="2222500"/>
          </a:xfrm>
        </p:spPr>
        <p:txBody>
          <a:bodyPr/>
          <a:lstStyle/>
          <a:p>
            <a:r>
              <a:rPr lang="ru-RU" dirty="0" smtClean="0"/>
              <a:t>Учитель биологии </a:t>
            </a:r>
            <a:r>
              <a:rPr lang="ru-RU" dirty="0" smtClean="0"/>
              <a:t> Г.А. Заболотная</a:t>
            </a:r>
            <a:endParaRPr lang="ru-RU" dirty="0" smtClean="0"/>
          </a:p>
          <a:p>
            <a:r>
              <a:rPr lang="ru-RU" dirty="0" smtClean="0"/>
              <a:t>МБОУ «</a:t>
            </a:r>
            <a:r>
              <a:rPr lang="ru-RU" dirty="0" err="1" smtClean="0"/>
              <a:t>Кысыл</a:t>
            </a:r>
            <a:r>
              <a:rPr lang="ru-RU" dirty="0" smtClean="0"/>
              <a:t> – </a:t>
            </a:r>
            <a:r>
              <a:rPr lang="ru-RU" dirty="0" err="1" smtClean="0"/>
              <a:t>Сырская</a:t>
            </a:r>
            <a:r>
              <a:rPr lang="ru-RU" dirty="0" smtClean="0"/>
              <a:t> СОШ» </a:t>
            </a:r>
            <a:r>
              <a:rPr lang="ru-RU" dirty="0" smtClean="0"/>
              <a:t>РС(Я</a:t>
            </a:r>
            <a:r>
              <a:rPr lang="ru-RU" dirty="0"/>
              <a:t>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0442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/>
              <a:t>Причины травм и их </a:t>
            </a:r>
            <a:r>
              <a:rPr lang="ru-RU" sz="5400" b="1" dirty="0" smtClean="0"/>
              <a:t>профилактика</a:t>
            </a:r>
            <a:r>
              <a:rPr lang="ru-RU" sz="5400" dirty="0"/>
              <a:t/>
            </a:r>
            <a:br>
              <a:rPr lang="ru-RU" sz="5400" dirty="0"/>
            </a:b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Первая </a:t>
            </a:r>
            <a:r>
              <a:rPr lang="ru-RU" sz="4000" dirty="0"/>
              <a:t>причина детского травматизма — 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/>
              <a:t> </a:t>
            </a:r>
            <a:r>
              <a:rPr lang="ru-RU" sz="4000" dirty="0" smtClean="0"/>
              <a:t>          по­вышенная </a:t>
            </a:r>
            <a:r>
              <a:rPr lang="ru-RU" sz="4000" dirty="0"/>
              <a:t>двигательная активность. </a:t>
            </a:r>
          </a:p>
          <a:p>
            <a:r>
              <a:rPr lang="ru-RU" sz="4000" dirty="0"/>
              <a:t>Вторая причина травм связана с недостаточной внимательностью подростков. </a:t>
            </a:r>
          </a:p>
          <a:p>
            <a:r>
              <a:rPr lang="ru-RU" sz="4000" dirty="0"/>
              <a:t>Третья причина - пренебрежение правилами техники безопасности из-за стрем­ления сэкономить свои силы и выиграть время. </a:t>
            </a:r>
          </a:p>
        </p:txBody>
      </p:sp>
    </p:spTree>
    <p:extLst>
      <p:ext uri="{BB962C8B-B14F-4D97-AF65-F5344CB8AC3E}">
        <p14:creationId xmlns:p14="http://schemas.microsoft.com/office/powerpoint/2010/main" val="148046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89075"/>
          </a:xfrm>
        </p:spPr>
        <p:txBody>
          <a:bodyPr>
            <a:noAutofit/>
          </a:bodyPr>
          <a:lstStyle/>
          <a:p>
            <a:pPr algn="ctr"/>
            <a:r>
              <a:rPr lang="ru-RU" b="1" u="sng" dirty="0"/>
              <a:t>Какие виды повреждений опорной системы вы знаете? 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1648799"/>
            <a:ext cx="2859272" cy="38651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728" y="2312282"/>
            <a:ext cx="4139543" cy="30970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4127" y="2312282"/>
            <a:ext cx="4133446" cy="3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8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0" indent="0" algn="ctr">
              <a:buNone/>
            </a:pPr>
            <a:r>
              <a:rPr lang="ru-RU" sz="5400" u="sng" dirty="0"/>
              <a:t>Как объяснить, что, несмотря на высокую </a:t>
            </a:r>
            <a:r>
              <a:rPr lang="ru-RU" sz="5400" u="sng" dirty="0" smtClean="0"/>
              <a:t>прочность </a:t>
            </a:r>
            <a:r>
              <a:rPr lang="ru-RU" sz="5400" u="sng" dirty="0"/>
              <a:t>костей и суставов чело­века, они все-таки могут быть повреждены?</a:t>
            </a:r>
            <a:endParaRPr lang="ru-RU" sz="54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50396"/>
          <a:stretch/>
        </p:blipFill>
        <p:spPr>
          <a:xfrm>
            <a:off x="6355007" y="3172374"/>
            <a:ext cx="4286250" cy="26411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49934"/>
          <a:stretch/>
        </p:blipFill>
        <p:spPr>
          <a:xfrm>
            <a:off x="518014" y="3172374"/>
            <a:ext cx="4286250" cy="266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9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55576" y="0"/>
            <a:ext cx="12347575" cy="6858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0" indent="0" algn="r">
              <a:buNone/>
            </a:pPr>
            <a:r>
              <a:rPr lang="ru-RU" b="1" i="1" dirty="0" smtClean="0"/>
              <a:t> </a:t>
            </a:r>
          </a:p>
          <a:p>
            <a:pPr marL="0" indent="0" algn="r">
              <a:buNone/>
            </a:pPr>
            <a:r>
              <a:rPr lang="ru-RU" b="1" i="1" dirty="0" smtClean="0"/>
              <a:t>Нарушение </a:t>
            </a:r>
            <a:r>
              <a:rPr lang="ru-RU" b="1" i="1" dirty="0"/>
              <a:t>целостности кости </a:t>
            </a:r>
            <a:r>
              <a:rPr lang="ru-RU" b="1" dirty="0"/>
              <a:t>называют </a:t>
            </a:r>
            <a:r>
              <a:rPr lang="ru-RU" b="1" i="1" dirty="0"/>
              <a:t>переломом.</a:t>
            </a:r>
            <a:endParaRPr lang="ru-RU" dirty="0"/>
          </a:p>
          <a:p>
            <a:endParaRPr lang="ru-RU" b="1" dirty="0" smtClean="0"/>
          </a:p>
          <a:p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 Смещение </a:t>
            </a:r>
            <a:r>
              <a:rPr lang="ru-RU" b="1" dirty="0"/>
              <a:t>называют </a:t>
            </a:r>
            <a:r>
              <a:rPr lang="ru-RU" b="1" i="1" dirty="0"/>
              <a:t>вывихом.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069" y="1013313"/>
            <a:ext cx="6667500" cy="5457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71" y="2572237"/>
            <a:ext cx="4499952" cy="233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3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5400" b="1" u="sng" dirty="0"/>
              <a:t>Что же необходимо сделать, если повреждение произошло?</a:t>
            </a:r>
            <a:r>
              <a:rPr lang="ru-RU" sz="5400" b="1" dirty="0"/>
              <a:t/>
            </a:r>
            <a:br>
              <a:rPr lang="ru-RU" sz="5400" b="1" dirty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Проанализируйте </a:t>
            </a:r>
            <a:r>
              <a:rPr lang="ru-RU" sz="4800" b="1" dirty="0"/>
              <a:t>ситуации. </a:t>
            </a:r>
          </a:p>
        </p:txBody>
      </p:sp>
    </p:spTree>
    <p:extLst>
      <p:ext uri="{BB962C8B-B14F-4D97-AF65-F5344CB8AC3E}">
        <p14:creationId xmlns:p14="http://schemas.microsoft.com/office/powerpoint/2010/main" val="77564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Необходимо!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92200"/>
            <a:ext cx="10515600" cy="5084763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/>
              <a:t>определить </a:t>
            </a:r>
            <a:r>
              <a:rPr lang="ru-RU" sz="4000" dirty="0"/>
              <a:t>вид повреждения путем анализа симптомов и механизма травмы;</a:t>
            </a:r>
          </a:p>
          <a:p>
            <a:pPr lvl="0"/>
            <a:r>
              <a:rPr lang="ru-RU" sz="4000" dirty="0"/>
              <a:t>исходя из характера повреждения, оказать доврачебную помощь.</a:t>
            </a:r>
          </a:p>
          <a:p>
            <a:pPr marL="0" indent="0" algn="ctr">
              <a:buNone/>
            </a:pPr>
            <a:endParaRPr lang="ru-RU" sz="4800" dirty="0" smtClean="0"/>
          </a:p>
          <a:p>
            <a:pPr marL="0" indent="0" algn="ctr">
              <a:buNone/>
            </a:pPr>
            <a:r>
              <a:rPr lang="ru-RU" sz="4800" dirty="0" smtClean="0"/>
              <a:t>Все </a:t>
            </a:r>
            <a:r>
              <a:rPr lang="ru-RU" sz="4800" dirty="0"/>
              <a:t>действия по оказанию первой помощи должны быть физиологически обос­нованы!</a:t>
            </a:r>
          </a:p>
          <a:p>
            <a:pPr algn="ctr"/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69361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u="sng" dirty="0" smtClean="0"/>
              <a:t/>
            </a:r>
            <a:br>
              <a:rPr lang="ru-RU" sz="4000" b="1" u="sng" dirty="0" smtClean="0"/>
            </a:br>
            <a:r>
              <a:rPr lang="ru-RU" sz="4000" b="1" u="sng" dirty="0" smtClean="0"/>
              <a:t>Какие </a:t>
            </a:r>
            <a:r>
              <a:rPr lang="ru-RU" sz="4000" b="1" u="sng" dirty="0"/>
              <a:t>симптомы обнаруживаются и характерны для переломов, вывихов суста­вов и растяжений связок?</a:t>
            </a:r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3740787"/>
              </p:ext>
            </p:extLst>
          </p:nvPr>
        </p:nvGraphicFramePr>
        <p:xfrm>
          <a:off x="444501" y="1993900"/>
          <a:ext cx="11252198" cy="4254500"/>
        </p:xfrm>
        <a:graphic>
          <a:graphicData uri="http://schemas.openxmlformats.org/drawingml/2006/table">
            <a:tbl>
              <a:tblPr firstRow="1" firstCol="1" bandRow="1"/>
              <a:tblGrid>
                <a:gridCol w="3751112"/>
                <a:gridCol w="3749974"/>
                <a:gridCol w="3751112"/>
              </a:tblGrid>
              <a:tr h="60778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Перелом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Вывих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Растяжение связок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67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Резкая боль.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Припухлость в области травмы.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Невозможность движений.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Нарушение формы и длины, искривление.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Точность – рентген.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Боль.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формы сустава.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Невозможность движения в суставе (сразу после травмы).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Боль.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Быстро растущий, иногда синюшный отёк вокруг сустава вследствие разрыва кровеносных сосудов и кровоизлияний.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03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5675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/>
              <a:t>Доврачебная помощь при </a:t>
            </a:r>
            <a:r>
              <a:rPr lang="ru-RU" sz="5400" b="1" dirty="0" smtClean="0"/>
              <a:t>травмах </a:t>
            </a:r>
            <a:endParaRPr lang="ru-RU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9646" y="2440355"/>
            <a:ext cx="4183101" cy="408819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20801"/>
            <a:ext cx="10515600" cy="31242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3200" b="1" dirty="0"/>
              <a:t>Остановить кровотечение.</a:t>
            </a:r>
          </a:p>
          <a:p>
            <a:pPr lvl="0"/>
            <a:r>
              <a:rPr lang="ru-RU" sz="3200" b="1" dirty="0"/>
              <a:t>Предупредить возможность дальнейшего </a:t>
            </a:r>
            <a:r>
              <a:rPr lang="ru-RU" sz="3200" b="1" dirty="0" err="1"/>
              <a:t>травмирования</a:t>
            </a:r>
            <a:r>
              <a:rPr lang="ru-RU" sz="3200" b="1" dirty="0"/>
              <a:t> и инфицирования ран.</a:t>
            </a:r>
          </a:p>
          <a:p>
            <a:pPr lvl="0"/>
            <a:r>
              <a:rPr lang="ru-RU" sz="3200" b="1" dirty="0"/>
              <a:t>Уменьшить боль, обеспечить неподвижность поврежденных органов и частей тела.</a:t>
            </a:r>
          </a:p>
          <a:p>
            <a:pPr lvl="0"/>
            <a:r>
              <a:rPr lang="ru-RU" sz="3200" b="1" dirty="0"/>
              <a:t>Подготовить и по необходимости транспортировать пострадавшего в </a:t>
            </a:r>
            <a:r>
              <a:rPr lang="ru-RU" sz="3200" b="1" dirty="0" err="1" smtClean="0"/>
              <a:t>травмпункт</a:t>
            </a:r>
            <a:r>
              <a:rPr lang="ru-RU" sz="3200" b="1" dirty="0" smtClean="0"/>
              <a:t>.</a:t>
            </a:r>
            <a:endParaRPr lang="ru-RU" sz="32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203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677" y="365124"/>
            <a:ext cx="2461846" cy="6106013"/>
          </a:xfrm>
        </p:spPr>
        <p:txBody>
          <a:bodyPr vert="wordArtVert">
            <a:normAutofit/>
          </a:bodyPr>
          <a:lstStyle/>
          <a:p>
            <a:pPr algn="ctr"/>
            <a:r>
              <a:rPr lang="ru-RU" sz="3600" b="1" dirty="0" smtClean="0"/>
              <a:t>ПОДРУЧНЫЕ СРЕДСТВА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02523" y="250728"/>
            <a:ext cx="9035561" cy="633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3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232</Words>
  <Application>Microsoft Office PowerPoint</Application>
  <PresentationFormat>Широкоэкранный</PresentationFormat>
  <Paragraphs>41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ПЕРВАЯ   ПОМОЩЬ  ПРИ     УШИБАХ,  ПЕРЕЛОМАХ   КОСТЕЙ  И   ВЫВИХАХ   СУСТАВОВ </vt:lpstr>
      <vt:lpstr>Какие виды повреждений опорной системы вы знаете?  </vt:lpstr>
      <vt:lpstr>Презентация PowerPoint</vt:lpstr>
      <vt:lpstr>Презентация PowerPoint</vt:lpstr>
      <vt:lpstr>Что же необходимо сделать, если повреждение произошло?  Проанализируйте ситуации. </vt:lpstr>
      <vt:lpstr>Необходимо! </vt:lpstr>
      <vt:lpstr> Какие симптомы обнаруживаются и характерны для переломов, вывихов суста­вов и растяжений связок? </vt:lpstr>
      <vt:lpstr>Доврачебная помощь при травмах </vt:lpstr>
      <vt:lpstr>ПОДРУЧНЫЕ СРЕДСТВА</vt:lpstr>
      <vt:lpstr>Причины травм и их профилактика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ПЕРВАЯ ПОМОЩЬ ПРИ УШИБАХ, ПЕРЕЛОМАХ КОСТЕЙ  И ВЫВИХАХ СУСТАВОВ</dc:title>
  <dc:creator>Домашний</dc:creator>
  <cp:lastModifiedBy>Домашний</cp:lastModifiedBy>
  <cp:revision>15</cp:revision>
  <dcterms:created xsi:type="dcterms:W3CDTF">2014-12-08T13:09:34Z</dcterms:created>
  <dcterms:modified xsi:type="dcterms:W3CDTF">2015-02-10T12:23:19Z</dcterms:modified>
</cp:coreProperties>
</file>