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0" r:id="rId4"/>
    <p:sldId id="291" r:id="rId5"/>
    <p:sldId id="293" r:id="rId6"/>
    <p:sldId id="295" r:id="rId7"/>
    <p:sldId id="294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88" r:id="rId19"/>
    <p:sldId id="273" r:id="rId20"/>
  </p:sldIdLst>
  <p:sldSz cx="9180513" cy="72009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663300"/>
    <a:srgbClr val="800000"/>
    <a:srgbClr val="FF0000"/>
    <a:srgbClr val="FFFF99"/>
    <a:srgbClr val="FF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>
        <p:scale>
          <a:sx n="50" d="100"/>
          <a:sy n="50" d="100"/>
        </p:scale>
        <p:origin x="-1950" y="-450"/>
      </p:cViewPr>
      <p:guideLst>
        <p:guide orient="horz" pos="2268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975" y="2236788"/>
            <a:ext cx="7802563" cy="1543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6363" y="4079875"/>
            <a:ext cx="6427787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838A9-4BEA-463A-A1C2-2B81F2899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B2BF0-BA13-422D-A3C4-D1E0F3007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56388" y="288925"/>
            <a:ext cx="2065337" cy="6143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0375" y="288925"/>
            <a:ext cx="6043613" cy="6143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96BA-E880-4AFE-9DFA-B78E539C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288925"/>
            <a:ext cx="8261350" cy="1200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0375" y="1679575"/>
            <a:ext cx="4054475" cy="2300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67250" y="1679575"/>
            <a:ext cx="4054475" cy="2300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0375" y="4132263"/>
            <a:ext cx="8261350" cy="2300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BB7D7-92F8-4B76-90ED-90B11449C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288925"/>
            <a:ext cx="8261350" cy="1200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0375" y="1679575"/>
            <a:ext cx="8261350" cy="2300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375" y="4132263"/>
            <a:ext cx="8261350" cy="2300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74E79-0E8C-4E9E-B717-A0BF39C02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288925"/>
            <a:ext cx="8261350" cy="1200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0375" y="1679575"/>
            <a:ext cx="8261350" cy="47529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CC57B-D6F5-4A20-A883-9716910ED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A2015-F2D1-43A7-81E3-E231BCD48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88" y="4627563"/>
            <a:ext cx="7802562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5488" y="3052763"/>
            <a:ext cx="7802562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E342A-5006-4AB1-84CD-4536B1EE4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0375" y="1679575"/>
            <a:ext cx="40544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250" y="1679575"/>
            <a:ext cx="40544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2CDB-DF18-4D47-9874-8127C1AB6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88925"/>
            <a:ext cx="8262937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788" y="1611313"/>
            <a:ext cx="4056062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8788" y="2284413"/>
            <a:ext cx="4056062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64075" y="1611313"/>
            <a:ext cx="4057650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4075" y="2284413"/>
            <a:ext cx="4057650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9F97-A859-4F2C-9113-FE4D1B29A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55257-9032-40B7-BC93-6FAD2AE2A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5C1C-EA3E-4C82-96DC-0F74B6D1E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87338"/>
            <a:ext cx="3021012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89338" y="287338"/>
            <a:ext cx="5132387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788" y="1506538"/>
            <a:ext cx="3021012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44F0-047C-4864-A2A2-68A0CF141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5040313"/>
            <a:ext cx="5507038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00225" y="642938"/>
            <a:ext cx="5507038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0225" y="5635625"/>
            <a:ext cx="5507038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0281D-55DF-4843-93C4-17A4B8C8C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99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288925"/>
            <a:ext cx="8261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679575"/>
            <a:ext cx="8261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0375" y="6557963"/>
            <a:ext cx="21415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6900" y="6557963"/>
            <a:ext cx="29067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557963"/>
            <a:ext cx="21415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C70373E8-A66D-4A5F-A254-9CCC96063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213208/" TargetMode="External"/><Relationship Id="rId2" Type="http://schemas.openxmlformats.org/officeDocument/2006/relationships/hyperlink" Target="http://www.superidea.ru/tm/tgame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2%D0%BE%D1%80%D1%87%D0%B5%D1%81%D1%82%D0%B2%D0%BE" TargetMode="External"/><Relationship Id="rId2" Type="http://schemas.openxmlformats.org/officeDocument/2006/relationships/hyperlink" Target="http://ru.wikipedia.org/wiki/%D0%9F%D1%80%D0%BE%D1%86%D0%B5%D1%81%D1%8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/index.php?title=%D0%A1%D0%BC%D0%B5%D0%BA%D0%B0%D0%BB%D0%BA%D0%B0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74725" y="1030288"/>
            <a:ext cx="730250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Развитие </a:t>
            </a:r>
          </a:p>
          <a:p>
            <a:pPr algn="ctr">
              <a:defRPr/>
            </a:pPr>
            <a:r>
              <a:rPr lang="ru-RU" sz="4000" b="1" dirty="0" err="1">
                <a:solidFill>
                  <a:srgbClr val="FF0000"/>
                </a:solidFill>
              </a:rPr>
              <a:t>креативных</a:t>
            </a:r>
            <a:r>
              <a:rPr lang="ru-RU" sz="4000" b="1" dirty="0">
                <a:solidFill>
                  <a:srgbClr val="FF0000"/>
                </a:solidFill>
              </a:rPr>
              <a:t> способностей  учащихся на уроках математики.</a:t>
            </a:r>
          </a:p>
          <a:p>
            <a:pPr algn="ctr">
              <a:defRPr/>
            </a:pPr>
            <a:endParaRPr lang="ru-RU" sz="3600" dirty="0">
              <a:effectLst/>
            </a:endParaRPr>
          </a:p>
          <a:p>
            <a:pPr>
              <a:defRPr/>
            </a:pPr>
            <a:r>
              <a:rPr lang="ru-RU" b="1" dirty="0">
                <a:solidFill>
                  <a:srgbClr val="990000"/>
                </a:solidFill>
              </a:rPr>
              <a:t>      </a:t>
            </a:r>
            <a:r>
              <a:rPr lang="ru-RU" b="1" i="1" dirty="0">
                <a:solidFill>
                  <a:srgbClr val="990000"/>
                </a:solidFill>
              </a:rPr>
              <a:t>«Железо ржавеет, не находя себе применения, стоячая вода гниет или на холоде замерзает, а ум человека, не находя себе применения, чахнет» </a:t>
            </a:r>
            <a:br>
              <a:rPr lang="ru-RU" b="1" i="1" dirty="0">
                <a:solidFill>
                  <a:srgbClr val="990000"/>
                </a:solidFill>
              </a:rPr>
            </a:br>
            <a:r>
              <a:rPr lang="ru-RU" b="1" i="1" dirty="0">
                <a:solidFill>
                  <a:srgbClr val="990000"/>
                </a:solidFill>
              </a:rPr>
              <a:t>                                                                            </a:t>
            </a:r>
          </a:p>
          <a:p>
            <a:pPr>
              <a:defRPr/>
            </a:pPr>
            <a:r>
              <a:rPr lang="ru-RU" b="1" i="1" dirty="0">
                <a:solidFill>
                  <a:srgbClr val="990000"/>
                </a:solidFill>
              </a:rPr>
              <a:t>                                                                          Леонардо да Винчи.</a:t>
            </a:r>
            <a:endParaRPr lang="ru-RU" dirty="0">
              <a:solidFill>
                <a:srgbClr val="990000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ru-RU" dirty="0">
              <a:solidFill>
                <a:srgbClr val="800000"/>
              </a:solidFill>
              <a:effectLst/>
            </a:endParaRPr>
          </a:p>
        </p:txBody>
      </p:sp>
      <p:pic>
        <p:nvPicPr>
          <p:cNvPr id="2051" name="Picture 6" descr="J02857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590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448300" y="5954713"/>
            <a:ext cx="3732213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i="1" dirty="0">
                <a:solidFill>
                  <a:srgbClr val="800000"/>
                </a:solidFill>
                <a:latin typeface="+mn-lt"/>
              </a:rPr>
              <a:t>Автор: Фомкина Т.Н.,      </a:t>
            </a:r>
          </a:p>
          <a:p>
            <a:pPr>
              <a:defRPr/>
            </a:pPr>
            <a:r>
              <a:rPr lang="ru-RU" sz="1600" i="1" dirty="0">
                <a:solidFill>
                  <a:srgbClr val="800000"/>
                </a:solidFill>
                <a:latin typeface="+mn-lt"/>
              </a:rPr>
              <a:t>учитель математики  ГБОУ ООШ </a:t>
            </a:r>
          </a:p>
          <a:p>
            <a:pPr>
              <a:defRPr/>
            </a:pPr>
            <a:r>
              <a:rPr lang="ru-RU" sz="1600" i="1" dirty="0">
                <a:solidFill>
                  <a:srgbClr val="800000"/>
                </a:solidFill>
                <a:latin typeface="+mn-lt"/>
              </a:rPr>
              <a:t>пос. Верхняя </a:t>
            </a:r>
            <a:r>
              <a:rPr lang="ru-RU" sz="1600" i="1" dirty="0" err="1">
                <a:solidFill>
                  <a:srgbClr val="800000"/>
                </a:solidFill>
                <a:latin typeface="+mn-lt"/>
              </a:rPr>
              <a:t>Подстепновка</a:t>
            </a:r>
            <a:endParaRPr lang="ru-RU" sz="1600" i="1" dirty="0">
              <a:solidFill>
                <a:srgbClr val="800000"/>
              </a:solidFill>
              <a:latin typeface="+mn-lt"/>
            </a:endParaRPr>
          </a:p>
          <a:p>
            <a:pPr>
              <a:spcBef>
                <a:spcPct val="50000"/>
              </a:spcBef>
              <a:defRPr/>
            </a:pPr>
            <a:endParaRPr lang="ru-RU" b="1" dirty="0">
              <a:solidFill>
                <a:srgbClr val="8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03976" y="1385872"/>
            <a:ext cx="8643998" cy="55721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b="1" u="sng" dirty="0" smtClean="0">
                <a:solidFill>
                  <a:srgbClr val="990000"/>
                </a:solidFill>
              </a:rPr>
              <a:t>Четвертый этап</a:t>
            </a:r>
            <a:r>
              <a:rPr lang="ru-RU" b="1" dirty="0" smtClean="0">
                <a:solidFill>
                  <a:srgbClr val="990000"/>
                </a:solidFill>
              </a:rPr>
              <a:t>. </a:t>
            </a: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Решение творческих задач, которые можно разделить на два типа. </a:t>
            </a:r>
            <a:r>
              <a:rPr lang="ru-RU" b="1" i="1" dirty="0" smtClean="0">
                <a:solidFill>
                  <a:srgbClr val="990000"/>
                </a:solidFill>
              </a:rPr>
              <a:t>Первый </a:t>
            </a:r>
            <a:r>
              <a:rPr lang="ru-RU" dirty="0" smtClean="0">
                <a:solidFill>
                  <a:srgbClr val="990000"/>
                </a:solidFill>
              </a:rPr>
              <a:t>— это собственно творческие задания, которые связаны с той или иной учебной дисциплиной. Они требуют большей или полной самостоятельности и рассчитаны на поисковую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990000"/>
                </a:solidFill>
              </a:rPr>
              <a:t>деятельность, неординарный, нетрадиционный подход и творческое применение знаний. 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>     </a:t>
            </a:r>
            <a:r>
              <a:rPr lang="ru-RU" b="1" i="1" dirty="0" smtClean="0">
                <a:solidFill>
                  <a:srgbClr val="990000"/>
                </a:solidFill>
              </a:rPr>
              <a:t>Второй </a:t>
            </a:r>
            <a:r>
              <a:rPr lang="ru-RU" dirty="0" smtClean="0">
                <a:solidFill>
                  <a:srgbClr val="990000"/>
                </a:solidFill>
              </a:rPr>
              <a:t>— это задачи повышенной трудности интегративного характера. Они отличаются тем, что одно и то же задание ориентировано на применение знаний из различных школьных дисциплин одновременно, то есть на интеграцию знаний и способов деятельности в целом.</a:t>
            </a:r>
          </a:p>
          <a:p>
            <a:pPr>
              <a:buFontTx/>
              <a:buNone/>
            </a:pPr>
            <a:endParaRPr lang="ru-RU" dirty="0" smtClean="0">
              <a:solidFill>
                <a:srgbClr val="990000"/>
              </a:solidFill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990000"/>
                </a:solidFill>
              </a:rPr>
              <a:t>В процессе занятий у учащихся развиваются следующие умения: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умение анализировать проблемные ситуации;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умение выдвигать альтернативные гипотезы решения проблемных ситуаций;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умение разрешать противоречия;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умение создавать творческие задания.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161364" y="385740"/>
            <a:ext cx="4857784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Структура творческого урока</a:t>
            </a:r>
            <a:endParaRPr lang="ru-RU" dirty="0" smtClean="0">
              <a:solidFill>
                <a:srgbClr val="C00000"/>
              </a:solidFill>
            </a:endParaRPr>
          </a:p>
        </p:txBody>
      </p:sp>
      <p:pic>
        <p:nvPicPr>
          <p:cNvPr id="7" name="Picture 6" descr="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976" y="171426"/>
            <a:ext cx="1832858" cy="145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304108" y="385740"/>
            <a:ext cx="6786610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i="1" u="sng" dirty="0" smtClean="0">
                <a:solidFill>
                  <a:srgbClr val="C00000"/>
                </a:solidFill>
              </a:rPr>
              <a:t>I </a:t>
            </a:r>
            <a:r>
              <a:rPr lang="ru-RU" b="1" i="1" u="sng" dirty="0" smtClean="0">
                <a:solidFill>
                  <a:srgbClr val="C00000"/>
                </a:solidFill>
              </a:rPr>
              <a:t>этап</a:t>
            </a:r>
            <a:r>
              <a:rPr lang="en-US" b="1" i="1" u="sng" dirty="0" smtClean="0">
                <a:solidFill>
                  <a:srgbClr val="C00000"/>
                </a:solidFill>
              </a:rPr>
              <a:t>. </a:t>
            </a:r>
            <a:r>
              <a:rPr lang="ru-RU" b="1" i="1" u="sng" dirty="0" smtClean="0">
                <a:solidFill>
                  <a:srgbClr val="C00000"/>
                </a:solidFill>
              </a:rPr>
              <a:t>Разминка. </a:t>
            </a:r>
          </a:p>
          <a:p>
            <a:pPr algn="ctr"/>
            <a:r>
              <a:rPr lang="ru-RU" b="1" i="1" u="sng" dirty="0" smtClean="0">
                <a:solidFill>
                  <a:srgbClr val="C00000"/>
                </a:solidFill>
              </a:rPr>
              <a:t>(Задания с ограниченным временем на выполнение)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2538" y="1314434"/>
            <a:ext cx="8501122" cy="5643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i="1" dirty="0" smtClean="0">
                <a:solidFill>
                  <a:srgbClr val="990000"/>
                </a:solidFill>
              </a:rPr>
              <a:t> Например: Сколько: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дней в неделе, из них выходных?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времен года, зимних месяцев? 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месяцев в году, кроме летних?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гномов у Белоснежки?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глаз и бровей у человека?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букв в названии нашей страны?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букв в названии птицы белобоки?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 углов у стола; а если один отпилили, то сколько осталось?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  На улице гуляли Петя, Ира, Юра, Миша, Таня. Сколько было мальчиков? Пришел Володя. Сколько стало детей?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  Катались два сына на трехколесных велосипедах, а их отец — на двухколесном. Сколько всего было колес?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  Сколько раз надо отмерить, чтобы один раз отрезать?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Каким по счету является «б» в названии последнего месяца осени?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  Чему равна сумма двух последних цифр нынешнего года?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   Какое число считается у нас несчастливым?</a:t>
            </a:r>
          </a:p>
          <a:p>
            <a:pPr>
              <a:buFontTx/>
              <a:buAutoNum type="arabicPeriod"/>
            </a:pPr>
            <a:r>
              <a:rPr lang="ru-RU" i="1" dirty="0" smtClean="0">
                <a:solidFill>
                  <a:srgbClr val="990000"/>
                </a:solidFill>
              </a:rPr>
              <a:t>  Стоят два барана. Один смотрит на юг, а другой на север. Видят ли они друг друга?</a:t>
            </a:r>
          </a:p>
          <a:p>
            <a:pPr>
              <a:buFontTx/>
              <a:buAutoNum type="arabicPeriod"/>
            </a:pPr>
            <a:endParaRPr lang="ru-RU" i="1" dirty="0" smtClean="0">
              <a:solidFill>
                <a:srgbClr val="99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6156" y="-542954"/>
            <a:ext cx="1892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163" y="314302"/>
            <a:ext cx="7814497" cy="12001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446984" y="314302"/>
            <a:ext cx="6858048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/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II  </a:t>
            </a:r>
            <a:r>
              <a:rPr lang="ru-RU" b="1" i="1" dirty="0" smtClean="0">
                <a:solidFill>
                  <a:srgbClr val="C00000"/>
                </a:solidFill>
                <a:latin typeface="+mn-lt"/>
              </a:rPr>
              <a:t>этап. Упражнения, ориентированные</a:t>
            </a:r>
            <a:endParaRPr lang="en-US" b="1" i="1" dirty="0" smtClean="0">
              <a:solidFill>
                <a:srgbClr val="C00000"/>
              </a:solidFill>
              <a:latin typeface="+mn-lt"/>
            </a:endParaRPr>
          </a:p>
          <a:p>
            <a:pPr marL="342900" indent="-342900" algn="ctr"/>
            <a:r>
              <a:rPr lang="ru-RU" b="1" i="1" dirty="0" smtClean="0">
                <a:solidFill>
                  <a:srgbClr val="C00000"/>
                </a:solidFill>
                <a:latin typeface="+mn-lt"/>
              </a:rPr>
              <a:t> на развитие психических механизмов, являющихся основой развития творческих способностей.)</a:t>
            </a:r>
            <a:endParaRPr lang="ru-RU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03976" y="1671624"/>
            <a:ext cx="8358246" cy="47149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Примеры репродуктивных задач интегративного характера.</a:t>
            </a:r>
            <a:endParaRPr lang="en-US" b="1" i="1" dirty="0" smtClean="0">
              <a:solidFill>
                <a:srgbClr val="990000"/>
              </a:solidFill>
            </a:endParaRPr>
          </a:p>
          <a:p>
            <a:pPr algn="ctr">
              <a:buFontTx/>
              <a:buNone/>
            </a:pPr>
            <a:endParaRPr lang="ru-RU" dirty="0" smtClean="0">
              <a:solidFill>
                <a:srgbClr val="990000"/>
              </a:solidFill>
            </a:endParaRPr>
          </a:p>
          <a:p>
            <a:r>
              <a:rPr lang="ru-RU" i="1" u="sng" dirty="0" smtClean="0">
                <a:solidFill>
                  <a:srgbClr val="990000"/>
                </a:solidFill>
              </a:rPr>
              <a:t>Пример 1</a:t>
            </a:r>
            <a:r>
              <a:rPr lang="ru-RU" i="1" dirty="0" smtClean="0">
                <a:solidFill>
                  <a:srgbClr val="990000"/>
                </a:solidFill>
              </a:rPr>
              <a:t>. Интеллектуальные диктанты, (интегрированные уроки), </a:t>
            </a:r>
            <a:r>
              <a:rPr lang="ru-RU" dirty="0" smtClean="0">
                <a:solidFill>
                  <a:srgbClr val="990000"/>
                </a:solidFill>
              </a:rPr>
              <a:t>которые проверяют не только математические знания, но и общий кругозор. Например (5класс): 1) Найдите произведение цифр года начала  Великой Отечественной войны; 2) Количество букв столицы Украины умножьте на 0,4; 3) Количество согласных в названии столицы нашей Родины возведите в степень на количество гласных в этом слове. И т.д.</a:t>
            </a:r>
          </a:p>
          <a:p>
            <a:endParaRPr lang="ru-RU" sz="800" dirty="0" smtClean="0">
              <a:solidFill>
                <a:srgbClr val="990000"/>
              </a:solidFill>
            </a:endParaRPr>
          </a:p>
          <a:p>
            <a:r>
              <a:rPr lang="ru-RU" i="1" u="sng" dirty="0" smtClean="0">
                <a:solidFill>
                  <a:srgbClr val="990000"/>
                </a:solidFill>
              </a:rPr>
              <a:t>Пример 2</a:t>
            </a:r>
            <a:r>
              <a:rPr lang="ru-RU" u="sng" dirty="0" smtClean="0">
                <a:solidFill>
                  <a:srgbClr val="990000"/>
                </a:solidFill>
              </a:rPr>
              <a:t>.</a:t>
            </a:r>
            <a:r>
              <a:rPr lang="ru-RU" dirty="0" smtClean="0">
                <a:solidFill>
                  <a:srgbClr val="990000"/>
                </a:solidFill>
              </a:rPr>
              <a:t> Ира вспомнила, что в следующую пятницу - Международный женский день, а она еще не приготовила маме подарок. Какое это было число? (1марта).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0404" y="-400078"/>
            <a:ext cx="1892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018356" y="600054"/>
            <a:ext cx="692948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III </a:t>
            </a:r>
            <a:r>
              <a:rPr lang="ru-RU" dirty="0" smtClean="0">
                <a:solidFill>
                  <a:srgbClr val="C00000"/>
                </a:solidFill>
              </a:rPr>
              <a:t>этап.  Решение частично-поисковых задач разного уровня.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03976" y="1385872"/>
            <a:ext cx="8429684" cy="48577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i="1" u="sng" dirty="0" smtClean="0">
                <a:solidFill>
                  <a:srgbClr val="990000"/>
                </a:solidFill>
              </a:rPr>
              <a:t>Пример 1</a:t>
            </a:r>
            <a:r>
              <a:rPr lang="ru-RU" u="sng" dirty="0" smtClean="0">
                <a:solidFill>
                  <a:srgbClr val="990000"/>
                </a:solidFill>
              </a:rPr>
              <a:t>.</a:t>
            </a:r>
            <a:r>
              <a:rPr lang="ru-RU" dirty="0" smtClean="0">
                <a:solidFill>
                  <a:srgbClr val="990000"/>
                </a:solidFill>
              </a:rPr>
              <a:t> Проанализируйте следующие ряды чисел, выявите закономерность и продолжите их запись:   </a:t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 а) 1, 3, 4, 7, 11, 18…     б) 2, 8, 3, 7, 4, 6...</a:t>
            </a:r>
            <a:r>
              <a:rPr lang="ru-RU" i="1" u="sng" dirty="0" smtClean="0">
                <a:solidFill>
                  <a:srgbClr val="990000"/>
                </a:solidFill>
              </a:rPr>
              <a:t> </a:t>
            </a:r>
          </a:p>
          <a:p>
            <a:endParaRPr lang="ru-RU" i="1" u="sng" dirty="0" smtClean="0">
              <a:solidFill>
                <a:srgbClr val="990000"/>
              </a:solidFill>
            </a:endParaRPr>
          </a:p>
          <a:p>
            <a:r>
              <a:rPr lang="ru-RU" i="1" u="sng" dirty="0" smtClean="0">
                <a:solidFill>
                  <a:srgbClr val="990000"/>
                </a:solidFill>
              </a:rPr>
              <a:t>Пример 2.</a:t>
            </a:r>
            <a:r>
              <a:rPr lang="ru-RU" dirty="0" smtClean="0">
                <a:solidFill>
                  <a:srgbClr val="990000"/>
                </a:solidFill>
              </a:rPr>
              <a:t> По какому признаку можно объединить числа: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а)121, 40, 31, 22 (по сумме цифр)       б) 2, 9, 20 (по начальной букве)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      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 Особое место следует отводить подбору таких </a:t>
            </a:r>
            <a:r>
              <a:rPr lang="ru-RU" b="1" dirty="0" smtClean="0">
                <a:solidFill>
                  <a:srgbClr val="990000"/>
                </a:solidFill>
              </a:rPr>
              <a:t>заданий, которые имеют внешнее сходство </a:t>
            </a:r>
            <a:r>
              <a:rPr lang="ru-RU" b="1" dirty="0" smtClean="0">
                <a:solidFill>
                  <a:srgbClr val="990000"/>
                </a:solidFill>
                <a:effectLst/>
              </a:rPr>
              <a:t>при</a:t>
            </a:r>
            <a:r>
              <a:rPr lang="ru-RU" b="1" dirty="0" smtClean="0">
                <a:solidFill>
                  <a:srgbClr val="990000"/>
                </a:solidFill>
              </a:rPr>
              <a:t> разных содержании и способах решения.</a:t>
            </a:r>
            <a:r>
              <a:rPr lang="ru-RU" i="1" u="sng" dirty="0" smtClean="0">
                <a:solidFill>
                  <a:srgbClr val="990000"/>
                </a:solidFill>
              </a:rPr>
              <a:t> </a:t>
            </a:r>
          </a:p>
          <a:p>
            <a:r>
              <a:rPr lang="ru-RU" b="1" u="sng" dirty="0" smtClean="0">
                <a:solidFill>
                  <a:srgbClr val="990000"/>
                </a:solidFill>
              </a:rPr>
              <a:t>Ребус</a:t>
            </a:r>
            <a:r>
              <a:rPr lang="ru-RU" b="1" dirty="0" smtClean="0">
                <a:solidFill>
                  <a:srgbClr val="99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— это своеобразная загадка, которая изображается при помощи букв, фигур, знаков. </a:t>
            </a:r>
          </a:p>
          <a:p>
            <a:endParaRPr lang="ru-RU" i="1" u="sng" dirty="0" smtClean="0">
              <a:solidFill>
                <a:srgbClr val="990000"/>
              </a:solidFill>
            </a:endParaRPr>
          </a:p>
          <a:p>
            <a:r>
              <a:rPr lang="ru-RU" i="1" u="sng" dirty="0" smtClean="0">
                <a:solidFill>
                  <a:srgbClr val="990000"/>
                </a:solidFill>
              </a:rPr>
              <a:t>Пример.</a:t>
            </a:r>
            <a:r>
              <a:rPr lang="ru-RU" dirty="0" smtClean="0">
                <a:solidFill>
                  <a:srgbClr val="990000"/>
                </a:solidFill>
              </a:rPr>
              <a:t> Разгадайте внешне похожие ребусы: 1ОЧКА, 1БОР, Ш1А, Ф1А, 2Д, ПО2Л (</a:t>
            </a:r>
            <a:r>
              <a:rPr lang="ru-RU" i="1" dirty="0" smtClean="0">
                <a:solidFill>
                  <a:srgbClr val="990000"/>
                </a:solidFill>
              </a:rPr>
              <a:t>Одиночка, разбор, школа, фраза, парад, подвал.)</a:t>
            </a:r>
            <a:endParaRPr lang="ru-RU" dirty="0" smtClean="0">
              <a:solidFill>
                <a:srgbClr val="990000"/>
              </a:solidFill>
            </a:endParaRPr>
          </a:p>
          <a:p>
            <a:endParaRPr lang="ru-RU" dirty="0" smtClean="0">
              <a:solidFill>
                <a:srgbClr val="990000"/>
              </a:solidFill>
            </a:endParaRPr>
          </a:p>
          <a:p>
            <a:endParaRPr lang="ru-RU" dirty="0" smtClean="0">
              <a:solidFill>
                <a:srgbClr val="99000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6156" y="-400078"/>
            <a:ext cx="1892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304108" y="671492"/>
            <a:ext cx="7072362" cy="5715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III </a:t>
            </a:r>
            <a:r>
              <a:rPr lang="ru-RU" dirty="0" smtClean="0">
                <a:solidFill>
                  <a:srgbClr val="C00000"/>
                </a:solidFill>
              </a:rPr>
              <a:t>этап.  Решение частично-поисковых задач разного уровня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18290" y="1743062"/>
            <a:ext cx="8143932" cy="45005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       Для развития творческих способностей младших подростков огромное значение имеют такие частично-поисковые задания, которые содержат несколько вариантов решения. </a:t>
            </a:r>
          </a:p>
          <a:p>
            <a:endParaRPr lang="ru-RU" dirty="0" smtClean="0">
              <a:solidFill>
                <a:srgbClr val="990000"/>
              </a:solidFill>
            </a:endParaRPr>
          </a:p>
          <a:p>
            <a:r>
              <a:rPr lang="ru-RU" i="1" u="sng" dirty="0" smtClean="0">
                <a:solidFill>
                  <a:srgbClr val="990000"/>
                </a:solidFill>
              </a:rPr>
              <a:t>Например:</a:t>
            </a:r>
            <a:r>
              <a:rPr lang="ru-RU" dirty="0" smtClean="0">
                <a:solidFill>
                  <a:srgbClr val="990000"/>
                </a:solidFill>
              </a:rPr>
              <a:t> Посмотрите на это выражение: 9 + 8 = 5. С точки зрения математики это полный абсурд: ведь 9 + 8 = 17. В процессе поиска ответа они дадут различные варианты трактовки этого выражения, пока не придут к мысли, что в какой-то ситуации 5 может быть равно 17. В итоге, как правило, приходит догадка, что это возможно на «языке часов». Так, если к девяти часам утра прибавить восемь, получится семнадцать часов дня, а в разговорной речи — пять часов! 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0404" y="-257202"/>
            <a:ext cx="1892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304108" y="242864"/>
            <a:ext cx="6215106" cy="5715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IV </a:t>
            </a:r>
            <a:r>
              <a:rPr lang="ru-RU" b="1" dirty="0" smtClean="0">
                <a:solidFill>
                  <a:srgbClr val="C00000"/>
                </a:solidFill>
              </a:rPr>
              <a:t> этап. </a:t>
            </a:r>
            <a:r>
              <a:rPr lang="ru-RU" dirty="0" smtClean="0">
                <a:solidFill>
                  <a:srgbClr val="C00000"/>
                </a:solidFill>
              </a:rPr>
              <a:t>Решение творческих задач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03976" y="885806"/>
            <a:ext cx="8429684" cy="550072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       </a:t>
            </a:r>
            <a:r>
              <a:rPr lang="ru-RU" dirty="0" smtClean="0">
                <a:solidFill>
                  <a:srgbClr val="990000"/>
                </a:solidFill>
              </a:rPr>
              <a:t>Пример1.                                Пример 2 (из геометрии)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       </a:t>
            </a:r>
            <a:r>
              <a:rPr lang="ru-RU" dirty="0" err="1" smtClean="0">
                <a:solidFill>
                  <a:srgbClr val="990000"/>
                </a:solidFill>
              </a:rPr>
              <a:t>Утро-з</a:t>
            </a:r>
            <a:r>
              <a:rPr lang="ru-RU" dirty="0" smtClean="0">
                <a:solidFill>
                  <a:srgbClr val="990000"/>
                </a:solidFill>
              </a:rPr>
              <a:t>                                       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80-о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       </a:t>
            </a:r>
            <a:r>
              <a:rPr lang="ru-RU" dirty="0" err="1" smtClean="0">
                <a:solidFill>
                  <a:srgbClr val="990000"/>
                </a:solidFill>
              </a:rPr>
              <a:t>День-о</a:t>
            </a:r>
            <a:r>
              <a:rPr lang="ru-RU" dirty="0" smtClean="0">
                <a:solidFill>
                  <a:srgbClr val="990000"/>
                </a:solidFill>
              </a:rPr>
              <a:t>                                       90-п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       </a:t>
            </a:r>
            <a:r>
              <a:rPr lang="ru-RU" dirty="0" smtClean="0">
                <a:solidFill>
                  <a:srgbClr val="990000"/>
                </a:solidFill>
              </a:rPr>
              <a:t>Вечер-?                                     100-?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1. В этом задании учащимся необходимо проанализировать взаимосвязи между имеющимися элементами правой и левой половинок канона, выявить их и по аналогии выстроить недостающую цепочку. В нашем случае это будет выглядеть таким образом: </a:t>
            </a:r>
            <a:r>
              <a:rPr lang="ru-RU" i="1" dirty="0" smtClean="0">
                <a:solidFill>
                  <a:srgbClr val="990000"/>
                </a:solidFill>
              </a:rPr>
              <a:t>утром это начинается с «</a:t>
            </a:r>
            <a:r>
              <a:rPr lang="ru-RU" i="1" dirty="0" err="1" smtClean="0">
                <a:solidFill>
                  <a:srgbClr val="990000"/>
                </a:solidFill>
              </a:rPr>
              <a:t>з</a:t>
            </a:r>
            <a:r>
              <a:rPr lang="ru-RU" i="1" dirty="0" smtClean="0">
                <a:solidFill>
                  <a:srgbClr val="990000"/>
                </a:solidFill>
              </a:rPr>
              <a:t>»- завтрак, днем с «о»- обед, следовательно, вечером это будет ужин - «у».</a:t>
            </a:r>
            <a:endParaRPr lang="ru-RU" dirty="0" smtClean="0">
              <a:solidFill>
                <a:srgbClr val="990000"/>
              </a:solidFill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>2. РК можно строить как на базе конкретного предмета школьного курса, так и на интегративном материале. </a:t>
            </a:r>
            <a:r>
              <a:rPr lang="ru-RU" i="1" dirty="0" smtClean="0">
                <a:solidFill>
                  <a:srgbClr val="990000"/>
                </a:solidFill>
              </a:rPr>
              <a:t>Ответ: 2. (80 — острый угол, 90 — прямой, 100 — тупой).</a:t>
            </a:r>
            <a:endParaRPr lang="en-US" i="1" dirty="0" smtClean="0">
              <a:solidFill>
                <a:srgbClr val="990000"/>
              </a:solidFill>
            </a:endParaRPr>
          </a:p>
          <a:p>
            <a:pPr>
              <a:buFontTx/>
              <a:buNone/>
            </a:pPr>
            <a:r>
              <a:rPr lang="en-US" b="1" i="1" dirty="0" smtClean="0">
                <a:solidFill>
                  <a:srgbClr val="990000"/>
                </a:solidFill>
              </a:rPr>
              <a:t>      </a:t>
            </a:r>
            <a:r>
              <a:rPr lang="ru-RU" b="1" dirty="0" smtClean="0">
                <a:solidFill>
                  <a:srgbClr val="990000"/>
                </a:solidFill>
              </a:rPr>
              <a:t> Творчество невозможно без умения наблюдать, примечать особенности явлений, чисел, </a:t>
            </a:r>
            <a:r>
              <a:rPr lang="ru-RU" b="1" dirty="0" err="1" smtClean="0">
                <a:solidFill>
                  <a:srgbClr val="990000"/>
                </a:solidFill>
              </a:rPr>
              <a:t>понятий:</a:t>
            </a:r>
            <a:r>
              <a:rPr lang="ru-RU" dirty="0" err="1" smtClean="0">
                <a:solidFill>
                  <a:srgbClr val="990000"/>
                </a:solidFill>
              </a:rPr>
              <a:t>Например</a:t>
            </a:r>
            <a:r>
              <a:rPr lang="ru-RU" dirty="0" smtClean="0">
                <a:solidFill>
                  <a:srgbClr val="990000"/>
                </a:solidFill>
              </a:rPr>
              <a:t>, как маленький </a:t>
            </a:r>
            <a:r>
              <a:rPr lang="ru-RU" i="1" dirty="0" smtClean="0">
                <a:solidFill>
                  <a:srgbClr val="990000"/>
                </a:solidFill>
              </a:rPr>
              <a:t>Гаусс сосчитал в уме сумму чисел   1+2+3+…+99+100;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rgbClr val="990000"/>
                </a:solidFill>
              </a:rPr>
              <a:t>как А.Н. Колмогоров в шестилетнем возрасте заметил, что 1 в квадрате = 1, 2 в квадрате = 1+3, 3 в квадрате = 1+3+5,…</a:t>
            </a:r>
          </a:p>
          <a:p>
            <a:endParaRPr lang="ru-RU" dirty="0" smtClean="0">
              <a:solidFill>
                <a:srgbClr val="99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0404" y="-257202"/>
            <a:ext cx="1892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742929"/>
            <a:ext cx="8261350" cy="7461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 rot="10800000" flipV="1">
            <a:off x="1304108" y="814368"/>
            <a:ext cx="6858048" cy="5286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00"/>
                </a:solidFill>
              </a:rPr>
              <a:t>IV </a:t>
            </a:r>
            <a:r>
              <a:rPr lang="ru-RU" b="1" dirty="0" smtClean="0">
                <a:solidFill>
                  <a:srgbClr val="990000"/>
                </a:solidFill>
              </a:rPr>
              <a:t> этап. </a:t>
            </a:r>
            <a:r>
              <a:rPr lang="ru-RU" dirty="0" smtClean="0">
                <a:solidFill>
                  <a:srgbClr val="990000"/>
                </a:solidFill>
              </a:rPr>
              <a:t>Решение творческих задач</a:t>
            </a: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89728" y="1457310"/>
            <a:ext cx="8590785" cy="57435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    </a:t>
            </a:r>
            <a:r>
              <a:rPr lang="ru-RU" b="1" dirty="0" smtClean="0">
                <a:solidFill>
                  <a:srgbClr val="993300"/>
                </a:solidFill>
              </a:rPr>
              <a:t>Сочинение задач,  сказок,  действующими лицами которых становятся математические объекты – также один из способов развития творческого воображения учащихся</a:t>
            </a:r>
            <a:endParaRPr lang="en-US" b="1" dirty="0" smtClean="0">
              <a:solidFill>
                <a:srgbClr val="993300"/>
              </a:solidFill>
            </a:endParaRPr>
          </a:p>
          <a:p>
            <a:r>
              <a:rPr lang="ru-RU" dirty="0" smtClean="0">
                <a:solidFill>
                  <a:srgbClr val="990000"/>
                </a:solidFill>
              </a:rPr>
              <a:t>1. В комнате веселилось 47 мух. Петр Петрович открыл форточку и, размахивая полотенцем, выгнал из комнаты 12 мух. Но прежде чем он успел закрыть форточку, 7 мух вернулось обратно. Сколько мух теперь веселятся в комнате?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2. В первом ящике – 110 бананов, во втором – в три раза больше, а в третьем сидит Майя и ест бананы со скоростью 22 штуки в минуту. Сколько времени потребуется Майе, чтобы опустошить первые два ящика?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3. В поисках Царевны Лягушки Иван Царевич обследовал 4 болота. На каждом болоте было по 357 кочек, а на каждой кочке сидело по 9 лягушек. Сколько лягушек перецеловал Иван Царевич в поисках своей невесты?”.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4. Змей Горыныч обещал детям выпустить их на волю, если они принесут ему ведро воды без самого ведра. </a:t>
            </a:r>
            <a:r>
              <a:rPr lang="ru-RU" i="1" dirty="0" smtClean="0">
                <a:solidFill>
                  <a:srgbClr val="990000"/>
                </a:solidFill>
              </a:rPr>
              <a:t>(Ответ: воду нужно заморозить)</a:t>
            </a:r>
            <a:endParaRPr lang="ru-RU" dirty="0" smtClean="0">
              <a:solidFill>
                <a:srgbClr val="990000"/>
              </a:solidFill>
            </a:endParaRPr>
          </a:p>
          <a:p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842" y="-257202"/>
            <a:ext cx="1892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732736" y="671492"/>
            <a:ext cx="664373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Развитие </a:t>
            </a:r>
            <a:r>
              <a:rPr lang="ru-RU" b="1" dirty="0" err="1" smtClean="0">
                <a:solidFill>
                  <a:srgbClr val="C00000"/>
                </a:solidFill>
              </a:rPr>
              <a:t>креативности</a:t>
            </a:r>
            <a:r>
              <a:rPr lang="ru-RU" b="1" dirty="0" smtClean="0">
                <a:solidFill>
                  <a:srgbClr val="C00000"/>
                </a:solidFill>
              </a:rPr>
              <a:t> способствует решению следующих задач: </a:t>
            </a:r>
            <a:endParaRPr lang="ru-RU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4156" cy="17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 bwMode="auto"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990000"/>
                </a:solidFill>
              </a:rPr>
              <a:t> </a:t>
            </a:r>
            <a:r>
              <a:rPr lang="ru-RU" sz="1800" dirty="0" smtClean="0">
                <a:solidFill>
                  <a:srgbClr val="990000"/>
                </a:solidFill>
              </a:rPr>
              <a:t>научить детей мыслить в разных направлениях;</a:t>
            </a:r>
            <a:endParaRPr lang="en-US" sz="1800" dirty="0" smtClean="0">
              <a:solidFill>
                <a:srgbClr val="990000"/>
              </a:solidFill>
            </a:endParaRPr>
          </a:p>
          <a:p>
            <a:endParaRPr lang="en-US" sz="1800" dirty="0" smtClean="0">
              <a:solidFill>
                <a:srgbClr val="99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  </a:t>
            </a:r>
            <a:r>
              <a:rPr lang="ru-RU" sz="1800" dirty="0" smtClean="0">
                <a:solidFill>
                  <a:srgbClr val="990000"/>
                </a:solidFill>
              </a:rPr>
              <a:t>научить находить решения в нестандартных ситуациях;</a:t>
            </a:r>
          </a:p>
          <a:p>
            <a:endParaRPr lang="en-US" sz="1800" dirty="0" smtClean="0">
              <a:solidFill>
                <a:srgbClr val="99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  </a:t>
            </a:r>
            <a:r>
              <a:rPr lang="ru-RU" sz="1800" dirty="0" smtClean="0">
                <a:solidFill>
                  <a:srgbClr val="990000"/>
                </a:solidFill>
              </a:rPr>
              <a:t>развить оригинальность мыслительной деятельности;</a:t>
            </a:r>
          </a:p>
          <a:p>
            <a:endParaRPr lang="en-US" sz="1800" dirty="0" smtClean="0">
              <a:solidFill>
                <a:srgbClr val="99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  </a:t>
            </a:r>
            <a:r>
              <a:rPr lang="ru-RU" sz="1800" dirty="0" smtClean="0">
                <a:solidFill>
                  <a:srgbClr val="990000"/>
                </a:solidFill>
              </a:rPr>
              <a:t>научить детей анализировать сложившуюся проблемную ситуацию с разных сторон;</a:t>
            </a:r>
          </a:p>
          <a:p>
            <a:endParaRPr lang="en-US" sz="1800" dirty="0" smtClean="0">
              <a:solidFill>
                <a:srgbClr val="99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990000"/>
                </a:solidFill>
              </a:rPr>
              <a:t>  </a:t>
            </a:r>
            <a:r>
              <a:rPr lang="ru-RU" sz="1800" dirty="0" smtClean="0">
                <a:solidFill>
                  <a:srgbClr val="990000"/>
                </a:solidFill>
              </a:rPr>
              <a:t>развить свойства мышления, необходимые для дальнейшей плодотворной жизнедеятельности и адаптации в быстро меняющемся мире.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0375" y="288925"/>
            <a:ext cx="8261350" cy="668338"/>
          </a:xfrm>
        </p:spPr>
        <p:txBody>
          <a:bodyPr/>
          <a:lstStyle/>
          <a:p>
            <a:r>
              <a:rPr lang="ru-RU" sz="1800" b="1" dirty="0" smtClean="0">
                <a:solidFill>
                  <a:srgbClr val="990000"/>
                </a:solidFill>
              </a:rPr>
              <a:t>Литература</a:t>
            </a:r>
            <a:r>
              <a:rPr lang="ru-RU" sz="1800" b="1" dirty="0" smtClean="0"/>
              <a:t>: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60375" y="1100138"/>
            <a:ext cx="8261350" cy="5332412"/>
          </a:xfrm>
        </p:spPr>
        <p:txBody>
          <a:bodyPr/>
          <a:lstStyle/>
          <a:p>
            <a:r>
              <a:rPr lang="ru-RU" sz="1800" dirty="0" smtClean="0"/>
              <a:t>1.    </a:t>
            </a:r>
            <a:r>
              <a:rPr lang="ru-RU" sz="1800" dirty="0" smtClean="0">
                <a:solidFill>
                  <a:srgbClr val="993300"/>
                </a:solidFill>
              </a:rPr>
              <a:t> </a:t>
            </a:r>
            <a:r>
              <a:rPr lang="ru-RU" sz="1800" dirty="0" err="1" smtClean="0">
                <a:solidFill>
                  <a:srgbClr val="993300"/>
                </a:solidFill>
              </a:rPr>
              <a:t>Болотов</a:t>
            </a:r>
            <a:r>
              <a:rPr lang="ru-RU" sz="1800" dirty="0" smtClean="0">
                <a:solidFill>
                  <a:srgbClr val="993300"/>
                </a:solidFill>
              </a:rPr>
              <a:t> В.А., Сериков В.В. «</a:t>
            </a:r>
            <a:r>
              <a:rPr lang="ru-RU" sz="1800" dirty="0" err="1" smtClean="0">
                <a:solidFill>
                  <a:srgbClr val="993300"/>
                </a:solidFill>
              </a:rPr>
              <a:t>Компетентностная</a:t>
            </a:r>
            <a:r>
              <a:rPr lang="ru-RU" sz="1800" dirty="0" smtClean="0">
                <a:solidFill>
                  <a:srgbClr val="993300"/>
                </a:solidFill>
              </a:rPr>
              <a:t> модель: от идеи </a:t>
            </a:r>
            <a:r>
              <a:rPr lang="ru-RU" sz="1800" dirty="0" smtClean="0"/>
              <a:t>к </a:t>
            </a:r>
            <a:r>
              <a:rPr lang="ru-RU" sz="1800" dirty="0" smtClean="0">
                <a:solidFill>
                  <a:srgbClr val="990000"/>
                </a:solidFill>
              </a:rPr>
              <a:t>образовательной программе», «Педагогика № 10, 2003</a:t>
            </a:r>
          </a:p>
          <a:p>
            <a:r>
              <a:rPr lang="ru-RU" sz="1800" dirty="0" smtClean="0">
                <a:solidFill>
                  <a:srgbClr val="990000"/>
                </a:solidFill>
              </a:rPr>
              <a:t>2. </a:t>
            </a:r>
            <a:r>
              <a:rPr lang="ru-RU" sz="1800" dirty="0" smtClean="0">
                <a:solidFill>
                  <a:srgbClr val="990000"/>
                </a:solidFill>
              </a:rPr>
              <a:t> </a:t>
            </a:r>
            <a:r>
              <a:rPr lang="ru-RU" sz="1800" dirty="0" smtClean="0">
                <a:solidFill>
                  <a:srgbClr val="990000"/>
                </a:solidFill>
              </a:rPr>
              <a:t>Иванова А.И. Методика исследования способности к обучению. М. ИМАТОН, 1999.</a:t>
            </a:r>
          </a:p>
          <a:p>
            <a:r>
              <a:rPr lang="ru-RU" sz="1800" dirty="0" smtClean="0">
                <a:solidFill>
                  <a:srgbClr val="990000"/>
                </a:solidFill>
              </a:rPr>
              <a:t>3</a:t>
            </a:r>
            <a:r>
              <a:rPr lang="ru-RU" sz="1800" dirty="0" smtClean="0">
                <a:solidFill>
                  <a:srgbClr val="990000"/>
                </a:solidFill>
              </a:rPr>
              <a:t>.</a:t>
            </a:r>
            <a:r>
              <a:rPr lang="ru-RU" sz="1800" dirty="0" smtClean="0">
                <a:solidFill>
                  <a:srgbClr val="990000"/>
                </a:solidFill>
              </a:rPr>
              <a:t>      Игнатьев Е.И.В царстве смекалки. -М., 1984- 176с.</a:t>
            </a:r>
          </a:p>
          <a:p>
            <a:r>
              <a:rPr lang="ru-RU" sz="1800" dirty="0" smtClean="0">
                <a:solidFill>
                  <a:srgbClr val="990000"/>
                </a:solidFill>
              </a:rPr>
              <a:t>4</a:t>
            </a:r>
            <a:r>
              <a:rPr lang="ru-RU" sz="1800" dirty="0" smtClean="0">
                <a:solidFill>
                  <a:srgbClr val="990000"/>
                </a:solidFill>
              </a:rPr>
              <a:t>.</a:t>
            </a:r>
            <a:r>
              <a:rPr lang="ru-RU" sz="1800" dirty="0" smtClean="0">
                <a:solidFill>
                  <a:srgbClr val="990000"/>
                </a:solidFill>
              </a:rPr>
              <a:t>      </a:t>
            </a:r>
            <a:r>
              <a:rPr lang="ru-RU" sz="1800" dirty="0" err="1" smtClean="0">
                <a:solidFill>
                  <a:srgbClr val="990000"/>
                </a:solidFill>
              </a:rPr>
              <a:t>Лернер</a:t>
            </a:r>
            <a:r>
              <a:rPr lang="ru-RU" sz="1800" dirty="0" smtClean="0">
                <a:solidFill>
                  <a:srgbClr val="990000"/>
                </a:solidFill>
              </a:rPr>
              <a:t> И.Я.Проблемное обучение. - М.: Знание, 1974.</a:t>
            </a:r>
          </a:p>
          <a:p>
            <a:r>
              <a:rPr lang="ru-RU" sz="1800" dirty="0" smtClean="0">
                <a:solidFill>
                  <a:srgbClr val="990000"/>
                </a:solidFill>
              </a:rPr>
              <a:t>5.      </a:t>
            </a:r>
            <a:r>
              <a:rPr lang="en-US" sz="1800" u="sng" dirty="0" smtClean="0">
                <a:solidFill>
                  <a:srgbClr val="990000"/>
                </a:solidFill>
                <a:hlinkClick r:id="rId2"/>
              </a:rPr>
              <a:t>tm</a:t>
            </a:r>
            <a:r>
              <a:rPr lang="ru-RU" sz="1800" u="sng" dirty="0" smtClean="0">
                <a:solidFill>
                  <a:srgbClr val="990000"/>
                </a:solidFill>
                <a:hlinkClick r:id="rId2"/>
              </a:rPr>
              <a:t>/</a:t>
            </a:r>
            <a:r>
              <a:rPr lang="en-US" sz="1800" u="sng" dirty="0" err="1" smtClean="0">
                <a:solidFill>
                  <a:srgbClr val="990000"/>
                </a:solidFill>
                <a:hlinkClick r:id="rId2"/>
              </a:rPr>
              <a:t>tgames</a:t>
            </a:r>
            <a:r>
              <a:rPr lang="ru-RU" sz="1800" u="sng" dirty="0" smtClean="0">
                <a:solidFill>
                  <a:srgbClr val="990000"/>
                </a:solidFill>
                <a:hlinkClick r:id="rId2"/>
              </a:rPr>
              <a:t>.</a:t>
            </a:r>
            <a:r>
              <a:rPr lang="en-US" sz="1800" u="sng" dirty="0" err="1" smtClean="0">
                <a:solidFill>
                  <a:srgbClr val="990000"/>
                </a:solidFill>
                <a:hlinkClick r:id="rId2"/>
              </a:rPr>
              <a:t>htm</a:t>
            </a:r>
            <a:endParaRPr lang="ru-RU" sz="1800" dirty="0" smtClean="0">
              <a:solidFill>
                <a:srgbClr val="990000"/>
              </a:solidFill>
            </a:endParaRPr>
          </a:p>
          <a:p>
            <a:r>
              <a:rPr lang="ru-RU" sz="1800" dirty="0" smtClean="0">
                <a:solidFill>
                  <a:srgbClr val="990000"/>
                </a:solidFill>
              </a:rPr>
              <a:t>6</a:t>
            </a:r>
            <a:r>
              <a:rPr lang="ru-RU" sz="1800" dirty="0" smtClean="0">
                <a:solidFill>
                  <a:srgbClr val="990000"/>
                </a:solidFill>
              </a:rPr>
              <a:t>.     </a:t>
            </a:r>
            <a:r>
              <a:rPr lang="ru-RU" sz="1800" u="sng" dirty="0" smtClean="0">
                <a:solidFill>
                  <a:srgbClr val="990000"/>
                </a:solidFill>
                <a:hlinkClick r:id="rId3"/>
              </a:rPr>
              <a:t>http://festival.1september.ru/articles/213208/</a:t>
            </a:r>
            <a:endParaRPr lang="ru-RU" sz="1800" dirty="0" smtClean="0">
              <a:solidFill>
                <a:srgbClr val="990000"/>
              </a:solidFill>
            </a:endParaRPr>
          </a:p>
          <a:p>
            <a:r>
              <a:rPr lang="ru-RU" sz="1800" dirty="0" smtClean="0">
                <a:solidFill>
                  <a:srgbClr val="990000"/>
                </a:solidFill>
              </a:rPr>
              <a:t>7</a:t>
            </a:r>
            <a:r>
              <a:rPr lang="ru-RU" sz="1800" dirty="0" smtClean="0">
                <a:solidFill>
                  <a:srgbClr val="990000"/>
                </a:solidFill>
              </a:rPr>
              <a:t>.    </a:t>
            </a:r>
            <a:r>
              <a:rPr lang="ru-RU" sz="1800" dirty="0" smtClean="0">
                <a:solidFill>
                  <a:srgbClr val="990000"/>
                </a:solidFill>
              </a:rPr>
              <a:t>Матюшкин А. М. Загадка одаренности. М.: Школа-Пресс. 2000</a:t>
            </a:r>
          </a:p>
          <a:p>
            <a:endParaRPr lang="ru-RU" sz="1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288925"/>
            <a:ext cx="8261350" cy="6048375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rgbClr val="FF6600"/>
                </a:solidFill>
              </a:rPr>
              <a:t>Говорят, что в каждом ребенке — солнце. </a:t>
            </a:r>
            <a:br>
              <a:rPr lang="ru-RU" sz="2400" b="1" i="1" dirty="0" smtClean="0">
                <a:solidFill>
                  <a:srgbClr val="FF6600"/>
                </a:solidFill>
              </a:rPr>
            </a:br>
            <a:r>
              <a:rPr lang="ru-RU" sz="2400" b="1" i="1" dirty="0" smtClean="0">
                <a:solidFill>
                  <a:srgbClr val="FF6600"/>
                </a:solidFill>
              </a:rPr>
              <a:t>А чтобы оно светило, необходима долгая и творческая работа. </a:t>
            </a:r>
            <a:br>
              <a:rPr lang="ru-RU" sz="2400" b="1" i="1" dirty="0" smtClean="0">
                <a:solidFill>
                  <a:srgbClr val="FF6600"/>
                </a:solidFill>
              </a:rPr>
            </a:br>
            <a:r>
              <a:rPr lang="ru-RU" sz="2400" b="1" i="1" dirty="0" smtClean="0">
                <a:solidFill>
                  <a:srgbClr val="FF6600"/>
                </a:solidFill>
              </a:rPr>
              <a:t>Найти в ребенке искру Божью, помочь ему себя познать- это наша задача</a:t>
            </a:r>
            <a:r>
              <a:rPr lang="ru-RU" sz="1800" b="1" i="1" dirty="0" smtClean="0">
                <a:solidFill>
                  <a:srgbClr val="FF6600"/>
                </a:solidFill>
              </a:rPr>
              <a:t>. </a:t>
            </a:r>
            <a:br>
              <a:rPr lang="ru-RU" sz="1800" b="1" i="1" dirty="0" smtClean="0">
                <a:solidFill>
                  <a:srgbClr val="FF66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r>
              <a:rPr lang="ru-RU" sz="1800" b="1" i="1" dirty="0" smtClean="0">
                <a:solidFill>
                  <a:srgbClr val="CC0000"/>
                </a:solidFill>
              </a:rPr>
              <a:t/>
            </a:r>
            <a:br>
              <a:rPr lang="ru-RU" sz="1800" b="1" i="1" dirty="0" smtClean="0">
                <a:solidFill>
                  <a:srgbClr val="CC0000"/>
                </a:solidFill>
              </a:rPr>
            </a:br>
            <a:endParaRPr lang="ru-RU" sz="2400" b="1" i="1" dirty="0" smtClean="0">
              <a:solidFill>
                <a:srgbClr val="CC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8721725" y="5976938"/>
            <a:ext cx="69850" cy="455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 rot="-124954">
            <a:off x="2214563" y="3671888"/>
            <a:ext cx="4316412" cy="15906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732736" y="600054"/>
            <a:ext cx="550072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tabLst>
                <a:tab pos="228600" algn="l"/>
              </a:tabLst>
              <a:defRPr/>
            </a:pPr>
            <a:r>
              <a:rPr lang="ru-RU" sz="2800" b="1" dirty="0" smtClean="0">
                <a:solidFill>
                  <a:srgbClr val="990000"/>
                </a:solidFill>
                <a:effectLst/>
                <a:cs typeface="Times New Roman" pitchFamily="18" charset="0"/>
              </a:rPr>
              <a:t>Актуальность</a:t>
            </a:r>
            <a:endParaRPr lang="ru-RU" sz="2800" b="1" dirty="0">
              <a:solidFill>
                <a:srgbClr val="990000"/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018356" y="1957376"/>
            <a:ext cx="7429552" cy="3786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8600" algn="l"/>
              </a:tabLst>
              <a:defRPr/>
            </a:pPr>
            <a:r>
              <a:rPr lang="ru-RU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Современное общество испытывает потребность </a:t>
            </a:r>
            <a:r>
              <a:rPr lang="ru-RU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творческой</a:t>
            </a:r>
            <a:r>
              <a:rPr lang="ru-RU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самостоятельной,    активной личности, с ярко выраженными индивидуальными качествами, способной, реализуя свои личностные запросы, решать и проблемы общества.  </a:t>
            </a:r>
          </a:p>
          <a:p>
            <a:pPr>
              <a:tabLst>
                <a:tab pos="228600" algn="l"/>
              </a:tabLst>
              <a:defRPr/>
            </a:pPr>
            <a:r>
              <a:rPr lang="ru-RU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tabLst>
                <a:tab pos="228600" algn="l"/>
              </a:tabLst>
              <a:defRPr/>
            </a:pPr>
            <a:r>
              <a:rPr lang="ru-RU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 </a:t>
            </a:r>
            <a:r>
              <a:rPr lang="ru-RU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ученик в школе не научился сам ничего творить, то и в жизни он всегда будет только подражать, копировать, так как мало таких, которые бы, научившись копировать, умели сделать самостоятельное приложение этих сведений».</a:t>
            </a:r>
          </a:p>
          <a:p>
            <a:pPr>
              <a:tabLst>
                <a:tab pos="228600" algn="l"/>
              </a:tabLst>
              <a:defRPr/>
            </a:pPr>
            <a:r>
              <a:rPr lang="ru-RU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Л.Толстой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232670" y="600054"/>
            <a:ext cx="7000924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8600" algn="l"/>
              </a:tabLst>
            </a:pPr>
            <a:r>
              <a:rPr lang="ru-RU" b="1" dirty="0" smtClean="0">
                <a:solidFill>
                  <a:srgbClr val="993300"/>
                </a:solidFill>
                <a:cs typeface="Times New Roman" pitchFamily="18" charset="0"/>
              </a:rPr>
              <a:t>Цель: Р</a:t>
            </a:r>
            <a:r>
              <a:rPr lang="ru-RU" dirty="0" smtClean="0">
                <a:solidFill>
                  <a:srgbClr val="993300"/>
                </a:solidFill>
                <a:cs typeface="Times New Roman" pitchFamily="18" charset="0"/>
              </a:rPr>
              <a:t>азвитие творческих, </a:t>
            </a:r>
            <a:r>
              <a:rPr lang="ru-RU" dirty="0" err="1" smtClean="0">
                <a:solidFill>
                  <a:srgbClr val="993300"/>
                </a:solidFill>
                <a:cs typeface="Times New Roman" pitchFamily="18" charset="0"/>
              </a:rPr>
              <a:t>креативных</a:t>
            </a:r>
            <a:r>
              <a:rPr lang="ru-RU" dirty="0" smtClean="0">
                <a:solidFill>
                  <a:srgbClr val="993300"/>
                </a:solidFill>
                <a:cs typeface="Times New Roman" pitchFamily="18" charset="0"/>
              </a:rPr>
              <a:t> способностей учащихся на уроках математики. </a:t>
            </a:r>
            <a:endParaRPr lang="ru-RU" dirty="0">
              <a:solidFill>
                <a:srgbClr val="9933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3304372" y="1885938"/>
            <a:ext cx="2571768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tabLst>
                <a:tab pos="228600" algn="l"/>
              </a:tabLst>
            </a:pPr>
            <a:r>
              <a:rPr lang="ru-RU" b="1" dirty="0" smtClean="0">
                <a:solidFill>
                  <a:srgbClr val="990000"/>
                </a:solidFill>
                <a:cs typeface="Times New Roman" pitchFamily="18" charset="0"/>
              </a:rPr>
              <a:t>            Задачи: 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61166" y="2886070"/>
            <a:ext cx="1643074" cy="17859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  <a:cs typeface="Times New Roman" pitchFamily="18" charset="0"/>
              </a:rPr>
              <a:t>  создавать     условия для творческих идей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518554" y="3028946"/>
            <a:ext cx="1928826" cy="22145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  <a:effectLst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990000"/>
                </a:solidFill>
                <a:cs typeface="Times New Roman" pitchFamily="18" charset="0"/>
              </a:rPr>
              <a:t>уделять внимание развитию логического мышления, оригинальным идеям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804570" y="3100384"/>
            <a:ext cx="1857388" cy="14287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  <a:effectLst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990000"/>
                </a:solidFill>
                <a:cs typeface="Times New Roman" pitchFamily="18" charset="0"/>
              </a:rPr>
              <a:t>поощрять инициативу, сотворчество</a:t>
            </a:r>
            <a:r>
              <a:rPr lang="ru-RU" dirty="0" smtClean="0">
                <a:solidFill>
                  <a:srgbClr val="990000"/>
                </a:solidFill>
                <a:effectLst/>
                <a:cs typeface="Times New Roman" pitchFamily="18" charset="0"/>
              </a:rPr>
              <a:t>;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947710" y="2886070"/>
            <a:ext cx="1714512" cy="20717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  <a:effectLst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990000"/>
                </a:solidFill>
                <a:cs typeface="Times New Roman" pitchFamily="18" charset="0"/>
              </a:rPr>
              <a:t>помогать ребенку открывать  в себе </a:t>
            </a:r>
            <a:r>
              <a:rPr lang="ru-RU" b="1" dirty="0" err="1" smtClean="0">
                <a:solidFill>
                  <a:srgbClr val="990000"/>
                </a:solidFill>
                <a:cs typeface="Times New Roman" pitchFamily="18" charset="0"/>
              </a:rPr>
              <a:t>креативную</a:t>
            </a:r>
            <a:r>
              <a:rPr lang="ru-RU" b="1" dirty="0" smtClean="0">
                <a:solidFill>
                  <a:srgbClr val="990000"/>
                </a:solidFill>
                <a:cs typeface="Times New Roman" pitchFamily="18" charset="0"/>
              </a:rPr>
              <a:t>  личность</a:t>
            </a:r>
            <a:r>
              <a:rPr lang="ru-RU" dirty="0" smtClean="0">
                <a:solidFill>
                  <a:srgbClr val="990000"/>
                </a:solidFill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089794" y="314302"/>
            <a:ext cx="7286676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Творчество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— </a:t>
            </a:r>
            <a:r>
              <a:rPr lang="ru-RU" u="sng" dirty="0" smtClean="0">
                <a:solidFill>
                  <a:srgbClr val="990000"/>
                </a:solidFill>
                <a:hlinkClick r:id="rId2" tooltip="Процесс"/>
              </a:rPr>
              <a:t>процесс</a:t>
            </a:r>
            <a:r>
              <a:rPr lang="ru-RU" dirty="0" smtClean="0">
                <a:solidFill>
                  <a:srgbClr val="990000"/>
                </a:solidFill>
              </a:rPr>
              <a:t> деятельности, создающий качественно новые материальные и духовные ценности или итог создания объективно нового. (Материал из </a:t>
            </a:r>
            <a:r>
              <a:rPr lang="ru-RU" dirty="0" err="1" smtClean="0">
                <a:solidFill>
                  <a:srgbClr val="990000"/>
                </a:solidFill>
              </a:rPr>
              <a:t>Википедии</a:t>
            </a:r>
            <a:r>
              <a:rPr lang="ru-RU" dirty="0" smtClean="0">
                <a:solidFill>
                  <a:srgbClr val="990000"/>
                </a:solidFill>
              </a:rPr>
              <a:t>). </a:t>
            </a:r>
            <a:br>
              <a:rPr lang="ru-RU" dirty="0" smtClean="0">
                <a:solidFill>
                  <a:srgbClr val="990000"/>
                </a:solidFill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089794" y="1457310"/>
            <a:ext cx="7286676" cy="22145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Креати́вность</a:t>
            </a:r>
            <a:r>
              <a:rPr lang="ru-RU" dirty="0" smtClean="0">
                <a:solidFill>
                  <a:srgbClr val="990000"/>
                </a:solidFill>
              </a:rPr>
              <a:t>(от англ. </a:t>
            </a:r>
            <a:r>
              <a:rPr lang="ru-RU" dirty="0" err="1" smtClean="0">
                <a:solidFill>
                  <a:srgbClr val="990000"/>
                </a:solidFill>
              </a:rPr>
              <a:t>create</a:t>
            </a:r>
            <a:r>
              <a:rPr lang="ru-RU" dirty="0" smtClean="0">
                <a:solidFill>
                  <a:srgbClr val="990000"/>
                </a:solidFill>
              </a:rPr>
              <a:t> - создавать, творить) — </a:t>
            </a:r>
            <a:r>
              <a:rPr lang="ru-RU" u="sng" dirty="0" smtClean="0">
                <a:solidFill>
                  <a:srgbClr val="990000"/>
                </a:solidFill>
                <a:hlinkClick r:id="rId3" tooltip="Творчество"/>
              </a:rPr>
              <a:t>творческие</a:t>
            </a:r>
            <a:r>
              <a:rPr lang="ru-RU" dirty="0" smtClean="0">
                <a:solidFill>
                  <a:srgbClr val="990000"/>
                </a:solidFill>
              </a:rPr>
              <a:t> способности индивида, характеризующиеся готовностью к принятию и созданию принципиально новых идей, отклоняющихся от традиционных или принятых схем мышления и входящие в структуру одарённости в качестве независимого фактора, а также способность решать проблемы, возникающие внутри статичных систем.</a:t>
            </a:r>
            <a:br>
              <a:rPr lang="ru-RU" dirty="0" smtClean="0">
                <a:solidFill>
                  <a:srgbClr val="990000"/>
                </a:solidFill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089794" y="3957640"/>
            <a:ext cx="7286676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На бытовом уровне </a:t>
            </a:r>
            <a:r>
              <a:rPr lang="ru-RU" b="1" dirty="0" err="1" smtClean="0">
                <a:solidFill>
                  <a:srgbClr val="FF0000"/>
                </a:solidFill>
              </a:rPr>
              <a:t>креативность</a:t>
            </a:r>
            <a:r>
              <a:rPr lang="ru-RU" b="1" dirty="0" smtClean="0">
                <a:solidFill>
                  <a:srgbClr val="99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проявляется как </a:t>
            </a:r>
            <a:r>
              <a:rPr lang="ru-RU" u="sng" dirty="0" smtClean="0">
                <a:solidFill>
                  <a:srgbClr val="990000"/>
                </a:solidFill>
                <a:hlinkClick r:id="rId4" tooltip="Смекалка (страница отсутствует)"/>
              </a:rPr>
              <a:t>смекалка</a:t>
            </a:r>
            <a:r>
              <a:rPr lang="ru-RU" dirty="0" smtClean="0">
                <a:solidFill>
                  <a:srgbClr val="990000"/>
                </a:solidFill>
              </a:rPr>
              <a:t> — способность достигать цели, находить выход из кажущейся безвыходной ситуации, используя обстановку, предметы и обстоятельства необычным образом. В широком смысле — нетривиальное и остроумное решение проблемы.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161232" y="5886466"/>
            <a:ext cx="7286676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 Людей, обладающих высоким уровнем </a:t>
            </a:r>
            <a:r>
              <a:rPr lang="ru-RU" dirty="0" err="1" smtClean="0">
                <a:solidFill>
                  <a:srgbClr val="990000"/>
                </a:solidFill>
              </a:rPr>
              <a:t>креативности</a:t>
            </a:r>
            <a:r>
              <a:rPr lang="ru-RU" dirty="0" smtClean="0">
                <a:solidFill>
                  <a:srgbClr val="990000"/>
                </a:solidFill>
              </a:rPr>
              <a:t>, называют </a:t>
            </a:r>
            <a:r>
              <a:rPr lang="ru-RU" b="1" dirty="0" err="1" smtClean="0">
                <a:solidFill>
                  <a:srgbClr val="FF0000"/>
                </a:solidFill>
              </a:rPr>
              <a:t>креативами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100" y="0"/>
            <a:ext cx="2284584" cy="1814500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Скругленный прямоугольник 5"/>
          <p:cNvSpPr/>
          <p:nvPr/>
        </p:nvSpPr>
        <p:spPr bwMode="auto">
          <a:xfrm>
            <a:off x="1018356" y="1242996"/>
            <a:ext cx="7215238" cy="5643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ru-RU" dirty="0" smtClean="0">
                <a:solidFill>
                  <a:srgbClr val="990000"/>
                </a:solidFill>
              </a:rPr>
              <a:t>1. Беглость мысли - количество идей, возникающих за некоторую единицу времени, легкость генерирования идей.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2. Гибкость мысли - способность переключаться с одной идеи на другую.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3. Оригинальность - способность производить идеи, отличающиеся от общепринятых стереотипов.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4. Любознательность - чувствительность к проблемам, готовность быстро переключаться с одной идеи на другую.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5. Способность к разработке гипотезы - смелой идеи, которая потом нуждается в обстоятельной эмпирической проверке.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6. Удовлетворенность - итог проявления </a:t>
            </a:r>
            <a:r>
              <a:rPr lang="ru-RU" dirty="0" err="1" smtClean="0">
                <a:solidFill>
                  <a:srgbClr val="990000"/>
                </a:solidFill>
              </a:rPr>
              <a:t>креативности</a:t>
            </a:r>
            <a:r>
              <a:rPr lang="ru-RU" dirty="0" smtClean="0">
                <a:solidFill>
                  <a:srgbClr val="990000"/>
                </a:solidFill>
              </a:rPr>
              <a:t>, - логическая независимость, способность решать проблемы, способность к анализу и синтезу. 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661430" y="314302"/>
            <a:ext cx="5286412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ru-RU" b="1" dirty="0" smtClean="0">
                <a:solidFill>
                  <a:srgbClr val="C00000"/>
                </a:solidFill>
              </a:rPr>
              <a:t>Основные критерии </a:t>
            </a:r>
            <a:r>
              <a:rPr lang="ru-RU" b="1" dirty="0" err="1" smtClean="0">
                <a:solidFill>
                  <a:srgbClr val="C00000"/>
                </a:solidFill>
              </a:rPr>
              <a:t>креативности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304108" y="385740"/>
            <a:ext cx="6786610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Примеры  упражнений,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которые помогут развить </a:t>
            </a:r>
            <a:r>
              <a:rPr lang="ru-RU" b="1" i="1" dirty="0" err="1" smtClean="0">
                <a:solidFill>
                  <a:srgbClr val="C00000"/>
                </a:solidFill>
              </a:rPr>
              <a:t>креативное</a:t>
            </a:r>
            <a:r>
              <a:rPr lang="ru-RU" b="1" i="1" dirty="0" smtClean="0">
                <a:solidFill>
                  <a:srgbClr val="C00000"/>
                </a:solidFill>
              </a:rPr>
              <a:t> мышление: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089794" y="1314434"/>
            <a:ext cx="7429552" cy="52149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«Безумство архитектора»: Записать любые 10 существительных. Мандарин, стакан, луг, вода, помидор-все, что приходит в голов. Эти 10 слов-10 обязательных условий заказчика, которому вы проектируете дом. К примеру, «мандарин»-сделайте стены оранжевого цвета, «вода»-пусть перед домом будет фонтан или прудик, «помидор»-запустите в пруд красных рыбок или повесьте красные занавески и т.д. Дайте своей фантазии волю.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Придумайте слово и представьте, что оно аббревиатура - расшифруйте ее. Например, ШКАФ: Школа культурных Анонимных Фотографов. ВЕСНА: Веселый Енот Сегодня Немного Агрессивен.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i="1" dirty="0" smtClean="0">
                <a:solidFill>
                  <a:srgbClr val="990000"/>
                </a:solidFill>
              </a:rPr>
              <a:t> Придумайте словосочетания с противоположным значением слов, например, черный снег, высокий карлик, твердый пух, жесткие облака и т.д. </a:t>
            </a:r>
            <a:endParaRPr lang="ru-RU" dirty="0" smtClean="0">
              <a:solidFill>
                <a:srgbClr val="99000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2318" y="-104802"/>
            <a:ext cx="1857388" cy="280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842" y="0"/>
            <a:ext cx="1857388" cy="280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232802" y="600054"/>
            <a:ext cx="6357982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>Принципы  развития творческих, </a:t>
            </a:r>
            <a:r>
              <a:rPr lang="ru-RU" b="1" dirty="0" err="1" smtClean="0">
                <a:solidFill>
                  <a:srgbClr val="CC0000"/>
                </a:solidFill>
              </a:rPr>
              <a:t>креативных</a:t>
            </a:r>
            <a:r>
              <a:rPr lang="ru-RU" b="1" dirty="0" smtClean="0">
                <a:solidFill>
                  <a:srgbClr val="CC0000"/>
                </a:solidFill>
              </a:rPr>
              <a:t> способностей учащихся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8" name="Picture 6" descr="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538" y="0"/>
            <a:ext cx="1928826" cy="153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589728" y="1671624"/>
            <a:ext cx="8143932" cy="47149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Принцип открытости заданий, который означает, что большинство упражнений предлагают не один, а несколько вариантов решений;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Предоставление детям возможности активно задавать вопросы, познавательной активности в целом;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Помощь детям в выражении их идей;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Уважительное отношение к идеям участников обсуждения;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Создание безопасной психологической атмосферы;</a:t>
            </a:r>
          </a:p>
          <a:p>
            <a:pPr eaLnBrk="1" hangingPunct="1"/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Избегание неодобрительной оценки творческих идей ребёнка, проявление сочувствия к неудачам;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dirty="0" smtClean="0">
                <a:solidFill>
                  <a:srgbClr val="990000"/>
                </a:solidFill>
              </a:rPr>
              <a:t>  Возможность самостоятельного поиска решений.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161364" y="600054"/>
            <a:ext cx="5072098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Структура творческого урока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2538" y="1528748"/>
            <a:ext cx="8358246" cy="47863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u="sng" dirty="0" smtClean="0">
                <a:solidFill>
                  <a:srgbClr val="990000"/>
                </a:solidFill>
              </a:rPr>
              <a:t>Первый этап</a:t>
            </a:r>
            <a:r>
              <a:rPr lang="ru-RU" i="1" dirty="0" smtClean="0">
                <a:solidFill>
                  <a:srgbClr val="990000"/>
                </a:solidFill>
              </a:rPr>
              <a:t>. Разминка.</a:t>
            </a:r>
          </a:p>
          <a:p>
            <a:pPr eaLnBrk="1" hangingPunct="1">
              <a:buFontTx/>
              <a:buNone/>
            </a:pPr>
            <a:r>
              <a:rPr lang="ru-RU" i="1" dirty="0" smtClean="0">
                <a:solidFill>
                  <a:srgbClr val="990000"/>
                </a:solidFill>
              </a:rPr>
              <a:t>    </a:t>
            </a:r>
          </a:p>
          <a:p>
            <a:pPr eaLnBrk="1" hangingPunct="1">
              <a:buFontTx/>
              <a:buNone/>
            </a:pPr>
            <a:r>
              <a:rPr lang="ru-RU" i="1" dirty="0" smtClean="0">
                <a:solidFill>
                  <a:srgbClr val="990000"/>
                </a:solidFill>
              </a:rPr>
              <a:t> </a:t>
            </a:r>
            <a:r>
              <a:rPr lang="ru-RU" dirty="0" smtClean="0">
                <a:solidFill>
                  <a:srgbClr val="990000"/>
                </a:solidFill>
              </a:rPr>
              <a:t>Цель применения познавательных задач во время разминки: способствовать подготовке памяти, актуализация полученных ранее знаний к выполнению творческих заданий.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</a:pPr>
            <a:r>
              <a:rPr lang="ru-RU" i="1" dirty="0" smtClean="0">
                <a:solidFill>
                  <a:srgbClr val="990000"/>
                </a:solidFill>
              </a:rPr>
              <a:t>     Э. Кант в свое время писал, что в памяти важны три качества: быстрота запоминания, его прочность и </a:t>
            </a:r>
            <a:r>
              <a:rPr lang="ru-RU" b="1" i="1" dirty="0" smtClean="0">
                <a:solidFill>
                  <a:srgbClr val="990000"/>
                </a:solidFill>
              </a:rPr>
              <a:t>проворство припоминания</a:t>
            </a:r>
            <a:r>
              <a:rPr lang="ru-RU" i="1" dirty="0" smtClean="0">
                <a:solidFill>
                  <a:srgbClr val="990000"/>
                </a:solidFill>
              </a:rPr>
              <a:t>.</a:t>
            </a:r>
            <a:r>
              <a:rPr lang="ru-RU" dirty="0" smtClean="0">
                <a:solidFill>
                  <a:srgbClr val="990000"/>
                </a:solidFill>
              </a:rPr>
              <a:t> Именно это «проворство припоминания», или, выражаясь современным языком, готовность памяти, является одним из важнейших условий  развития творческих способностей (РТС). Ученые доказали, что для возникновения </a:t>
            </a:r>
            <a:r>
              <a:rPr lang="ru-RU" b="1" i="1" dirty="0" smtClean="0">
                <a:solidFill>
                  <a:srgbClr val="990000"/>
                </a:solidFill>
              </a:rPr>
              <a:t>«озарения» (</a:t>
            </a:r>
            <a:r>
              <a:rPr lang="ru-RU" b="1" i="1" dirty="0" err="1" smtClean="0">
                <a:solidFill>
                  <a:srgbClr val="990000"/>
                </a:solidFill>
              </a:rPr>
              <a:t>инсайта</a:t>
            </a:r>
            <a:r>
              <a:rPr lang="ru-RU" b="1" i="1" dirty="0" smtClean="0">
                <a:solidFill>
                  <a:srgbClr val="990000"/>
                </a:solidFill>
              </a:rPr>
              <a:t>)</a:t>
            </a:r>
            <a:r>
              <a:rPr lang="ru-RU" dirty="0" smtClean="0">
                <a:solidFill>
                  <a:srgbClr val="990000"/>
                </a:solidFill>
              </a:rPr>
              <a:t> очень важно в нужный момент вспомнить то, что является базой для творческого решения проблемы и входит в фонд необходимых знаний. </a:t>
            </a:r>
          </a:p>
        </p:txBody>
      </p:sp>
      <p:pic>
        <p:nvPicPr>
          <p:cNvPr id="7" name="Picture 6" descr="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976" y="171426"/>
            <a:ext cx="1832858" cy="145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288925"/>
            <a:ext cx="8261350" cy="10255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414" y="1814500"/>
            <a:ext cx="8346311" cy="461805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232802" y="457178"/>
            <a:ext cx="5000660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Структура творческого урока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75414" y="1528748"/>
            <a:ext cx="8143932" cy="53578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b="1" u="sng" dirty="0" smtClean="0">
                <a:solidFill>
                  <a:srgbClr val="990000"/>
                </a:solidFill>
              </a:rPr>
              <a:t>Второй этап</a:t>
            </a:r>
            <a:r>
              <a:rPr lang="ru-RU" b="1" dirty="0" smtClean="0">
                <a:solidFill>
                  <a:srgbClr val="990000"/>
                </a:solidFill>
              </a:rPr>
              <a:t>. </a:t>
            </a:r>
            <a:r>
              <a:rPr lang="ru-RU" dirty="0" smtClean="0">
                <a:solidFill>
                  <a:srgbClr val="990000"/>
                </a:solidFill>
              </a:rPr>
              <a:t>Развитие психических механизмов как основы развития творческих способностей (памяти, внимания, воображения, наблюдательности). </a:t>
            </a:r>
          </a:p>
          <a:p>
            <a:pPr>
              <a:buFontTx/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Интегративные задания.</a:t>
            </a:r>
            <a:r>
              <a:rPr lang="ru-RU" dirty="0" smtClean="0">
                <a:solidFill>
                  <a:srgbClr val="990000"/>
                </a:solidFill>
              </a:rPr>
              <a:t> Они рассчитаны на интеграцию различных репродуктивных уровней знания и ценны тем, что позволяют в короткий срок выявить интересы учащихся.</a:t>
            </a:r>
          </a:p>
          <a:p>
            <a:r>
              <a:rPr lang="ru-RU" b="1" dirty="0" err="1" smtClean="0">
                <a:solidFill>
                  <a:srgbClr val="990000"/>
                </a:solidFill>
              </a:rPr>
              <a:t>Интегративность</a:t>
            </a:r>
            <a:r>
              <a:rPr lang="ru-RU" b="1" dirty="0" smtClean="0">
                <a:solidFill>
                  <a:srgbClr val="990000"/>
                </a:solidFill>
              </a:rPr>
              <a:t> вопросов</a:t>
            </a:r>
            <a:r>
              <a:rPr lang="ru-RU" dirty="0" smtClean="0">
                <a:solidFill>
                  <a:srgbClr val="990000"/>
                </a:solidFill>
              </a:rPr>
              <a:t> (</a:t>
            </a:r>
            <a:r>
              <a:rPr lang="ru-RU" i="1" dirty="0" smtClean="0">
                <a:solidFill>
                  <a:srgbClr val="990000"/>
                </a:solidFill>
              </a:rPr>
              <a:t>чередование их из различных учебных дисциплин</a:t>
            </a:r>
            <a:r>
              <a:rPr lang="ru-RU" dirty="0" smtClean="0">
                <a:solidFill>
                  <a:srgbClr val="990000"/>
                </a:solidFill>
              </a:rPr>
              <a:t>) и объединение в одном задании разных областей знаний являются логическим выражением реализации </a:t>
            </a:r>
            <a:r>
              <a:rPr lang="ru-RU" dirty="0" err="1" smtClean="0">
                <a:solidFill>
                  <a:srgbClr val="990000"/>
                </a:solidFill>
              </a:rPr>
              <a:t>межпредметных</a:t>
            </a:r>
            <a:r>
              <a:rPr lang="ru-RU" dirty="0" smtClean="0">
                <a:solidFill>
                  <a:srgbClr val="990000"/>
                </a:solidFill>
              </a:rPr>
              <a:t> связей в обучении. </a:t>
            </a:r>
          </a:p>
          <a:p>
            <a:endParaRPr lang="ru-RU" dirty="0" smtClean="0">
              <a:solidFill>
                <a:srgbClr val="990000"/>
              </a:solidFill>
            </a:endParaRPr>
          </a:p>
          <a:p>
            <a:r>
              <a:rPr lang="ru-RU" b="1" u="sng" dirty="0" smtClean="0">
                <a:solidFill>
                  <a:srgbClr val="990000"/>
                </a:solidFill>
              </a:rPr>
              <a:t>Третий этап</a:t>
            </a:r>
            <a:r>
              <a:rPr lang="ru-RU" b="1" dirty="0" smtClean="0">
                <a:solidFill>
                  <a:srgbClr val="990000"/>
                </a:solidFill>
              </a:rPr>
              <a:t>. </a:t>
            </a:r>
            <a:r>
              <a:rPr lang="ru-RU" dirty="0" smtClean="0">
                <a:solidFill>
                  <a:srgbClr val="990000"/>
                </a:solidFill>
              </a:rPr>
              <a:t>Решение частично-поисковых задач разного уровня. К частично-поисковым задачам можно отнести, например, такие задания: на нахождение закономерности; на нахождение принципа группировки и расположения приведенных слов, цифр, явлений; на нахождение нескольких вариантов ответа на один и тот же вопрос; на нахождение наиболее рационального способа решения и т. д.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/>
            </a:r>
            <a:br>
              <a:rPr lang="ru-RU" dirty="0" smtClean="0">
                <a:solidFill>
                  <a:srgbClr val="990000"/>
                </a:solidFill>
              </a:rPr>
            </a:br>
            <a:endParaRPr lang="ru-RU" b="1" i="1" dirty="0" smtClean="0">
              <a:solidFill>
                <a:srgbClr val="990000"/>
              </a:solidFill>
            </a:endParaRPr>
          </a:p>
          <a:p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7" name="Picture 6" descr="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976" y="171426"/>
            <a:ext cx="1832858" cy="145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249</TotalTime>
  <Words>1537</Words>
  <Application>Microsoft Office PowerPoint</Application>
  <PresentationFormat>Произвольный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Литература: </vt:lpstr>
      <vt:lpstr>Говорят, что в каждом ребенке — солнце.  А чтобы оно светило, необходима долгая и творческая работа.  Найти в ребенке искру Божью, помочь ему себя познать- это наша задача. 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фомкина</cp:lastModifiedBy>
  <cp:revision>30</cp:revision>
  <dcterms:created xsi:type="dcterms:W3CDTF">2014-04-01T02:53:08Z</dcterms:created>
  <dcterms:modified xsi:type="dcterms:W3CDTF">2015-02-09T11:00:38Z</dcterms:modified>
</cp:coreProperties>
</file>