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1" r:id="rId2"/>
    <p:sldId id="282" r:id="rId3"/>
    <p:sldId id="278" r:id="rId4"/>
    <p:sldId id="257" r:id="rId5"/>
    <p:sldId id="259" r:id="rId6"/>
    <p:sldId id="261" r:id="rId7"/>
    <p:sldId id="288" r:id="rId8"/>
    <p:sldId id="283" r:id="rId9"/>
    <p:sldId id="284" r:id="rId10"/>
    <p:sldId id="285" r:id="rId11"/>
    <p:sldId id="271" r:id="rId12"/>
    <p:sldId id="286" r:id="rId13"/>
    <p:sldId id="287" r:id="rId14"/>
    <p:sldId id="272" r:id="rId15"/>
    <p:sldId id="28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2F36-BD70-4413-B07F-E041C8483B0C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E9FC4-FD3E-46DC-BB1B-27881DEA1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2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0"/>
            <a:ext cx="989012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063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13" y="5943600"/>
            <a:ext cx="839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895600"/>
          </a:xfrm>
        </p:spPr>
        <p:txBody>
          <a:bodyPr/>
          <a:lstStyle>
            <a:lvl1pPr algn="l">
              <a:defRPr sz="72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EE942D-287D-4F42-845F-028A14EDAE61}" type="slidenum">
              <a:rPr lang="en-US" altLang="ru-RU"/>
              <a:pPr/>
              <a:t>‹#›</a:t>
            </a:fld>
            <a:endParaRPr lang="en-US" alt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179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CC47B-129F-454D-8B5A-D27FD403058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1069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9F9A1-65B4-4783-AD82-37E002F75EC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0188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D7B5-BA56-4245-A497-A5E2728C63C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6181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07ED1-1E30-44F0-80FE-F6F6C711A1C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1312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9AB61-B38B-4D42-93F2-1996F1B9618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2202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4369D-A29B-4566-B694-8B53F1DD57F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1835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3411C-4D2A-4415-A8D4-60546473D8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2952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39AA4-1CE9-4CF8-9E8B-F9D338065F9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4055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DCE34-4421-449C-8793-38A236C95A6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1619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314AE-AEDE-448F-BF3A-2319E6F8D0E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358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0"/>
            <a:ext cx="989012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063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13" y="5943600"/>
            <a:ext cx="8397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66"/>
                </a:solidFill>
                <a:latin typeface="+mn-lt"/>
              </a:defRPr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3366"/>
                </a:solidFill>
                <a:latin typeface="+mn-lt"/>
              </a:defRPr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3366"/>
                </a:solidFill>
                <a:latin typeface="+mn-lt"/>
              </a:defRPr>
            </a:lvl1pPr>
          </a:lstStyle>
          <a:p>
            <a:fld id="{6B3B6B48-787F-486E-B02B-848DE3C74E74}" type="slidenum">
              <a:rPr lang="en-US" altLang="ru-RU"/>
              <a:pPr/>
              <a:t>‹#›</a:t>
            </a:fld>
            <a:endParaRPr lang="en-US" alt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179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Tahoma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1030288" indent="-45878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800">
          <a:solidFill>
            <a:srgbClr val="003366"/>
          </a:solidFill>
          <a:latin typeface="+mn-lt"/>
        </a:defRPr>
      </a:lvl2pPr>
      <a:lvl3pPr marL="1487488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400">
          <a:solidFill>
            <a:srgbClr val="003366"/>
          </a:solidFill>
          <a:latin typeface="+mn-lt"/>
        </a:defRPr>
      </a:lvl3pPr>
      <a:lvl4pPr marL="1944688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000">
          <a:solidFill>
            <a:srgbClr val="003366"/>
          </a:solidFill>
          <a:latin typeface="+mn-lt"/>
        </a:defRPr>
      </a:lvl4pPr>
      <a:lvl5pPr marL="2400300" indent="-341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000">
          <a:solidFill>
            <a:srgbClr val="003366"/>
          </a:solidFill>
          <a:latin typeface="+mn-lt"/>
        </a:defRPr>
      </a:lvl5pPr>
      <a:lvl6pPr marL="2857500" indent="-341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000">
          <a:solidFill>
            <a:srgbClr val="003366"/>
          </a:solidFill>
          <a:latin typeface="+mn-lt"/>
        </a:defRPr>
      </a:lvl6pPr>
      <a:lvl7pPr marL="3314700" indent="-341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000">
          <a:solidFill>
            <a:srgbClr val="003366"/>
          </a:solidFill>
          <a:latin typeface="+mn-lt"/>
        </a:defRPr>
      </a:lvl7pPr>
      <a:lvl8pPr marL="3771900" indent="-341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000">
          <a:solidFill>
            <a:srgbClr val="003366"/>
          </a:solidFill>
          <a:latin typeface="+mn-lt"/>
        </a:defRPr>
      </a:lvl8pPr>
      <a:lvl9pPr marL="4229100" indent="-341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2000">
          <a:solidFill>
            <a:srgbClr val="0033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ges.yandex.ru/" TargetMode="External"/><Relationship Id="rId2" Type="http://schemas.openxmlformats.org/officeDocument/2006/relationships/hyperlink" Target="http://www.youtube.com/watch?v=ddBbKNJatu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dBbKNJatu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7200" b="1" dirty="0" smtClean="0"/>
              <a:t>   Tomorrow,   </a:t>
            </a:r>
            <a:r>
              <a:rPr lang="en-US" sz="7200" b="1" dirty="0"/>
              <a:t> </a:t>
            </a:r>
            <a:r>
              <a:rPr lang="en-US" sz="7200" b="1" dirty="0" smtClean="0"/>
              <a:t> </a:t>
            </a:r>
          </a:p>
          <a:p>
            <a:pPr marL="0" indent="0">
              <a:buNone/>
            </a:pPr>
            <a:r>
              <a:rPr lang="en-US" sz="7200" b="1" dirty="0"/>
              <a:t> </a:t>
            </a:r>
            <a:r>
              <a:rPr lang="en-US" sz="7200" b="1" dirty="0" smtClean="0"/>
              <a:t>plans, making,</a:t>
            </a:r>
          </a:p>
          <a:p>
            <a:pPr marL="0" indent="0">
              <a:buNone/>
            </a:pPr>
            <a:r>
              <a:rPr lang="en-US" sz="7200" b="1" dirty="0"/>
              <a:t> </a:t>
            </a:r>
            <a:r>
              <a:rPr lang="en-US" sz="7200" b="1" dirty="0" smtClean="0"/>
              <a:t>         for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698750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Listen and fill in the gaps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- What </a:t>
            </a:r>
            <a:r>
              <a:rPr lang="en-US" sz="2800" dirty="0" smtClean="0"/>
              <a:t>… </a:t>
            </a:r>
            <a:r>
              <a:rPr lang="en-US" sz="2800" dirty="0"/>
              <a:t>you </a:t>
            </a:r>
            <a:r>
              <a:rPr lang="en-US" sz="2800" dirty="0" smtClean="0"/>
              <a:t>… </a:t>
            </a:r>
            <a:r>
              <a:rPr lang="en-US" sz="2800" dirty="0"/>
              <a:t>do tonight? Do you have any special plans?</a:t>
            </a:r>
          </a:p>
          <a:p>
            <a:pPr marL="0" indent="0">
              <a:buNone/>
            </a:pPr>
            <a:r>
              <a:rPr lang="en-US" sz="2800" dirty="0"/>
              <a:t>- Yes, I do, actually. I </a:t>
            </a:r>
            <a:r>
              <a:rPr lang="en-US" sz="2800" dirty="0" smtClean="0"/>
              <a:t>… … </a:t>
            </a:r>
            <a:r>
              <a:rPr lang="en-US" sz="2800" dirty="0"/>
              <a:t>play tennis.</a:t>
            </a:r>
          </a:p>
          <a:p>
            <a:pPr marL="0" indent="0">
              <a:buNone/>
            </a:pPr>
            <a:r>
              <a:rPr lang="en-US" sz="2800" dirty="0"/>
              <a:t>- Who </a:t>
            </a:r>
            <a:r>
              <a:rPr lang="en-US" sz="2800" dirty="0" smtClean="0"/>
              <a:t>… </a:t>
            </a:r>
            <a:r>
              <a:rPr lang="en-US" sz="2800" dirty="0"/>
              <a:t>you  </a:t>
            </a:r>
            <a:r>
              <a:rPr lang="en-US" sz="2800" dirty="0" smtClean="0"/>
              <a:t>… play </a:t>
            </a:r>
            <a:r>
              <a:rPr lang="en-US" sz="2800" dirty="0"/>
              <a:t>tennis with?</a:t>
            </a:r>
          </a:p>
          <a:p>
            <a:pPr marL="0" indent="0">
              <a:buNone/>
            </a:pPr>
            <a:r>
              <a:rPr lang="en-US" sz="2800" dirty="0"/>
              <a:t>- My sister. </a:t>
            </a:r>
          </a:p>
          <a:p>
            <a:pPr marL="0" indent="0">
              <a:buNone/>
            </a:pPr>
            <a:r>
              <a:rPr lang="en-US" sz="2800" dirty="0"/>
              <a:t>- How long </a:t>
            </a:r>
            <a:r>
              <a:rPr lang="en-US" sz="2800" dirty="0" smtClean="0"/>
              <a:t>… </a:t>
            </a:r>
            <a:r>
              <a:rPr lang="en-US" sz="2800" dirty="0"/>
              <a:t>you  </a:t>
            </a:r>
            <a:r>
              <a:rPr lang="en-US" sz="2800" dirty="0" smtClean="0"/>
              <a:t>… play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r>
              <a:rPr lang="en-US" sz="2800" dirty="0"/>
              <a:t>- For 2 hours. And believe me, this time I </a:t>
            </a:r>
            <a:r>
              <a:rPr lang="en-US" sz="2800" dirty="0" smtClean="0"/>
              <a:t>… lose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45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Work in a groups of 3-4.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the ideas from Ex.26, p.59.</a:t>
            </a:r>
          </a:p>
          <a:p>
            <a:pPr marL="514350" indent="-514350">
              <a:buAutoNum type="arabicPeriod"/>
            </a:pPr>
            <a:r>
              <a:rPr lang="en-US" dirty="0" smtClean="0"/>
              <a:t>Make up a plan for your weekend or winter holidays.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what you are going to do, when you are going to do it, who you are going to do it with.</a:t>
            </a:r>
          </a:p>
          <a:p>
            <a:pPr marL="514350" indent="-514350">
              <a:buAutoNum type="arabicPeriod"/>
            </a:pPr>
            <a:r>
              <a:rPr lang="en-US" dirty="0" smtClean="0"/>
              <a:t>Present your work to the class.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26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We have reached the aim </a:t>
            </a:r>
            <a:r>
              <a:rPr lang="en-US" sz="3600" dirty="0" smtClean="0"/>
              <a:t>of </a:t>
            </a:r>
            <a:r>
              <a:rPr lang="en-US" sz="3600" dirty="0"/>
              <a:t>the lesson.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                 know how to use </a:t>
            </a:r>
            <a:r>
              <a:rPr lang="en-US" sz="2800" i="1" dirty="0" smtClean="0"/>
              <a:t>to be going to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Now I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          can speak and write about my plans</a:t>
            </a:r>
            <a:endParaRPr lang="ru-RU" sz="28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907704" y="3068960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907704" y="3789040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5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your score?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394614"/>
              </p:ext>
            </p:extLst>
          </p:nvPr>
        </p:nvGraphicFramePr>
        <p:xfrm>
          <a:off x="685800" y="1981200"/>
          <a:ext cx="7772400" cy="346402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1732012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</a:p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   9-10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  </a:t>
                      </a:r>
                    </a:p>
                    <a:p>
                      <a:r>
                        <a:rPr lang="en-US" sz="3600" b="1" dirty="0" smtClean="0"/>
                        <a:t> 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  7-8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 smtClean="0"/>
                    </a:p>
                    <a:p>
                      <a:r>
                        <a:rPr lang="en-US" sz="3600" dirty="0" smtClean="0"/>
                        <a:t>  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5-6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   &lt;5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732012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  Very </a:t>
                      </a:r>
                    </a:p>
                    <a:p>
                      <a:r>
                        <a:rPr lang="en-US" sz="3600" b="1" baseline="0" dirty="0" smtClean="0">
                          <a:solidFill>
                            <a:srgbClr val="002060"/>
                          </a:solidFill>
                        </a:rPr>
                        <a:t>  good!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b="1" dirty="0" smtClean="0"/>
                    </a:p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 Good!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baseline="0" dirty="0" smtClean="0"/>
                        <a:t>   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Not </a:t>
                      </a:r>
                    </a:p>
                    <a:p>
                      <a:r>
                        <a:rPr lang="en-US" sz="3600" b="1" baseline="0" dirty="0" smtClean="0">
                          <a:solidFill>
                            <a:srgbClr val="002060"/>
                          </a:solidFill>
                        </a:rPr>
                        <a:t>   bad!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  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Try</a:t>
                      </a:r>
                    </a:p>
                    <a:p>
                      <a:r>
                        <a:rPr lang="en-US" sz="3600" b="1" baseline="0" dirty="0" smtClean="0">
                          <a:solidFill>
                            <a:srgbClr val="002060"/>
                          </a:solidFill>
                        </a:rPr>
                        <a:t> again!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485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err="1" smtClean="0"/>
              <a:t>hometask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en-US" sz="4000" dirty="0" smtClean="0"/>
              <a:t>- to write an answer to Bob’s letter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or</a:t>
            </a:r>
          </a:p>
          <a:p>
            <a:pPr marL="0" indent="0">
              <a:buNone/>
            </a:pPr>
            <a:r>
              <a:rPr lang="en-US" sz="4000" dirty="0" smtClean="0"/>
              <a:t> - to find the sentences with </a:t>
            </a:r>
            <a:r>
              <a:rPr lang="en-US" sz="4000" b="1" i="1" dirty="0" smtClean="0"/>
              <a:t>to be going to</a:t>
            </a:r>
            <a:r>
              <a:rPr lang="en-US" sz="4000" dirty="0" smtClean="0"/>
              <a:t>, write them out and translate</a:t>
            </a:r>
          </a:p>
        </p:txBody>
      </p:sp>
    </p:spTree>
    <p:extLst>
      <p:ext uri="{BB962C8B-B14F-4D97-AF65-F5344CB8AC3E}">
        <p14:creationId xmlns:p14="http://schemas.microsoft.com/office/powerpoint/2010/main" val="41293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Аудиоприложение</a:t>
            </a:r>
            <a:r>
              <a:rPr lang="ru-RU" dirty="0" smtClean="0"/>
              <a:t> к учебнику для 5 класса «</a:t>
            </a:r>
            <a:r>
              <a:rPr lang="en-US" dirty="0" smtClean="0"/>
              <a:t>Enjoy English</a:t>
            </a:r>
            <a:r>
              <a:rPr lang="ru-RU" dirty="0" smtClean="0"/>
              <a:t>», </a:t>
            </a:r>
            <a:r>
              <a:rPr lang="ru-RU" dirty="0" err="1" smtClean="0"/>
              <a:t>Биболетова</a:t>
            </a:r>
            <a:r>
              <a:rPr lang="ru-RU" dirty="0" smtClean="0"/>
              <a:t> М.З., Обнинск, Титул, 2013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dirty="0">
                <a:hlinkClick r:id="rId2"/>
              </a:rPr>
              <a:t>http://www.youtube.com/watch?v=ddBbKNJatuU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>
                <a:hlinkClick r:id="rId3"/>
              </a:rPr>
              <a:t>www.images.yandex.ru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08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7200" b="1" dirty="0" smtClean="0"/>
              <a:t>  Making plans   </a:t>
            </a:r>
          </a:p>
          <a:p>
            <a:pPr marL="0" indent="0">
              <a:buNone/>
            </a:pPr>
            <a:r>
              <a:rPr lang="en-US" sz="7200" b="1" dirty="0"/>
              <a:t> </a:t>
            </a:r>
            <a:r>
              <a:rPr lang="en-US" sz="7200" b="1" dirty="0" smtClean="0"/>
              <a:t> for tomorrow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16932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Listen and say what Linda’s family is going to do next week</a:t>
            </a:r>
            <a:endParaRPr lang="ru-RU" sz="4000" dirty="0"/>
          </a:p>
        </p:txBody>
      </p:sp>
      <p:pic>
        <p:nvPicPr>
          <p:cNvPr id="1029" name="Picture 5" descr="C:\Users\днс\Desktop\0005584242-sthumb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2376264" cy="211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днс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60848"/>
            <a:ext cx="228600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037 - Unit 2, Exercise 22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21324" y="52402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34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3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During today’s lesson I will</a:t>
            </a:r>
            <a:endParaRPr lang="ru-RU" alt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ru-RU" dirty="0" smtClean="0"/>
              <a:t>learn to use             speak and write</a:t>
            </a:r>
          </a:p>
          <a:p>
            <a:pPr marL="0" indent="0">
              <a:buNone/>
            </a:pPr>
            <a:endParaRPr lang="en-US" altLang="ru-RU" dirty="0"/>
          </a:p>
          <a:p>
            <a:pPr marL="0" indent="0">
              <a:buNone/>
            </a:pPr>
            <a:endParaRPr lang="en-US" altLang="ru-RU" dirty="0" smtClean="0"/>
          </a:p>
          <a:p>
            <a:pPr marL="0" indent="0">
              <a:buNone/>
            </a:pPr>
            <a:r>
              <a:rPr lang="en-US" altLang="ru-RU" dirty="0" smtClean="0"/>
              <a:t>the structure            about my future </a:t>
            </a:r>
          </a:p>
          <a:p>
            <a:pPr marL="0" indent="0">
              <a:buNone/>
            </a:pPr>
            <a:r>
              <a:rPr lang="en-US" altLang="ru-RU" i="1" dirty="0" smtClean="0"/>
              <a:t>to be going to          </a:t>
            </a:r>
            <a:r>
              <a:rPr lang="en-US" altLang="ru-RU" dirty="0" smtClean="0"/>
              <a:t>plans</a:t>
            </a:r>
          </a:p>
          <a:p>
            <a:pPr marL="0" indent="0">
              <a:buNone/>
            </a:pPr>
            <a:endParaRPr lang="ru-RU" alt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1475656" y="27809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6041901" y="27809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324850" cy="1252538"/>
          </a:xfrm>
        </p:spPr>
        <p:txBody>
          <a:bodyPr/>
          <a:lstStyle/>
          <a:p>
            <a:pPr eaLnBrk="1" hangingPunct="1"/>
            <a:r>
              <a:rPr lang="ru-RU" altLang="ru-RU" sz="5800" b="1" smtClean="0">
                <a:solidFill>
                  <a:srgbClr val="CC3300"/>
                </a:solidFill>
                <a:latin typeface="Arial Rounded MT Bold" pitchFamily="34" charset="0"/>
              </a:rPr>
              <a:t> </a:t>
            </a:r>
            <a:r>
              <a:rPr lang="en-US" altLang="ru-RU" sz="5800" b="1" smtClean="0">
                <a:solidFill>
                  <a:srgbClr val="CC3300"/>
                </a:solidFill>
                <a:latin typeface="Arial Rounded MT Bold" pitchFamily="34" charset="0"/>
              </a:rPr>
              <a:t>to be + going to …</a:t>
            </a:r>
            <a:endParaRPr lang="ru-RU" altLang="ru-RU" sz="5800" b="1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52600"/>
            <a:ext cx="8964612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3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5100" dirty="0" smtClean="0">
                <a:solidFill>
                  <a:srgbClr val="002060"/>
                </a:solidFill>
              </a:rPr>
              <a:t>собираться что-то делать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ru-RU" sz="51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5100" dirty="0" smtClean="0">
                <a:solidFill>
                  <a:srgbClr val="002060"/>
                </a:solidFill>
              </a:rPr>
              <a:t>expresses future plans</a:t>
            </a:r>
            <a:br>
              <a:rPr lang="en-US" altLang="ru-RU" sz="5100" dirty="0" smtClean="0">
                <a:solidFill>
                  <a:srgbClr val="002060"/>
                </a:solidFill>
              </a:rPr>
            </a:br>
            <a:endParaRPr lang="ru-RU" altLang="ru-RU" sz="51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5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000\Рабочий стол\АНЖЕЛА\97590519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-21724"/>
            <a:ext cx="5400600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3" y="4734342"/>
            <a:ext cx="6984775" cy="21236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/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I </a:t>
            </a:r>
            <a:r>
              <a:rPr lang="en-US" sz="3600" b="1" i="1" dirty="0" smtClean="0">
                <a:solidFill>
                  <a:srgbClr val="FF0000"/>
                </a:solidFill>
              </a:rPr>
              <a:t>am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He,she,it</a:t>
            </a:r>
            <a:r>
              <a:rPr lang="en-US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is </a:t>
            </a:r>
            <a:r>
              <a:rPr lang="en-US" sz="3600" b="1" i="1" dirty="0" smtClean="0">
                <a:solidFill>
                  <a:srgbClr val="002060"/>
                </a:solidFill>
              </a:rPr>
              <a:t>         </a:t>
            </a:r>
            <a:r>
              <a:rPr lang="en-US" sz="3600" b="1" i="1" dirty="0" smtClean="0">
                <a:solidFill>
                  <a:srgbClr val="0070C0"/>
                </a:solidFill>
              </a:rPr>
              <a:t>going to </a:t>
            </a:r>
            <a:r>
              <a:rPr lang="en-US" sz="3600" b="1" i="1" dirty="0" smtClean="0">
                <a:solidFill>
                  <a:srgbClr val="002060"/>
                </a:solidFill>
              </a:rPr>
              <a:t>do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</a:rPr>
              <a:t>You,we,they</a:t>
            </a:r>
            <a:r>
              <a:rPr lang="en-US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are </a:t>
            </a:r>
            <a:r>
              <a:rPr lang="en-US" sz="3200" b="1" i="1" dirty="0" smtClean="0">
                <a:solidFill>
                  <a:srgbClr val="002060"/>
                </a:solidFill>
              </a:rPr>
              <a:t/>
            </a:r>
            <a:br>
              <a:rPr lang="en-US" sz="3200" b="1" i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12995" y="2578616"/>
            <a:ext cx="15841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</a:t>
            </a:r>
            <a:r>
              <a:rPr lang="en-US" sz="2800" b="1" dirty="0" smtClean="0">
                <a:solidFill>
                  <a:srgbClr val="002060"/>
                </a:solidFill>
              </a:rPr>
              <a:t>o be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411760" y="3493016"/>
            <a:ext cx="1061275" cy="1399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05083" y="3493016"/>
            <a:ext cx="0" cy="188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319972" y="3493016"/>
            <a:ext cx="469207" cy="2192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66615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one another about the plans for the weekend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991704"/>
              </p:ext>
            </p:extLst>
          </p:nvPr>
        </p:nvGraphicFramePr>
        <p:xfrm>
          <a:off x="755576" y="1981200"/>
          <a:ext cx="7702624" cy="41327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816424"/>
                <a:gridCol w="3886200"/>
              </a:tblGrid>
              <a:tr h="73601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               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name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What</a:t>
                      </a:r>
                      <a:r>
                        <a:rPr lang="en-US" sz="3600" b="1" baseline="0" dirty="0" smtClean="0">
                          <a:solidFill>
                            <a:srgbClr val="002060"/>
                          </a:solidFill>
                        </a:rPr>
                        <a:t> are you going to do?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36010">
                <a:tc>
                  <a:txBody>
                    <a:bodyPr/>
                    <a:lstStyle/>
                    <a:p>
                      <a:r>
                        <a:rPr lang="en-US" sz="3600" i="1" dirty="0" smtClean="0"/>
                        <a:t>        </a:t>
                      </a:r>
                      <a:r>
                        <a:rPr lang="en-US" sz="3600" i="1" dirty="0" smtClean="0">
                          <a:solidFill>
                            <a:srgbClr val="002060"/>
                          </a:solidFill>
                        </a:rPr>
                        <a:t>Lisa</a:t>
                      </a:r>
                      <a:endParaRPr lang="ru-RU" sz="36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1" dirty="0" smtClean="0"/>
                        <a:t> </a:t>
                      </a:r>
                      <a:endParaRPr lang="ru-RU" sz="3600" i="1" dirty="0"/>
                    </a:p>
                  </a:txBody>
                  <a:tcPr/>
                </a:tc>
              </a:tr>
              <a:tr h="736010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0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0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1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each other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b="1" dirty="0" smtClean="0"/>
              <a:t>I’m going to Hong Kong.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She </a:t>
            </a:r>
            <a:r>
              <a:rPr lang="en-US" b="1" dirty="0"/>
              <a:t>is going to be a doctor when she grows up</a:t>
            </a:r>
            <a:r>
              <a:rPr lang="en-US" b="1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b="1" dirty="0"/>
              <a:t>He </a:t>
            </a:r>
            <a:r>
              <a:rPr lang="en-US" b="1" dirty="0" smtClean="0"/>
              <a:t>is going </a:t>
            </a:r>
            <a:r>
              <a:rPr lang="en-US" b="1" dirty="0"/>
              <a:t>to watch TV tonight</a:t>
            </a:r>
            <a:r>
              <a:rPr lang="en-US" b="1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b="1" dirty="0"/>
              <a:t>They’re going to </a:t>
            </a:r>
            <a:r>
              <a:rPr lang="en-US" b="1" dirty="0" smtClean="0"/>
              <a:t>have </a:t>
            </a:r>
            <a:r>
              <a:rPr lang="en-US" b="1" dirty="0"/>
              <a:t>pizza for dinner</a:t>
            </a:r>
            <a:r>
              <a:rPr lang="en-US" b="1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b="1" dirty="0"/>
              <a:t>I’m </a:t>
            </a:r>
            <a:r>
              <a:rPr lang="en-US" b="1" dirty="0" smtClean="0"/>
              <a:t>going </a:t>
            </a:r>
            <a:r>
              <a:rPr lang="en-US" b="1" dirty="0"/>
              <a:t>to visit my grandparents at the weekend.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0774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watch a short video. Two friends are making plans for tonight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www.youtube.com/watch?v=ddBbKNJatuU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91035"/>
      </p:ext>
    </p:extLst>
  </p:cSld>
  <p:clrMapOvr>
    <a:masterClrMapping/>
  </p:clrMapOvr>
</p:sld>
</file>

<file path=ppt/theme/theme1.xml><?xml version="1.0" encoding="utf-8"?>
<a:theme xmlns:a="http://schemas.openxmlformats.org/drawingml/2006/main" name="GenlEducation">
  <a:themeElements>
    <a:clrScheme name="">
      <a:dk1>
        <a:srgbClr val="000000"/>
      </a:dk1>
      <a:lt1>
        <a:srgbClr val="FFFFFF"/>
      </a:lt1>
      <a:dk2>
        <a:srgbClr val="FF6600"/>
      </a:dk2>
      <a:lt2>
        <a:srgbClr val="FFFF00"/>
      </a:lt2>
      <a:accent1>
        <a:srgbClr val="FF9900"/>
      </a:accent1>
      <a:accent2>
        <a:srgbClr val="00FFFF"/>
      </a:accent2>
      <a:accent3>
        <a:srgbClr val="FFB8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GenlEducation</Template>
  <TotalTime>600</TotalTime>
  <Words>407</Words>
  <Application>Microsoft Office PowerPoint</Application>
  <PresentationFormat>Экран (4:3)</PresentationFormat>
  <Paragraphs>82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GenlEducation</vt:lpstr>
      <vt:lpstr>Презентация PowerPoint</vt:lpstr>
      <vt:lpstr>Презентация PowerPoint</vt:lpstr>
      <vt:lpstr>Listen and say what Linda’s family is going to do next week</vt:lpstr>
      <vt:lpstr>During today’s lesson I will</vt:lpstr>
      <vt:lpstr> to be + going to …</vt:lpstr>
      <vt:lpstr>Презентация PowerPoint</vt:lpstr>
      <vt:lpstr>Ask one another about the plans for the weekend</vt:lpstr>
      <vt:lpstr>Check each other</vt:lpstr>
      <vt:lpstr>Let’s watch a short video. Two friends are making plans for tonight</vt:lpstr>
      <vt:lpstr>Listen and fill in the gaps</vt:lpstr>
      <vt:lpstr>Project</vt:lpstr>
      <vt:lpstr>We have reached the aim of the lesson. </vt:lpstr>
      <vt:lpstr>What is your score?</vt:lpstr>
      <vt:lpstr>Your hometask</vt:lpstr>
      <vt:lpstr>Использованные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Education</dc:title>
  <dc:creator>днс</dc:creator>
  <cp:lastModifiedBy>Марина</cp:lastModifiedBy>
  <cp:revision>45</cp:revision>
  <dcterms:created xsi:type="dcterms:W3CDTF">2014-11-03T06:02:25Z</dcterms:created>
  <dcterms:modified xsi:type="dcterms:W3CDTF">2015-03-04T02:53:20Z</dcterms:modified>
</cp:coreProperties>
</file>