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77" r:id="rId8"/>
    <p:sldId id="279" r:id="rId9"/>
    <p:sldId id="282" r:id="rId10"/>
    <p:sldId id="287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1079-F87F-404E-84AA-4E4293C7034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R10282694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357214"/>
            <a:ext cx="9151437" cy="7215214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71435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endParaRPr lang="ru-RU" dirty="0">
              <a:ln w="10160">
                <a:solidFill>
                  <a:schemeClr val="accent1"/>
                </a:solidFill>
                <a:prstDash val="solid"/>
              </a:ln>
              <a:noFill/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4552" y="10001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714356"/>
            <a:ext cx="72465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ИННОВАЦИОННЫЕ ФОРМЫ </a:t>
            </a:r>
          </a:p>
          <a:p>
            <a:pPr algn="ctr"/>
            <a:endParaRPr lang="ru-RU" sz="3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УРОКОВ </a:t>
            </a:r>
            <a:endParaRPr lang="ru-RU" sz="3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СРЕДСТВО ПОВЫШЕНИЯ </a:t>
            </a:r>
          </a:p>
          <a:p>
            <a:pPr algn="ctr"/>
            <a:endParaRPr lang="ru-RU" sz="3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ИНТЕРЕСА К ИЗУЧАЕМОМУ </a:t>
            </a:r>
          </a:p>
          <a:p>
            <a:pPr algn="ctr"/>
            <a:endParaRPr lang="ru-RU" sz="3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ПРЕДМЕТУ</a:t>
            </a:r>
            <a:endParaRPr lang="ru-RU" sz="32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na55555.ru/uploads/images/default/netradicionnye-formy-uro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4221088"/>
            <a:ext cx="161925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9"/>
            <a:ext cx="8229600" cy="47897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3200" b="1" i="1" u="sng" dirty="0"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57325"/>
            <a:ext cx="7143768" cy="5400675"/>
          </a:xfrm>
        </p:spPr>
        <p:txBody>
          <a:bodyPr>
            <a:normAutofit/>
          </a:bodyPr>
          <a:lstStyle/>
          <a:p>
            <a:pPr>
              <a:buClr>
                <a:srgbClr val="FFFF66"/>
              </a:buClr>
              <a:buFont typeface="Wingdings" pitchFamily="2" charset="2"/>
              <a:buChar char="Ø"/>
            </a:pPr>
            <a:endParaRPr lang="ru-RU" sz="28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FFFF66"/>
              </a:buClr>
              <a:buFont typeface="Wingdings" pitchFamily="2" charset="2"/>
              <a:buChar char="Ø"/>
            </a:pPr>
            <a:endParaRPr lang="ru-RU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403648" y="0"/>
            <a:ext cx="6192688" cy="1196752"/>
          </a:xfrm>
          <a:prstGeom prst="snip1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УРОК-ПУТЕШЕСТВИЕ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C:\Users\qqqq1111\Pictures\Третьяклвская галерея\IMG_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80920" cy="5589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3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80728"/>
            <a:ext cx="8229600" cy="5877272"/>
          </a:xfrm>
        </p:spPr>
        <p:txBody>
          <a:bodyPr>
            <a:normAutofit/>
          </a:bodyPr>
          <a:lstStyle/>
          <a:p>
            <a:pPr marL="514350" indent="-514350"/>
            <a:endParaRPr lang="ru-RU" sz="3200" b="1" i="1" dirty="0"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8892480" cy="1080120"/>
          </a:xfrm>
        </p:spPr>
        <p:txBody>
          <a:bodyPr>
            <a:noAutofit/>
          </a:bodyPr>
          <a:lstStyle/>
          <a:p>
            <a:pPr algn="ctr">
              <a:buClr>
                <a:srgbClr val="FFFF66"/>
              </a:buClr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Истринские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вести» от 17 апреля 2015 года</a:t>
            </a:r>
          </a:p>
        </p:txBody>
      </p:sp>
      <p:pic>
        <p:nvPicPr>
          <p:cNvPr id="4" name="Picture 2" descr="C:\Users\qqqq1111\Pictures\Третьяклвская галерея\IMG_0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560839" cy="5949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Скажи мне – и я забуду,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Покажи мне – и я запомню,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Вовлеки меня – и я пойму.  </a:t>
            </a:r>
            <a:r>
              <a:rPr lang="ru-RU" sz="6000" b="1" i="1" dirty="0" smtClean="0">
                <a:solidFill>
                  <a:schemeClr val="tx2"/>
                </a:solidFill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/>
              <a:t>(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Древняя китайская мудрость)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6" name="Picture 2" descr="C:\Users\qqqq1111\Pictures\Третьяклвская галерея\IMG_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20888"/>
            <a:ext cx="4552154" cy="42210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928670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332657"/>
            <a:ext cx="75216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уроки в  образовательном процессе по-прежнему занимают значительное место.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Это связано с возрастными особенностями школьников, игровой основой данных уроков, оригинальностью их проведения.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57903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80724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каждого урока, в том числе инновационного, в контексте введения ФГОС НОО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4525963"/>
          </a:xfrm>
        </p:spPr>
        <p:txBody>
          <a:bodyPr/>
          <a:lstStyle/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общекультурное развитие;</a:t>
            </a:r>
          </a:p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личностное развитие;</a:t>
            </a:r>
          </a:p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мотивов, инициативы и интересов учащихся;</a:t>
            </a:r>
          </a:p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умения учиться;</a:t>
            </a:r>
          </a:p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коммуникативной компетентности.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27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85791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Инновационные формы обучения        </a:t>
            </a:r>
          </a:p>
          <a:p>
            <a:pPr algn="ctr">
              <a:buNone/>
            </a:pPr>
            <a:r>
              <a:rPr lang="ru-RU" sz="3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предполагают: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коллективных форм работы;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привитие интереса к предмету;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развитие умений и навыков самостоятельной работы;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активизацию деятельности учащихся;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 подготовке к уроку учащиеся сами ищут интересный материал;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более полное осуществление практической, воспитательной, образовательной и развивающей целей обучения;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становление новых отношений между учителем и учениками.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31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29576" cy="15716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Наиболее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распространенные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B050"/>
                </a:solidFill>
              </a:rPr>
              <a:t>типы инновационных уроков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507209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«погружения»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- деловые игры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- пресс- конференции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соревнования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КВН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Театрализованные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уроки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Компьютерные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уроки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 групповыми формами работы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творчества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которые ведут учащиеся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Уроки-зачеты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Уроки- конкурсы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50006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Уроки- обобщения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Уроки- фантазии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Уроки- игры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Уроки- «суды»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 поиска истины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Уроки- концерты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Уроки- диалоги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 - ролевые игры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Уроки- конференции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Интегрированные уроки</a:t>
            </a:r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Межпредметные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уроки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Уроки- экскурсии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Уроки – игры «Поле чудес».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5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УРОК-ЭКСКУРСИЯ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91683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268760"/>
            <a:ext cx="4258816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огромное воспитательное влияние на детей.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Восприятие красоты мира, ощущение гармонии, влияют на развитие эстетических чувств, позитивных эмоций.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Во время выполнения совместных заданий школьники учатся сотрудничать между собой.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qqqq1111\Pictures\Третьяклвская галерея\IMG_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02194"/>
            <a:ext cx="3672408" cy="52659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Эффективность урока-экскурсии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заключается в том, что постепенно ученик </a:t>
            </a:r>
          </a:p>
          <a:p>
            <a:pPr>
              <a:buNone/>
            </a:pP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 учится отбирать </a:t>
            </a: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нужную информацию из большого её массива;</a:t>
            </a:r>
          </a:p>
          <a:p>
            <a:pPr>
              <a:buNone/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описывает</a:t>
            </a: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 наблюдения, используя рисунки, пояснения, таблицы и графики.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32246"/>
            <a:ext cx="7353498" cy="360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83598" y="857232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764704"/>
            <a:ext cx="784887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инициативы и коммуникативных навыков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Приближает школьное обучение к жизни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Предполагает самостоятельный поиск средств  и способов решения задач, связанных с реальными ситуациями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Искореняет негативные явления  обучения и приносит радость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66"/>
              </a:buClr>
              <a:buNone/>
            </a:pPr>
            <a:r>
              <a:rPr lang="ru-RU" sz="2800" b="1" i="1" u="sng" dirty="0" smtClean="0">
                <a:solidFill>
                  <a:srgbClr val="00B050"/>
                </a:solidFill>
                <a:latin typeface="Times New Roman" pitchFamily="18" charset="0"/>
              </a:rPr>
              <a:t>ИННОВАЦИОННЫЙ   УРОК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699416"/>
      </p:ext>
    </p:extLst>
  </p:cSld>
  <p:clrMapOvr>
    <a:masterClrMapping/>
  </p:clrMapOvr>
  <p:transition spd="slow" advClick="0" advTm="3000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295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Скажи мне – и я забуду, Покажи мне – и я запомню, Вовлеки меня – и я пойму.   (Древняя китайская мудрость)</vt:lpstr>
      <vt:lpstr>Слайд 3</vt:lpstr>
      <vt:lpstr>Основные задачи  каждого урока, в том числе инновационного, в контексте введения ФГОС НОО</vt:lpstr>
      <vt:lpstr>Слайд 5</vt:lpstr>
      <vt:lpstr>Наиболее распространенные  типы инновационных уроков</vt:lpstr>
      <vt:lpstr>УРОК-ЭКСКУРСИЯ</vt:lpstr>
      <vt:lpstr>Эффективность урока-экскурсии </vt:lpstr>
      <vt:lpstr>Слайд 9</vt:lpstr>
      <vt:lpstr>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Elena Elena</cp:lastModifiedBy>
  <cp:revision>144</cp:revision>
  <dcterms:created xsi:type="dcterms:W3CDTF">2014-11-30T17:32:30Z</dcterms:created>
  <dcterms:modified xsi:type="dcterms:W3CDTF">2015-11-28T12:43:20Z</dcterms:modified>
</cp:coreProperties>
</file>