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18"/>
  </p:notesMasterIdLst>
  <p:sldIdLst>
    <p:sldId id="256" r:id="rId2"/>
    <p:sldId id="269" r:id="rId3"/>
    <p:sldId id="270" r:id="rId4"/>
    <p:sldId id="257" r:id="rId5"/>
    <p:sldId id="258" r:id="rId6"/>
    <p:sldId id="259" r:id="rId7"/>
    <p:sldId id="260" r:id="rId8"/>
    <p:sldId id="261" r:id="rId9"/>
    <p:sldId id="271" r:id="rId10"/>
    <p:sldId id="262" r:id="rId11"/>
    <p:sldId id="263" r:id="rId12"/>
    <p:sldId id="264" r:id="rId13"/>
    <p:sldId id="265" r:id="rId14"/>
    <p:sldId id="267" r:id="rId15"/>
    <p:sldId id="268" r:id="rId16"/>
    <p:sldId id="26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E4494-9153-4C1E-A051-A1C544252CA4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6EC61-81FC-4BE9-9A11-CC32180BD6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195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6EC61-81FC-4BE9-9A11-CC32180BD61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04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916832"/>
            <a:ext cx="4968552" cy="1600327"/>
          </a:xfrm>
        </p:spPr>
        <p:txBody>
          <a:bodyPr>
            <a:noAutofit/>
          </a:bodyPr>
          <a:lstStyle/>
          <a:p>
            <a:r>
              <a:rPr lang="ru-RU" sz="4400" dirty="0" smtClean="0"/>
              <a:t>Заочная экскурсия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Материалы </a:t>
            </a:r>
            <a:r>
              <a:rPr lang="ru-RU" dirty="0"/>
              <a:t>к уроку</a:t>
            </a:r>
          </a:p>
        </p:txBody>
      </p:sp>
    </p:spTree>
    <p:extLst>
      <p:ext uri="{BB962C8B-B14F-4D97-AF65-F5344CB8AC3E}">
        <p14:creationId xmlns:p14="http://schemas.microsoft.com/office/powerpoint/2010/main" val="131154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016" y="-116947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Виды парка </a:t>
            </a:r>
            <a:r>
              <a:rPr lang="ru-RU" dirty="0"/>
              <a:t>имени 50-летия ВЛКСМ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08" t="34654" r="39228" b="20527"/>
          <a:stretch/>
        </p:blipFill>
        <p:spPr bwMode="auto">
          <a:xfrm>
            <a:off x="262745" y="1196752"/>
            <a:ext cx="5595542" cy="37187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D:\памятники оренбурга\войнам-интернационалистам\IMG_55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7949">
            <a:off x="4572000" y="3990325"/>
            <a:ext cx="3873004" cy="25832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D:\памятники оренбурга\войнам-интернационалистам\JD2wgFXSpg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6905">
            <a:off x="4976093" y="1207631"/>
            <a:ext cx="3879316" cy="25874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9" name="Picture 5" descr="D:\памятники оренбурга\войнам-интернационалистам\IMG_55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3181">
            <a:off x="262745" y="3811512"/>
            <a:ext cx="3877207" cy="25860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8176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692696"/>
            <a:ext cx="7560840" cy="4525963"/>
          </a:xfrm>
        </p:spPr>
        <p:txBody>
          <a:bodyPr>
            <a:noAutofit/>
          </a:bodyPr>
          <a:lstStyle/>
          <a:p>
            <a:pPr algn="just"/>
            <a:r>
              <a:rPr lang="ru-RU" sz="2200" b="1" dirty="0"/>
              <a:t>В парке имени 50-летия ВЛКСМ возвышается монумент памяти всем   погибшим в локальных войнах и вооруженных конфликтах. </a:t>
            </a:r>
            <a:endParaRPr lang="ru-RU" sz="2200" b="1" dirty="0" smtClean="0"/>
          </a:p>
          <a:p>
            <a:pPr marL="0" indent="0" algn="just">
              <a:buNone/>
            </a:pPr>
            <a:endParaRPr lang="ru-RU" sz="2200" b="1" dirty="0" smtClean="0"/>
          </a:p>
          <a:p>
            <a:pPr algn="just"/>
            <a:r>
              <a:rPr lang="ru-RU" sz="2200" b="1" dirty="0" smtClean="0"/>
              <a:t>В </a:t>
            </a:r>
            <a:r>
              <a:rPr lang="ru-RU" sz="2200" b="1" dirty="0"/>
              <a:t>разные годы в боевых действиях в Афганистане, Чеченской Республике, Таджикистане, Нагорном Карабахе,  Приднестровье, Абхазии и Северной Осетии пронимали участие почти </a:t>
            </a:r>
            <a:r>
              <a:rPr lang="ru-RU" sz="22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15 тысяч </a:t>
            </a:r>
            <a:r>
              <a:rPr lang="ru-RU" sz="2200" b="1" dirty="0" err="1"/>
              <a:t>оренбуржцев</a:t>
            </a:r>
            <a:r>
              <a:rPr lang="ru-RU" sz="2200" b="1" dirty="0"/>
              <a:t>. Из  них </a:t>
            </a:r>
            <a:r>
              <a:rPr lang="ru-RU" sz="22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426</a:t>
            </a:r>
            <a:r>
              <a:rPr lang="ru-RU" sz="2200" b="1" dirty="0"/>
              <a:t> человек </a:t>
            </a:r>
            <a:r>
              <a:rPr lang="ru-RU" sz="2200" b="1" dirty="0" smtClean="0"/>
              <a:t>погибли, </a:t>
            </a:r>
            <a:r>
              <a:rPr lang="ru-RU" sz="22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6</a:t>
            </a:r>
            <a:r>
              <a:rPr lang="ru-RU" sz="2200" b="1" dirty="0" smtClean="0"/>
              <a:t> - </a:t>
            </a:r>
            <a:r>
              <a:rPr lang="ru-RU" sz="2200" b="1" dirty="0"/>
              <a:t>пропали без вести, </a:t>
            </a:r>
            <a:r>
              <a:rPr lang="ru-RU" sz="22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420</a:t>
            </a:r>
            <a:r>
              <a:rPr lang="ru-RU" sz="2200" b="1" dirty="0" smtClean="0"/>
              <a:t> воинов стали инвалидами. </a:t>
            </a:r>
          </a:p>
          <a:p>
            <a:pPr marL="0" indent="0" algn="just">
              <a:buNone/>
            </a:pPr>
            <a:endParaRPr lang="ru-RU" sz="2200" b="1" dirty="0"/>
          </a:p>
          <a:p>
            <a:pPr algn="just"/>
            <a:r>
              <a:rPr lang="ru-RU" sz="2200" b="1" dirty="0" smtClean="0"/>
              <a:t>Орденами </a:t>
            </a:r>
            <a:r>
              <a:rPr lang="ru-RU" sz="2200" b="1" dirty="0"/>
              <a:t>и медалями были награждены </a:t>
            </a:r>
            <a:r>
              <a:rPr lang="ru-RU" sz="22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1572</a:t>
            </a:r>
            <a:r>
              <a:rPr lang="ru-RU" sz="2200" b="1" dirty="0" smtClean="0"/>
              <a:t> </a:t>
            </a:r>
            <a:r>
              <a:rPr lang="ru-RU" sz="2200" b="1" dirty="0"/>
              <a:t>военнослужащих.</a:t>
            </a:r>
          </a:p>
          <a:p>
            <a:pPr marL="0" indent="0" algn="just">
              <a:buNone/>
            </a:pPr>
            <a:r>
              <a:rPr lang="ru-RU" sz="2200" dirty="0"/>
              <a:t> </a:t>
            </a:r>
          </a:p>
          <a:p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403990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38679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dirty="0"/>
              <a:t>Памятник </a:t>
            </a:r>
            <a:r>
              <a:rPr lang="ru-RU" altLang="ru-RU" dirty="0" smtClean="0"/>
              <a:t>воинам-интернационалистам</a:t>
            </a:r>
            <a:r>
              <a:rPr lang="ru-RU" altLang="ru-RU" dirty="0"/>
              <a:t>, 1989</a:t>
            </a:r>
            <a:endParaRPr lang="ru-RU" dirty="0"/>
          </a:p>
        </p:txBody>
      </p:sp>
      <p:pic>
        <p:nvPicPr>
          <p:cNvPr id="2050" name="Picture 2" descr="D:\памятники оренбурга\войнам-интернационалистам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069" y="260648"/>
            <a:ext cx="3518669" cy="510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82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583264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sz="2800" b="1" dirty="0" smtClean="0"/>
              <a:t>Мемориал памяти был возведен в Оренбурге  одним из первых в стране. По решению городского Совета воинов - интернационалистов в июне 1989 года было начато строительство памятника, а </a:t>
            </a:r>
            <a:r>
              <a:rPr lang="ru-RU" sz="2800" b="1" dirty="0" smtClean="0"/>
              <a:t>открытие его </a:t>
            </a:r>
            <a:r>
              <a:rPr lang="ru-RU" sz="2800" b="1" dirty="0" smtClean="0"/>
              <a:t>состоялось уже 2 сентября. Скульптором  памятника  стала </a:t>
            </a:r>
            <a:r>
              <a:rPr lang="ru-RU" sz="2800" b="1" dirty="0" err="1" smtClean="0"/>
              <a:t>Н.Г.Петина</a:t>
            </a:r>
            <a:r>
              <a:rPr lang="ru-RU" sz="2800" b="1" dirty="0" smtClean="0"/>
              <a:t>, архитектором  – П.Г. </a:t>
            </a:r>
            <a:r>
              <a:rPr lang="ru-RU" sz="2800" b="1" dirty="0" err="1" smtClean="0"/>
              <a:t>Кантаев</a:t>
            </a:r>
            <a:r>
              <a:rPr lang="ru-RU" sz="2800" b="1" dirty="0" smtClean="0"/>
              <a:t>.</a:t>
            </a:r>
          </a:p>
          <a:p>
            <a:pPr marL="0" indent="0" algn="just">
              <a:buFont typeface="Arial" pitchFamily="34" charset="0"/>
              <a:buNone/>
            </a:pPr>
            <a:endParaRPr lang="ru-RU" sz="2800" b="1" dirty="0" smtClean="0"/>
          </a:p>
          <a:p>
            <a:pPr algn="just"/>
            <a:r>
              <a:rPr lang="ru-RU" sz="2800" b="1" dirty="0" smtClean="0"/>
              <a:t>Памятник представляет собой возвышающиеся величественные гранитные  стелы, соединяющиеся пожатием двух рук, и металлическую  плиту у подножия с именами 184-х погибших и двух пропавших без вести в Афганистане. В 2004 году проводилась реконструкция памятника. А в 2007 году пришло решение о создании мемориала. В </a:t>
            </a:r>
            <a:r>
              <a:rPr lang="ru-RU" sz="2800" b="1" dirty="0" smtClean="0"/>
              <a:t>итоге, </a:t>
            </a:r>
            <a:r>
              <a:rPr lang="ru-RU" sz="2800" b="1" dirty="0" smtClean="0"/>
              <a:t>рядом с главным памятником установлена новая стела и два мраморных постамента, на плитах которых увековечены имена солдат и офицеров Оренбуржья, погибших за период с 1989 года. Таким образом, архитектурный  ансамбль преобразился в Мемориал воинской славы и получил  новое рожд</a:t>
            </a:r>
            <a:r>
              <a:rPr lang="ru-RU" sz="2800" dirty="0" smtClean="0"/>
              <a:t>ение.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812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памятники оренбурга\салм-мать\1444636558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89" y="226938"/>
            <a:ext cx="3488407" cy="30907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5" name="Picture 3" descr="D:\памятники оренбурга\войнам-интернационалистам\1444636914_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887" y="235520"/>
            <a:ext cx="4929010" cy="34158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памятники оренбурга\войнам-интернационалистам\1444637990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26" y="3991945"/>
            <a:ext cx="3488407" cy="25552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9" name="Picture 7" descr="D:\памятники оренбурга\войнам-интернационалистам\1444638040_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679" y="4018213"/>
            <a:ext cx="3441426" cy="25552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84638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памятники оренбурга\войнам-интернационалистам\1444636985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71" y="1772817"/>
            <a:ext cx="4325317" cy="26946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памятники оренбурга\войнам-интернационалистам\1444638093_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63" y="2564904"/>
            <a:ext cx="2062607" cy="16471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0" name="Picture 4" descr="D:\памятники оренбурга\войнам-интернационалистам\1444638035_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283" y="4633276"/>
            <a:ext cx="2416091" cy="18569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1" name="Picture 5" descr="D:\памятники оренбурга\войнам-интернационалистам\1444638051_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467" y="2501091"/>
            <a:ext cx="2236539" cy="17109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2" name="Picture 6" descr="D:\памятники оренбурга\войнам-интернационалистам\1444638053_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115" y="4644642"/>
            <a:ext cx="2302855" cy="18455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3" name="Picture 7" descr="D:\памятники оренбурга\войнам-интернационалистам\1444638057_1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64" y="4633276"/>
            <a:ext cx="2202403" cy="18426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4" name="Picture 8" descr="D:\памятники оренбурга\войнам-интернационалистам\1444638075_1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467" y="359692"/>
            <a:ext cx="2287489" cy="17156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5" name="Picture 9" descr="D:\памятники оренбурга\войнам-интернационалистам\1444638085_1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61167"/>
            <a:ext cx="2230502" cy="18141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6" name="Picture 10" descr="D:\памятники оренбурга\войнам-интернационалистам\1444638087_9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64" y="389408"/>
            <a:ext cx="2155554" cy="1656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00802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332656"/>
            <a:ext cx="8928992" cy="633670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2100" b="1" dirty="0"/>
              <a:t>В</a:t>
            </a:r>
            <a:r>
              <a:rPr lang="ru-RU" sz="2100" b="1" dirty="0" smtClean="0"/>
              <a:t>ойна </a:t>
            </a:r>
            <a:r>
              <a:rPr lang="ru-RU" sz="2100" b="1" dirty="0"/>
              <a:t>в Афганистане началась 25 декабря 1979.Целью советского военного присутствия в Демократической Республике Афганистан (ДРА) было провозглашено  осуществление миротворческой операции для оказания помощи афганскому народу в стабилизации обстановки и отражении возможной агрессии извне.  </a:t>
            </a:r>
          </a:p>
          <a:p>
            <a:pPr>
              <a:lnSpc>
                <a:spcPct val="90000"/>
              </a:lnSpc>
            </a:pPr>
            <a:r>
              <a:rPr lang="ru-RU" sz="2100" b="1" dirty="0"/>
              <a:t>Она длилась девять лет, один месяц и девятнадцать </a:t>
            </a:r>
            <a:br>
              <a:rPr lang="ru-RU" sz="2100" b="1" dirty="0"/>
            </a:br>
            <a:r>
              <a:rPr lang="ru-RU" sz="2100" b="1" dirty="0"/>
              <a:t>дней. По официальным данным, за годы войны в  Афганистане  прошли службу 620 000  военнослужащих, а в качестве гражданского персонала – 21 000 человек. </a:t>
            </a:r>
            <a:br>
              <a:rPr lang="ru-RU" sz="2100" b="1" dirty="0"/>
            </a:br>
            <a:r>
              <a:rPr lang="ru-RU" sz="2100" b="1" dirty="0"/>
              <a:t> Общие потери советской  армии в ходе Афганской войны составили 15 051 человек. </a:t>
            </a:r>
          </a:p>
          <a:p>
            <a:pPr>
              <a:lnSpc>
                <a:spcPct val="90000"/>
              </a:lnSpc>
            </a:pPr>
            <a:r>
              <a:rPr lang="ru-RU" sz="2100" b="1" dirty="0"/>
              <a:t>Война в Афганистане не принесла нашей стране ни почестей, ни славы. </a:t>
            </a:r>
            <a:br>
              <a:rPr lang="ru-RU" sz="2100" b="1" dirty="0"/>
            </a:br>
            <a:r>
              <a:rPr lang="ru-RU" sz="2100" b="1" dirty="0"/>
              <a:t>Для родных и близких тех, кто погиб, афганская война не закончилась выводом войск 15 февраля 1989 года. Она остается кровоточащей раной, которую даже время исцелить не в состоянии. Мы все в долгу перед </a:t>
            </a:r>
            <a:r>
              <a:rPr lang="ru-RU" sz="2100" b="1" dirty="0" smtClean="0"/>
              <a:t>павшими</a:t>
            </a:r>
            <a:r>
              <a:rPr lang="ru-RU" sz="2100" b="1" dirty="0" smtClean="0"/>
              <a:t>, в долгу вечном </a:t>
            </a:r>
            <a:r>
              <a:rPr lang="ru-RU" sz="2100" b="1" dirty="0"/>
              <a:t>и неоплатном.  </a:t>
            </a:r>
          </a:p>
          <a:p>
            <a:pPr>
              <a:lnSpc>
                <a:spcPct val="90000"/>
              </a:lnSpc>
            </a:pPr>
            <a:r>
              <a:rPr lang="ru-RU" sz="2100" b="1" dirty="0"/>
              <a:t>И только </a:t>
            </a:r>
            <a:r>
              <a:rPr lang="ru-RU" sz="2100" b="1" dirty="0" smtClean="0"/>
              <a:t>Память </a:t>
            </a:r>
            <a:r>
              <a:rPr lang="ru-RU" sz="2100" b="1" dirty="0"/>
              <a:t>о них, благодарная </a:t>
            </a:r>
            <a:r>
              <a:rPr lang="ru-RU" sz="2100" b="1" dirty="0" smtClean="0"/>
              <a:t>Память </a:t>
            </a:r>
            <a:r>
              <a:rPr lang="ru-RU" sz="2100" b="1" dirty="0"/>
              <a:t>о тех, ушедших безвозвратно, становится долгом каждого живущего. Она </a:t>
            </a:r>
            <a:r>
              <a:rPr lang="ru-RU" sz="2100" b="1" dirty="0" smtClean="0"/>
              <a:t> </a:t>
            </a:r>
            <a:r>
              <a:rPr lang="ru-RU" sz="2100" b="1" dirty="0" smtClean="0"/>
              <a:t>необходима</a:t>
            </a:r>
            <a:r>
              <a:rPr lang="ru-RU" sz="2100" b="1" dirty="0" smtClean="0"/>
              <a:t> </a:t>
            </a:r>
            <a:r>
              <a:rPr lang="ru-RU" sz="2100" b="1" dirty="0"/>
              <a:t>всем нам, и тем, кто будет после нас.</a:t>
            </a:r>
          </a:p>
          <a:p>
            <a:pPr>
              <a:lnSpc>
                <a:spcPct val="90000"/>
              </a:lnSpc>
            </a:pPr>
            <a:endParaRPr lang="ru-RU" sz="2100" b="1" dirty="0"/>
          </a:p>
        </p:txBody>
      </p:sp>
    </p:spTree>
    <p:extLst>
      <p:ext uri="{BB962C8B-B14F-4D97-AF65-F5344CB8AC3E}">
        <p14:creationId xmlns:p14="http://schemas.microsoft.com/office/powerpoint/2010/main" val="49382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619268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3200" b="1" dirty="0" err="1" smtClean="0"/>
              <a:t>Оренбу́рг</a:t>
            </a:r>
            <a:r>
              <a:rPr lang="ru-RU" sz="3200" b="1" dirty="0" smtClean="0"/>
              <a:t> </a:t>
            </a:r>
            <a:r>
              <a:rPr lang="ru-RU" b="1" dirty="0" smtClean="0"/>
              <a:t>— город на юге Урала, он расположился на границе между Европой и Азией;</a:t>
            </a:r>
          </a:p>
          <a:p>
            <a:pPr marL="0" indent="0" algn="ctr">
              <a:buNone/>
            </a:pPr>
            <a:r>
              <a:rPr lang="ru-RU" b="1" dirty="0" smtClean="0"/>
              <a:t> административный центр Оренбургской области. Площадь области – 259 км². Население города — 561 279 чел.</a:t>
            </a:r>
          </a:p>
          <a:p>
            <a:pPr marL="0" indent="0" algn="ctr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                                        Герб г. Оренбурга</a:t>
            </a:r>
            <a:endParaRPr lang="ru-RU" b="1" dirty="0"/>
          </a:p>
        </p:txBody>
      </p:sp>
      <p:pic>
        <p:nvPicPr>
          <p:cNvPr id="5122" name="Picture 2" descr="D:\памятники оренбурга\gerborenbur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3" y="2060848"/>
            <a:ext cx="2595101" cy="40324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памятники оренбурга\1909_chch1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6" r="11694"/>
          <a:stretch/>
        </p:blipFill>
        <p:spPr bwMode="auto">
          <a:xfrm>
            <a:off x="6328666" y="2863233"/>
            <a:ext cx="2543175" cy="24544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4" name="Picture 4" descr="D:\памятники оренбурга\2_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3" r="6354"/>
          <a:stretch/>
        </p:blipFill>
        <p:spPr bwMode="auto">
          <a:xfrm>
            <a:off x="251520" y="2845004"/>
            <a:ext cx="2731790" cy="2464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80117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916832"/>
            <a:ext cx="6480720" cy="1800200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Э</a:t>
            </a:r>
            <a:r>
              <a:rPr lang="ru-RU" sz="4400" dirty="0" smtClean="0"/>
              <a:t>кскурсия </a:t>
            </a:r>
            <a:r>
              <a:rPr lang="ru-RU" sz="4400" dirty="0"/>
              <a:t>к памятнику «Скорбящая мать» </a:t>
            </a:r>
            <a:r>
              <a:rPr lang="ru-RU" sz="4400" dirty="0" smtClean="0"/>
              <a:t>скульптора </a:t>
            </a:r>
            <a:r>
              <a:rPr lang="ru-RU" sz="4400" dirty="0"/>
              <a:t>Н.Г. </a:t>
            </a:r>
            <a:r>
              <a:rPr lang="ru-RU" sz="4400" dirty="0" smtClean="0"/>
              <a:t>Петиной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42526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6030044"/>
            <a:ext cx="3600399" cy="827956"/>
          </a:xfrm>
        </p:spPr>
        <p:txBody>
          <a:bodyPr/>
          <a:lstStyle/>
          <a:p>
            <a:r>
              <a:rPr lang="ru-RU" dirty="0" smtClean="0"/>
              <a:t>Виды ул. </a:t>
            </a:r>
            <a:r>
              <a:rPr lang="ru-RU" dirty="0" err="1" smtClean="0"/>
              <a:t>Салмышской</a:t>
            </a:r>
            <a:endParaRPr lang="ru-RU" dirty="0"/>
          </a:p>
        </p:txBody>
      </p:sp>
      <p:pic>
        <p:nvPicPr>
          <p:cNvPr id="1026" name="Picture 2" descr="D:\памятники оренбурга\28-01-2014 11-49-4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68"/>
          <a:stretch/>
        </p:blipFill>
        <p:spPr bwMode="auto">
          <a:xfrm>
            <a:off x="1691680" y="620688"/>
            <a:ext cx="6045249" cy="45090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7" name="Picture 3" descr="D:\памятники оренбурга\1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34" y="1445857"/>
            <a:ext cx="3490907" cy="2081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D:\памятники оренбурга\88654311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2"/>
          <a:stretch/>
        </p:blipFill>
        <p:spPr bwMode="auto">
          <a:xfrm>
            <a:off x="363286" y="3835948"/>
            <a:ext cx="3530955" cy="20051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" name="Picture 2" descr="D:\памятники оренбурга\салм-мать\1445446522_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430" y="213825"/>
            <a:ext cx="2804034" cy="19073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5392095" y="5129722"/>
            <a:ext cx="3600399" cy="827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Виды сквера памяти </a:t>
            </a:r>
            <a:r>
              <a:rPr lang="ru-RU" dirty="0" err="1" smtClean="0"/>
              <a:t>Салмышского</a:t>
            </a:r>
            <a:r>
              <a:rPr lang="ru-RU" dirty="0" smtClean="0"/>
              <a:t> боя</a:t>
            </a:r>
            <a:endParaRPr lang="ru-RU" dirty="0"/>
          </a:p>
        </p:txBody>
      </p:sp>
      <p:pic>
        <p:nvPicPr>
          <p:cNvPr id="1029" name="Picture 5" descr="D:\памятники оренбурга\салм-мать\1445446606_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816" y="2357454"/>
            <a:ext cx="2795502" cy="23397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66777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124744"/>
            <a:ext cx="7776864" cy="4525963"/>
          </a:xfrm>
        </p:spPr>
        <p:txBody>
          <a:bodyPr/>
          <a:lstStyle/>
          <a:p>
            <a:pPr algn="just"/>
            <a:r>
              <a:rPr lang="ru-RU" sz="3000" dirty="0"/>
              <a:t>Имена улицы </a:t>
            </a:r>
            <a:r>
              <a:rPr lang="ru-RU" sz="3000" dirty="0" err="1"/>
              <a:t>Салмышской</a:t>
            </a:r>
            <a:r>
              <a:rPr lang="ru-RU" sz="3000" dirty="0"/>
              <a:t> и сквера посвящены великому и трагическому событию времен Гражданской войны. Победа красноармейцев на берегу реки </a:t>
            </a:r>
            <a:r>
              <a:rPr lang="ru-RU" sz="3000" dirty="0" err="1"/>
              <a:t>Салмыш</a:t>
            </a:r>
            <a:r>
              <a:rPr lang="ru-RU" sz="3000" dirty="0"/>
              <a:t> 26 апреля1919 года была первым серьезным ударом по белой армии адмирала Колчака. Этому бою суждено было войти в историю Гражданской войны.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421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5164113"/>
            <a:ext cx="5616624" cy="1143000"/>
          </a:xfrm>
        </p:spPr>
        <p:txBody>
          <a:bodyPr/>
          <a:lstStyle/>
          <a:p>
            <a:pPr algn="ctr"/>
            <a:r>
              <a:rPr lang="ru-RU" altLang="ru-RU" dirty="0"/>
              <a:t>«Скорбящая мать», 1965</a:t>
            </a:r>
            <a:endParaRPr lang="ru-RU" dirty="0"/>
          </a:p>
        </p:txBody>
      </p:sp>
      <p:pic>
        <p:nvPicPr>
          <p:cNvPr id="3074" name="Picture 2" descr="D:\памятники оренбурга\салм-мать\0_d5c4b_28aebe17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514" y="332656"/>
            <a:ext cx="3816424" cy="51251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48251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5738"/>
            <a:ext cx="8280920" cy="648362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b="1" dirty="0" smtClean="0"/>
          </a:p>
          <a:p>
            <a:pPr marL="0" indent="0" algn="just">
              <a:buNone/>
            </a:pPr>
            <a:endParaRPr lang="ru-RU" b="1" dirty="0" smtClean="0"/>
          </a:p>
          <a:p>
            <a:pPr algn="just"/>
            <a:r>
              <a:rPr lang="ru-RU" b="1" dirty="0"/>
              <a:t>С</a:t>
            </a:r>
            <a:r>
              <a:rPr lang="ru-RU" b="1" dirty="0"/>
              <a:t>кульптура </a:t>
            </a:r>
            <a:r>
              <a:rPr lang="ru-RU" b="1" dirty="0"/>
              <a:t>пережила три рождения. Первое – в мастерской оренбургского скульптора Н.Г. </a:t>
            </a:r>
            <a:r>
              <a:rPr lang="ru-RU" b="1" dirty="0"/>
              <a:t>Петиной в </a:t>
            </a:r>
            <a:r>
              <a:rPr lang="ru-RU" b="1" dirty="0" smtClean="0"/>
              <a:t>1965 </a:t>
            </a:r>
            <a:r>
              <a:rPr lang="ru-RU" b="1" dirty="0"/>
              <a:t>году. </a:t>
            </a:r>
            <a:r>
              <a:rPr lang="ru-RU" b="1" dirty="0"/>
              <a:t>Второе, когда была установлена в сквере «Памяти </a:t>
            </a:r>
            <a:r>
              <a:rPr lang="ru-RU" b="1" dirty="0" err="1"/>
              <a:t>Салмышского</a:t>
            </a:r>
            <a:r>
              <a:rPr lang="ru-RU" b="1" dirty="0"/>
              <a:t> боя». Третье - в 2008 году, после реконструкции, когда было решено обновить скульптуру и  поставить ее на постамент</a:t>
            </a:r>
            <a:r>
              <a:rPr lang="ru-RU" b="1" dirty="0"/>
              <a:t>.</a:t>
            </a:r>
          </a:p>
          <a:p>
            <a:pPr algn="just"/>
            <a:endParaRPr lang="ru-RU" b="1" dirty="0"/>
          </a:p>
          <a:p>
            <a:pPr algn="just"/>
            <a:r>
              <a:rPr lang="ru-RU" b="1" dirty="0" smtClean="0"/>
              <a:t>Новый </a:t>
            </a:r>
            <a:r>
              <a:rPr lang="ru-RU" b="1" dirty="0"/>
              <a:t>постамент отлит из бетона, облицовка декорирована под гранит. Бронзовая статуя  установлена лицом к центральной аллее сквера. Общая высота памятника с постаментом около четырех метров</a:t>
            </a:r>
            <a:r>
              <a:rPr lang="ru-RU" dirty="0"/>
              <a:t>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928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1856" y="260649"/>
            <a:ext cx="8682632" cy="396044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dirty="0" smtClean="0"/>
              <a:t>Скульптура матери, оплакивающей своего сына, стала памятником, данью глубокого уважения всем матерям, чьи дети отдали жизнь за свободу и независимость Родины. Тысячи женщин нашего города  потеряли своих детей  в Гражданскую войну, в Великую Отечественную. За годы только Великой Отечественной войны на фронт были мобилизованы более 411 тысяч </a:t>
            </a:r>
            <a:r>
              <a:rPr lang="ru-RU" b="1" dirty="0" err="1" smtClean="0"/>
              <a:t>оренбуржцев</a:t>
            </a:r>
            <a:r>
              <a:rPr lang="ru-RU" b="1" dirty="0" smtClean="0"/>
              <a:t>. А 185 тысяч </a:t>
            </a:r>
            <a:r>
              <a:rPr lang="ru-RU" b="1" dirty="0" smtClean="0"/>
              <a:t>земляков </a:t>
            </a:r>
            <a:r>
              <a:rPr lang="ru-RU" b="1" dirty="0" smtClean="0"/>
              <a:t>полегли на полях сражений. И сегодня в локальных конфликтах, «горячих точках» гибнут наши солдаты , и  по-прежнему </a:t>
            </a:r>
            <a:r>
              <a:rPr lang="ru-RU" b="1" dirty="0" smtClean="0"/>
              <a:t>скорбят </a:t>
            </a:r>
            <a:r>
              <a:rPr lang="ru-RU" b="1" dirty="0" smtClean="0"/>
              <a:t>матери.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4098" name="Picture 2" descr="D:\памятники оренбурга\салм-мать\1445446595_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78730"/>
            <a:ext cx="3591954" cy="26580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099" name="Picture 3" descr="D:\памятники оренбурга\салм-мать\143083872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3" t="10093" r="12108"/>
          <a:stretch/>
        </p:blipFill>
        <p:spPr bwMode="auto">
          <a:xfrm>
            <a:off x="5004048" y="3888694"/>
            <a:ext cx="3812481" cy="26381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66692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34888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/>
              <a:t>Э</a:t>
            </a:r>
            <a:r>
              <a:rPr lang="ru-RU" sz="4400" dirty="0" smtClean="0"/>
              <a:t>кскурсия к монументу </a:t>
            </a:r>
            <a:br>
              <a:rPr lang="ru-RU" sz="4400" dirty="0" smtClean="0"/>
            </a:br>
            <a:r>
              <a:rPr lang="ru-RU" sz="4400" dirty="0" smtClean="0"/>
              <a:t>воинам-интернационалистам </a:t>
            </a:r>
            <a:r>
              <a:rPr lang="ru-RU" sz="4400" dirty="0"/>
              <a:t>скульптора Н.Г. </a:t>
            </a:r>
            <a:r>
              <a:rPr lang="ru-RU" sz="4400" dirty="0" smtClean="0"/>
              <a:t>Петиной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92385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129</TotalTime>
  <Words>508</Words>
  <Application>Microsoft Office PowerPoint</Application>
  <PresentationFormat>Экран (4:3)</PresentationFormat>
  <Paragraphs>45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Паркет</vt:lpstr>
      <vt:lpstr>Заочная экскурсия</vt:lpstr>
      <vt:lpstr>Презентация PowerPoint</vt:lpstr>
      <vt:lpstr>Экскурсия к памятнику «Скорбящая мать» скульптора Н.Г. Петиной</vt:lpstr>
      <vt:lpstr>Презентация PowerPoint</vt:lpstr>
      <vt:lpstr>Презентация PowerPoint</vt:lpstr>
      <vt:lpstr>«Скорбящая мать», 1965</vt:lpstr>
      <vt:lpstr>Презентация PowerPoint</vt:lpstr>
      <vt:lpstr>Презентация PowerPoint</vt:lpstr>
      <vt:lpstr>Экскурсия к монументу  воинам-интернационалистам скульптора Н.Г. Петиной</vt:lpstr>
      <vt:lpstr>Виды парка имени 50-летия ВЛКСМ</vt:lpstr>
      <vt:lpstr>Презентация PowerPoint</vt:lpstr>
      <vt:lpstr>Памятник воинам-интернационалистам, 1989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Вера&amp;Тима</dc:creator>
  <cp:lastModifiedBy>User</cp:lastModifiedBy>
  <cp:revision>14</cp:revision>
  <dcterms:created xsi:type="dcterms:W3CDTF">2016-01-28T18:54:59Z</dcterms:created>
  <dcterms:modified xsi:type="dcterms:W3CDTF">2016-02-02T17:53:19Z</dcterms:modified>
</cp:coreProperties>
</file>