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Override2.xml" ContentType="application/vnd.openxmlformats-officedocument.themeOverrid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32" r:id="rId6"/>
    <p:sldMasterId id="2147483745" r:id="rId7"/>
    <p:sldMasterId id="2147483757" r:id="rId8"/>
    <p:sldMasterId id="2147483782" r:id="rId9"/>
    <p:sldMasterId id="2147483794" r:id="rId10"/>
    <p:sldMasterId id="2147483855" r:id="rId11"/>
    <p:sldMasterId id="2147483867" r:id="rId12"/>
    <p:sldMasterId id="2147483879" r:id="rId13"/>
  </p:sldMasterIdLst>
  <p:sldIdLst>
    <p:sldId id="256" r:id="rId14"/>
    <p:sldId id="264" r:id="rId15"/>
    <p:sldId id="258" r:id="rId16"/>
    <p:sldId id="259" r:id="rId17"/>
    <p:sldId id="282" r:id="rId18"/>
    <p:sldId id="261" r:id="rId19"/>
    <p:sldId id="262" r:id="rId20"/>
    <p:sldId id="263" r:id="rId21"/>
    <p:sldId id="271" r:id="rId22"/>
    <p:sldId id="283" r:id="rId23"/>
    <p:sldId id="265" r:id="rId24"/>
    <p:sldId id="267" r:id="rId25"/>
    <p:sldId id="260" r:id="rId26"/>
    <p:sldId id="269" r:id="rId27"/>
    <p:sldId id="273" r:id="rId28"/>
    <p:sldId id="275" r:id="rId29"/>
    <p:sldId id="277" r:id="rId30"/>
    <p:sldId id="279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66" r:id="rId40"/>
    <p:sldId id="299" r:id="rId41"/>
    <p:sldId id="272" r:id="rId42"/>
    <p:sldId id="270" r:id="rId43"/>
    <p:sldId id="274" r:id="rId44"/>
    <p:sldId id="300" r:id="rId45"/>
    <p:sldId id="278" r:id="rId46"/>
    <p:sldId id="280" r:id="rId47"/>
    <p:sldId id="292" r:id="rId48"/>
    <p:sldId id="276" r:id="rId49"/>
    <p:sldId id="293" r:id="rId50"/>
    <p:sldId id="294" r:id="rId51"/>
    <p:sldId id="295" r:id="rId52"/>
    <p:sldId id="296" r:id="rId53"/>
    <p:sldId id="298" r:id="rId54"/>
    <p:sldId id="297" r:id="rId55"/>
    <p:sldId id="303" r:id="rId56"/>
    <p:sldId id="304" r:id="rId57"/>
    <p:sldId id="305" r:id="rId58"/>
    <p:sldId id="301" r:id="rId59"/>
    <p:sldId id="306" r:id="rId60"/>
    <p:sldId id="307" r:id="rId61"/>
    <p:sldId id="308" r:id="rId62"/>
    <p:sldId id="302" r:id="rId63"/>
    <p:sldId id="281" r:id="rId6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4660"/>
  </p:normalViewPr>
  <p:slideViewPr>
    <p:cSldViewPr>
      <p:cViewPr varScale="1">
        <p:scale>
          <a:sx n="89" d="100"/>
          <a:sy n="89" d="100"/>
        </p:scale>
        <p:origin x="-127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slide" Target="slides/slide34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63" Type="http://schemas.openxmlformats.org/officeDocument/2006/relationships/slide" Target="slides/slide50.xml"/><Relationship Id="rId68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49" Type="http://schemas.openxmlformats.org/officeDocument/2006/relationships/slide" Target="slides/slide36.xml"/><Relationship Id="rId57" Type="http://schemas.openxmlformats.org/officeDocument/2006/relationships/slide" Target="slides/slide44.xml"/><Relationship Id="rId61" Type="http://schemas.openxmlformats.org/officeDocument/2006/relationships/slide" Target="slides/slide4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slide" Target="slides/slide31.xml"/><Relationship Id="rId52" Type="http://schemas.openxmlformats.org/officeDocument/2006/relationships/slide" Target="slides/slide39.xml"/><Relationship Id="rId60" Type="http://schemas.openxmlformats.org/officeDocument/2006/relationships/slide" Target="slides/slide47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56" Type="http://schemas.openxmlformats.org/officeDocument/2006/relationships/slide" Target="slides/slide43.xml"/><Relationship Id="rId64" Type="http://schemas.openxmlformats.org/officeDocument/2006/relationships/slide" Target="slides/slide5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slide" Target="slides/slide33.xml"/><Relationship Id="rId59" Type="http://schemas.openxmlformats.org/officeDocument/2006/relationships/slide" Target="slides/slide46.xml"/><Relationship Id="rId67" Type="http://schemas.openxmlformats.org/officeDocument/2006/relationships/theme" Target="theme/theme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54" Type="http://schemas.openxmlformats.org/officeDocument/2006/relationships/slide" Target="slides/slide41.xml"/><Relationship Id="rId62" Type="http://schemas.openxmlformats.org/officeDocument/2006/relationships/slide" Target="slides/slide4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1126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11268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kumimoji="1" lang="ru-RU" sz="2400">
                <a:latin typeface="Times New Roman" pitchFamily="18" charset="0"/>
              </a:endParaRP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11270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1271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1272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276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B8B78-E90A-4AAF-9D98-D52F5E686D2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B2EDEA0-44C4-4FCD-9815-319BD5354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8A79-F466-4A67-8D46-2DFFE2037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36A4D-57A3-4D0C-9CD3-E7B69C02FD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EA588C-FF50-4E8B-B61E-540251936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C05E4-672F-4D98-A501-68DF9C531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D4DD1-114B-4AD5-BB52-69FAD086C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A8D3E-ECFB-4BF6-9ECF-9B2A689E6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4947-1842-488C-B02B-BEC5C1F23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4DDF2-D392-4C35-8F30-2AFF4BE11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5600" y="762000"/>
            <a:ext cx="1981200" cy="5324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62000" y="762000"/>
            <a:ext cx="5791200" cy="5324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E5B30-0CE7-4EB3-99A1-C409AE073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0AE50-8969-4FF3-B4C2-5B2CE96AD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0C6AE-5BF8-45C2-AFBE-50625F65C9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9C428D3-4EA2-4E20-BD4D-411E696E7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FBCF5-6FBC-420F-8EE7-4E82B329FA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2BE40-C882-4D25-80D4-62A9B93B6E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9DE9DF-4624-417A-A70F-B81CF2ECB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01DC7-432F-427C-8BE0-C3EE179AB6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13EA6-3450-44D5-BCEE-8711681A7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43AB0E-4CC8-4744-A947-DAAE0D2397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0688A-323B-40C0-A9F7-055BB10BEA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F7FEA-ED75-4494-BE07-81F6333E77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95412-5067-4B0F-99FC-058DD9604B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F4769-5D8B-4AA5-B5FE-89C31CB29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598F1F-D6DE-472D-B743-C32FC3E755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9B96C-CC0F-4911-8D26-208E439006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BA6F4E-8D23-4012-81EE-F459C2C257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36E4D-CA33-4933-A761-AFEF8A596BD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7547F-D79E-4A74-8226-C4A076B643F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29D30-5652-42B9-90D7-91B1D222F23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D60E3-E9C5-4AE2-9EA5-B9BF254553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033AF-57FA-49A1-AC95-496FEDB86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7BAF7A-705B-4C0F-A3A4-8360C2C4463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01BE5-86D7-4299-ADE3-A167EE4985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3891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891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1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38918" name="Rectangle 6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1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892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A0FF983-F327-48C4-8A2F-8164C93C438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3892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06CF5-8E2B-406C-8BD7-33C016B588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DE475-F0D8-4528-BC75-BDDF3080FB5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9C4583-650B-474C-9383-611DF315D4A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1393A-90F0-459A-9183-BDF64F44CE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6973D0-454B-41E3-9EC2-EDECECFF96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FD259A-293E-43A8-8536-1C7ED86C44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7DF58-58A1-435D-AB90-7AAB6FA0744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70FAC3-1CA0-4BD9-B98E-B527E4BE64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F821C-50BE-4D51-A80E-DE0B58B05B1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90216-CECD-4013-802E-1306E03345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4403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403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404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404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4043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4045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A833291-8A1D-4F74-B736-7749B50B0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14F794-40F1-4662-AFF5-B2AF73E620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C8FD96-58AA-48D0-AC9B-5331EECC06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4D5908-3C2B-4D5A-9863-4720731218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96843-12E9-4B47-838C-5B527A229AE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7F512-3E12-4568-8876-810A81C92B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0913" y="2362200"/>
            <a:ext cx="3770312" cy="3724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EDABE-EAED-488F-996C-E227BF7A7E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38736C-18C2-444E-8C6C-D50A1E212E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910DFC-8D0F-49A9-A429-4EC5CD9E62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018AC7-4E34-4962-AA27-83BB85EF45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B6AD3-994B-419C-8BBB-E7A8922F4F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1600200"/>
            <a:ext cx="2092325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1600200"/>
            <a:ext cx="61277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105" name="Picture 9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942F7AB-42C9-4688-80AB-35214CACD97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7585F8-94F1-4BE4-BB1A-FFE49D8CA1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8584BA1-C26D-4B32-BAA5-546ABA8767D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E718557-9DBE-451C-A7FB-A1C21058C8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08980D-3BB4-4C6B-B384-E88BCCEDBF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13884F-1497-420D-9986-22209363F5F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4DFE62-D47E-4EB5-8621-B32D88705EF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B30DCF4-B6F2-4D99-9F1E-1E33CA1BBD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5FE83DA-F0CB-47F9-9F83-FF87B61EE65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1844D68-592C-4FF7-97AB-15804BEC21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1600200"/>
            <a:ext cx="2092325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14325" y="1600200"/>
            <a:ext cx="6127750" cy="4876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2306638" y="2482850"/>
            <a:ext cx="5902325" cy="1470025"/>
          </a:xfrm>
          <a:effectLst/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pic>
        <p:nvPicPr>
          <p:cNvPr id="4105" name="Picture 9" descr="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33375"/>
            <a:ext cx="2943225" cy="1295400"/>
          </a:xfrm>
          <a:prstGeom prst="rect">
            <a:avLst/>
          </a:prstGeom>
          <a:noFill/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4DEB0F-F188-4B28-B091-01D558981FB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26541C7-A5D2-4D51-83B0-09180DA544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1910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92650" y="1711325"/>
            <a:ext cx="412115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74A53A5-0D4D-4D3A-8BFA-4FB3A4CE70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5740245-74DE-4BF1-B2CB-E8F144194FE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D6854A-2CFE-4B90-B1A9-4F0A8E51C6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63D66D-14B7-405D-B8B2-8C593C2A08A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59EF156-F1D3-4E09-ABCB-972A3DCEBB7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A03A739-A2E9-4348-8944-4F43C16CC2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3BC332-7EBA-4952-A2A1-6B23A2DDB8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15125" y="106363"/>
            <a:ext cx="2098675" cy="6019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19100" y="106363"/>
            <a:ext cx="6143625" cy="6019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C2BC0E-075C-436F-889E-902EE52AF02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3D353A-2B5A-40F4-93B1-17B06378A2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DA6FE2-F013-49E4-8803-BF00C49FA1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D7CB66-C3DF-4D51-B3CE-56B7C71772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9FE560-C72D-4C11-A35E-5432464409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D953DF-2253-4786-B2A5-D935DC2B65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A9145D-FFFE-4CAB-84C3-85FD4538EA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E0A160-D5C1-4D12-BDC1-27F573F83E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BDECB-F77A-4CD9-A11F-53EF22D623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59046-3213-434F-9749-96E3DA16C7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tags" Target="../tags/tag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tags" Target="../tags/tag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tags" Target="../tags/tag7.xml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tags" Target="../tags/tag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620000" cy="6858000"/>
            <a:chOff x="0" y="0"/>
            <a:chExt cx="4800" cy="4320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0" y="0"/>
              <a:ext cx="2016" cy="4320"/>
              <a:chOff x="0" y="0"/>
              <a:chExt cx="2016" cy="4320"/>
            </a:xfrm>
          </p:grpSpPr>
          <p:sp>
            <p:nvSpPr>
              <p:cNvPr id="10244" name="Rectangle 4"/>
              <p:cNvSpPr>
                <a:spLocks noChangeArrowheads="1"/>
              </p:cNvSpPr>
              <p:nvPr userDrawn="1"/>
            </p:nvSpPr>
            <p:spPr bwMode="auto">
              <a:xfrm>
                <a:off x="0" y="0"/>
                <a:ext cx="480" cy="4320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5" name="Freeform 5"/>
              <p:cNvSpPr>
                <a:spLocks/>
              </p:cNvSpPr>
              <p:nvPr userDrawn="1"/>
            </p:nvSpPr>
            <p:spPr bwMode="auto">
              <a:xfrm>
                <a:off x="288" y="0"/>
                <a:ext cx="1728" cy="735"/>
              </a:xfrm>
              <a:custGeom>
                <a:avLst/>
                <a:gdLst/>
                <a:ahLst/>
                <a:cxnLst>
                  <a:cxn ang="0">
                    <a:pos x="1728" y="0"/>
                  </a:cxn>
                  <a:cxn ang="0">
                    <a:pos x="1728" y="480"/>
                  </a:cxn>
                  <a:cxn ang="0">
                    <a:pos x="380" y="482"/>
                  </a:cxn>
                  <a:cxn ang="0">
                    <a:pos x="354" y="480"/>
                  </a:cxn>
                  <a:cxn ang="0">
                    <a:pos x="308" y="489"/>
                  </a:cxn>
                  <a:cxn ang="0">
                    <a:pos x="246" y="531"/>
                  </a:cxn>
                  <a:cxn ang="0">
                    <a:pos x="206" y="597"/>
                  </a:cxn>
                  <a:cxn ang="0">
                    <a:pos x="192" y="666"/>
                  </a:cxn>
                  <a:cxn ang="0">
                    <a:pos x="192" y="735"/>
                  </a:cxn>
                  <a:cxn ang="0">
                    <a:pos x="0" y="735"/>
                  </a:cxn>
                  <a:cxn ang="0">
                    <a:pos x="0" y="480"/>
                  </a:cxn>
                  <a:cxn ang="0">
                    <a:pos x="0" y="0"/>
                  </a:cxn>
                  <a:cxn ang="0">
                    <a:pos x="1728" y="0"/>
                  </a:cxn>
                </a:cxnLst>
                <a:rect l="0" t="0" r="r" b="b"/>
                <a:pathLst>
                  <a:path w="1728" h="735">
                    <a:moveTo>
                      <a:pt x="1728" y="0"/>
                    </a:moveTo>
                    <a:lnTo>
                      <a:pt x="1728" y="480"/>
                    </a:lnTo>
                    <a:lnTo>
                      <a:pt x="380" y="482"/>
                    </a:lnTo>
                    <a:lnTo>
                      <a:pt x="354" y="480"/>
                    </a:lnTo>
                    <a:lnTo>
                      <a:pt x="308" y="489"/>
                    </a:lnTo>
                    <a:cubicBezTo>
                      <a:pt x="290" y="498"/>
                      <a:pt x="263" y="513"/>
                      <a:pt x="246" y="531"/>
                    </a:cubicBezTo>
                    <a:cubicBezTo>
                      <a:pt x="229" y="549"/>
                      <a:pt x="215" y="574"/>
                      <a:pt x="206" y="597"/>
                    </a:cubicBezTo>
                    <a:cubicBezTo>
                      <a:pt x="197" y="620"/>
                      <a:pt x="194" y="643"/>
                      <a:pt x="192" y="666"/>
                    </a:cubicBezTo>
                    <a:lnTo>
                      <a:pt x="192" y="735"/>
                    </a:lnTo>
                    <a:lnTo>
                      <a:pt x="0" y="735"/>
                    </a:lnTo>
                    <a:lnTo>
                      <a:pt x="0" y="480"/>
                    </a:lnTo>
                    <a:lnTo>
                      <a:pt x="0" y="0"/>
                    </a:lnTo>
                    <a:lnTo>
                      <a:pt x="1728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noFill/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wrap="none"/>
              <a:lstStyle/>
              <a:p>
                <a:endParaRPr lang="ru-RU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4" y="1248"/>
              <a:ext cx="4656" cy="201"/>
              <a:chOff x="144" y="1248"/>
              <a:chExt cx="4656" cy="201"/>
            </a:xfrm>
          </p:grpSpPr>
          <p:sp>
            <p:nvSpPr>
              <p:cNvPr id="10247" name="AutoShape 7"/>
              <p:cNvSpPr>
                <a:spLocks noChangeArrowheads="1"/>
              </p:cNvSpPr>
              <p:nvPr/>
            </p:nvSpPr>
            <p:spPr bwMode="auto">
              <a:xfrm>
                <a:off x="384" y="1248"/>
                <a:ext cx="4416" cy="200"/>
              </a:xfrm>
              <a:prstGeom prst="roundRect">
                <a:avLst>
                  <a:gd name="adj" fmla="val 0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248" name="AutoShape 8"/>
              <p:cNvSpPr>
                <a:spLocks noChangeArrowheads="1"/>
              </p:cNvSpPr>
              <p:nvPr/>
            </p:nvSpPr>
            <p:spPr bwMode="auto">
              <a:xfrm flipH="1">
                <a:off x="144" y="1248"/>
                <a:ext cx="248" cy="201"/>
              </a:xfrm>
              <a:prstGeom prst="flowChartDelay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4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762000"/>
            <a:ext cx="7924800" cy="11430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2362200"/>
            <a:ext cx="7693025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2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2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plit dir="in"/>
  </p:transition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710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D2249E8-92B9-4C19-ACD1-DE97809193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DE7751E-1ACE-4046-99BD-00079EA6E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1DC080-FCED-4F91-B9DF-96CAF47D4C0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split dir="in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7891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7892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6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3789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311BBF82-F527-4FE3-961D-D001EB25CDEF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4301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1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301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2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4302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A0B6D1D9-D1A9-4FB9-A425-C3782D0FA70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4302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302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split dir="in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180013"/>
            <a:ext cx="62023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063" y="498475"/>
            <a:ext cx="2943225" cy="1295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48931F58-C6E6-4D08-A190-202525102AA2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1" fontAlgn="base" hangingPunct="1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4325" y="5180013"/>
            <a:ext cx="62023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31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80063" y="498475"/>
            <a:ext cx="2943225" cy="1295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7675" y="106363"/>
            <a:ext cx="66452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711325"/>
            <a:ext cx="8394700" cy="4414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150" y="6391275"/>
            <a:ext cx="477838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BAC6D8E1-F9B7-4352-8DA5-AB3A256D4361}" type="slidenum">
              <a:rPr lang="ru-RU"/>
              <a:pPr/>
              <a:t>‹#›</a:t>
            </a:fld>
            <a:endParaRPr lang="ru-RU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83425" y="276225"/>
            <a:ext cx="1708150" cy="7524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F4B9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87338" algn="l" rtl="0" eaLnBrk="1" fontAlgn="base" hangingPunct="1">
        <a:spcBef>
          <a:spcPct val="0"/>
        </a:spcBef>
        <a:spcAft>
          <a:spcPct val="30000"/>
        </a:spcAft>
        <a:buClr>
          <a:srgbClr val="E04A18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fld id="{A99272D7-5E03-4ECF-909E-00BCEB8E1443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fld id="{2A8A7F10-B27F-4362-A855-4631D01B2D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>
    <p:split dir="in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50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27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28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29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30.xml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31.xml"/><Relationship Id="rId4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32.xml"/><Relationship Id="rId4" Type="http://schemas.openxmlformats.org/officeDocument/2006/relationships/slide" Target="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33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34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7.png"/><Relationship Id="rId18" Type="http://schemas.openxmlformats.org/officeDocument/2006/relationships/slide" Target="slide20.xml"/><Relationship Id="rId26" Type="http://schemas.openxmlformats.org/officeDocument/2006/relationships/slide" Target="slide18.xml"/><Relationship Id="rId3" Type="http://schemas.openxmlformats.org/officeDocument/2006/relationships/image" Target="../media/image3.png"/><Relationship Id="rId21" Type="http://schemas.openxmlformats.org/officeDocument/2006/relationships/slide" Target="slide13.xml"/><Relationship Id="rId7" Type="http://schemas.openxmlformats.org/officeDocument/2006/relationships/image" Target="../media/image5.jpeg"/><Relationship Id="rId12" Type="http://schemas.openxmlformats.org/officeDocument/2006/relationships/slide" Target="slide16.xml"/><Relationship Id="rId17" Type="http://schemas.openxmlformats.org/officeDocument/2006/relationships/slide" Target="slide24.xml"/><Relationship Id="rId25" Type="http://schemas.openxmlformats.org/officeDocument/2006/relationships/slide" Target="slide21.xml"/><Relationship Id="rId33" Type="http://schemas.openxmlformats.org/officeDocument/2006/relationships/slide" Target="slide22.xml"/><Relationship Id="rId2" Type="http://schemas.openxmlformats.org/officeDocument/2006/relationships/slide" Target="slide15.xml"/><Relationship Id="rId16" Type="http://schemas.openxmlformats.org/officeDocument/2006/relationships/slide" Target="slide4.xml"/><Relationship Id="rId20" Type="http://schemas.openxmlformats.org/officeDocument/2006/relationships/image" Target="../media/image8.png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40.xml"/><Relationship Id="rId6" Type="http://schemas.openxmlformats.org/officeDocument/2006/relationships/slide" Target="slide7.xml"/><Relationship Id="rId11" Type="http://schemas.openxmlformats.org/officeDocument/2006/relationships/slide" Target="slide19.xml"/><Relationship Id="rId24" Type="http://schemas.openxmlformats.org/officeDocument/2006/relationships/slide" Target="slide25.xml"/><Relationship Id="rId32" Type="http://schemas.openxmlformats.org/officeDocument/2006/relationships/slide" Target="slide26.xml"/><Relationship Id="rId5" Type="http://schemas.openxmlformats.org/officeDocument/2006/relationships/image" Target="../media/image4.png"/><Relationship Id="rId15" Type="http://schemas.openxmlformats.org/officeDocument/2006/relationships/slide" Target="slide8.xml"/><Relationship Id="rId23" Type="http://schemas.openxmlformats.org/officeDocument/2006/relationships/slide" Target="slide5.xml"/><Relationship Id="rId28" Type="http://schemas.openxmlformats.org/officeDocument/2006/relationships/slide" Target="slide14.xml"/><Relationship Id="rId10" Type="http://schemas.openxmlformats.org/officeDocument/2006/relationships/image" Target="../media/image6.jpeg"/><Relationship Id="rId19" Type="http://schemas.openxmlformats.org/officeDocument/2006/relationships/slide" Target="slide17.xml"/><Relationship Id="rId31" Type="http://schemas.openxmlformats.org/officeDocument/2006/relationships/slide" Target="slide6.xml"/><Relationship Id="rId4" Type="http://schemas.openxmlformats.org/officeDocument/2006/relationships/slide" Target="slide11.xml"/><Relationship Id="rId9" Type="http://schemas.openxmlformats.org/officeDocument/2006/relationships/slide" Target="slide23.xml"/><Relationship Id="rId14" Type="http://schemas.openxmlformats.org/officeDocument/2006/relationships/slide" Target="slide12.xml"/><Relationship Id="rId22" Type="http://schemas.openxmlformats.org/officeDocument/2006/relationships/slide" Target="slide9.xml"/><Relationship Id="rId27" Type="http://schemas.openxmlformats.org/officeDocument/2006/relationships/image" Target="../media/image9.png"/><Relationship Id="rId30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43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44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2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45.xml"/><Relationship Id="rId4" Type="http://schemas.openxmlformats.org/officeDocument/2006/relationships/slide" Target="sl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1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46.xml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47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48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9.xml"/><Relationship Id="rId5" Type="http://schemas.openxmlformats.org/officeDocument/2006/relationships/slide" Target="slide49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412776"/>
            <a:ext cx="7221488" cy="1905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Impact" pitchFamily="34" charset="0"/>
              </a:rPr>
              <a:t>На страже Родины.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Impact" pitchFamily="34" charset="0"/>
            </a:endParaRPr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996952"/>
            <a:ext cx="424847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Александр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424847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Пётр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2996952"/>
            <a:ext cx="3600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Павел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I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861048"/>
            <a:ext cx="360040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Николай </a:t>
            </a:r>
            <a:r>
              <a:rPr lang="en-US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I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55576" y="1484784"/>
            <a:ext cx="7924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был основателем русской регулярной армии и флота?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604448" y="4581128"/>
            <a:ext cx="539552" cy="648072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852936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на отдыхе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88843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на привале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852936"/>
            <a:ext cx="403244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 сражении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396044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в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бою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61206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пословицу: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Тяжело в учении - легко…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869160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996952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дембелем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) генералом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996952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В) героем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861048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старшиной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869160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792088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пословицу: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Плох тот солдат, который не мечтает быть 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780928"/>
            <a:ext cx="367240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постель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2780928"/>
            <a:ext cx="374441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китель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89040"/>
            <a:ext cx="367240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кисель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789040"/>
            <a:ext cx="374441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кистень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869160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74846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пословицу: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 Есть у солдата шинель – есть и…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780928"/>
            <a:ext cx="388843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кулаком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17032"/>
            <a:ext cx="396044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пистолетом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780928"/>
            <a:ext cx="3744416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языком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3717032"/>
            <a:ext cx="367240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ножиком 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869160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604448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пословицу: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Храбрый хвалит себя штыком,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трус – ….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708920"/>
            <a:ext cx="360040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не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колет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17032"/>
            <a:ext cx="367240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берёт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708920"/>
            <a:ext cx="396044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В) не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бьёт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717032"/>
            <a:ext cx="3960440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не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режет	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725144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831641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пословицу: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Смелого пуля боится и штык не…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780928"/>
            <a:ext cx="3528392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оденется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89040"/>
            <a:ext cx="348961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Б) споёт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99992" y="2780928"/>
            <a:ext cx="403244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насытится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789040"/>
            <a:ext cx="4001245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выспится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869160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53244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пословицу: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Солдат и на ходу... 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780928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оружием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89040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смелостью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780928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умением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789040"/>
            <a:ext cx="3816424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кулаками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5" action="ppaction://hlinksldjump" highlightClick="1"/>
          </p:cNvPr>
          <p:cNvSpPr/>
          <p:nvPr/>
        </p:nvSpPr>
        <p:spPr>
          <a:xfrm>
            <a:off x="8279904" y="4869160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784887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пословицу: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 силой дерутся –...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852936"/>
            <a:ext cx="367240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вредна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67240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важн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852936"/>
            <a:ext cx="3715613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сложна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861048"/>
            <a:ext cx="3758818" cy="72008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полезна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279904" y="4725144"/>
            <a:ext cx="864096" cy="864096"/>
          </a:xfrm>
          <a:prstGeom prst="actionButtonInformat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755576" y="1124744"/>
            <a:ext cx="838842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Доскажи пословицу: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Скорость нужна, а поспешность...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3" action="ppaction://hlinksldjump" highlightClick="1"/>
          </p:cNvPr>
          <p:cNvSpPr/>
          <p:nvPr/>
        </p:nvSpPr>
        <p:spPr>
          <a:xfrm>
            <a:off x="8279904" y="4365104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2132856"/>
            <a:ext cx="8229600" cy="1944216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в народе называли миномётную установку БМ – 13?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6" descr="http://wl.static.fotolia.com/jpg/00/10/30/57/400_F_10305741_LR6N4y62cOLbzzHLqykY1LeuR1KTaYNl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980728"/>
            <a:ext cx="1094523" cy="1368152"/>
          </a:xfrm>
          <a:prstGeom prst="rect">
            <a:avLst/>
          </a:prstGeom>
          <a:noFill/>
        </p:spPr>
      </p:pic>
      <p:pic>
        <p:nvPicPr>
          <p:cNvPr id="106502" name="Picture 6" descr="http://wl.static.fotolia.com/jpg/00/10/30/57/400_F_10305741_LR6N4y62cOLbzzHLqykY1LeuR1KTaYN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03848" y="980728"/>
            <a:ext cx="1076837" cy="1368152"/>
          </a:xfrm>
          <a:prstGeom prst="rect">
            <a:avLst/>
          </a:prstGeom>
          <a:noFill/>
        </p:spPr>
      </p:pic>
      <p:pic>
        <p:nvPicPr>
          <p:cNvPr id="73" name="Picture 4" descr="http://static.ddmcdn.com/gif/how-to-draw-animals-9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7790074" y="1052736"/>
            <a:ext cx="1331640" cy="1314118"/>
          </a:xfrm>
          <a:prstGeom prst="rect">
            <a:avLst/>
          </a:prstGeom>
          <a:noFill/>
        </p:spPr>
      </p:pic>
      <p:pic>
        <p:nvPicPr>
          <p:cNvPr id="106500" name="Picture 4" descr="http://static.ddmcdn.com/gif/how-to-draw-animals-9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1922" y="1052736"/>
            <a:ext cx="1372535" cy="1354474"/>
          </a:xfrm>
          <a:prstGeom prst="rect">
            <a:avLst/>
          </a:prstGeom>
          <a:noFill/>
        </p:spPr>
      </p:pic>
      <p:pic>
        <p:nvPicPr>
          <p:cNvPr id="55" name="Picture 2" descr="http://ourkids.info/wp-content/umka_2.png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47664" y="980728"/>
            <a:ext cx="1198552" cy="1537537"/>
          </a:xfrm>
          <a:prstGeom prst="rect">
            <a:avLst/>
          </a:prstGeom>
          <a:noFill/>
        </p:spPr>
      </p:pic>
      <p:pic>
        <p:nvPicPr>
          <p:cNvPr id="106498" name="Picture 2" descr="http://ourkids.info/wp-content/umka_2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179512" y="980728"/>
            <a:ext cx="1176634" cy="1509420"/>
          </a:xfrm>
          <a:prstGeom prst="rect">
            <a:avLst/>
          </a:prstGeom>
          <a:noFill/>
        </p:spPr>
      </p:pic>
      <p:sp>
        <p:nvSpPr>
          <p:cNvPr id="36" name="Овал 35"/>
          <p:cNvSpPr/>
          <p:nvPr/>
        </p:nvSpPr>
        <p:spPr>
          <a:xfrm>
            <a:off x="3491882" y="119675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539552" y="155679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6228184" y="0"/>
            <a:ext cx="2376264" cy="54868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Полководцы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0" y="0"/>
            <a:ext cx="2664296" cy="5486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оружие</a:t>
            </a:r>
            <a:endParaRPr lang="ru-RU" sz="3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932042" y="1268760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</a:p>
        </p:txBody>
      </p:sp>
      <p:sp>
        <p:nvSpPr>
          <p:cNvPr id="67" name="Овал 66"/>
          <p:cNvSpPr/>
          <p:nvPr/>
        </p:nvSpPr>
        <p:spPr>
          <a:xfrm>
            <a:off x="1763688" y="155679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5</a:t>
            </a:r>
          </a:p>
        </p:txBody>
      </p:sp>
      <p:sp>
        <p:nvSpPr>
          <p:cNvPr id="106" name="Овал 105"/>
          <p:cNvSpPr/>
          <p:nvPr/>
        </p:nvSpPr>
        <p:spPr>
          <a:xfrm>
            <a:off x="6349914" y="1484784"/>
            <a:ext cx="576064" cy="57606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4" name="Овал 113"/>
          <p:cNvSpPr/>
          <p:nvPr/>
        </p:nvSpPr>
        <p:spPr>
          <a:xfrm>
            <a:off x="8473642" y="148478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</a:p>
        </p:txBody>
      </p:sp>
      <p:sp>
        <p:nvSpPr>
          <p:cNvPr id="53" name="Управляющая кнопка: в конец 52">
            <a:hlinkClick r:id="" action="ppaction://noaction" highlightClick="1"/>
          </p:cNvPr>
          <p:cNvSpPr/>
          <p:nvPr/>
        </p:nvSpPr>
        <p:spPr>
          <a:xfrm>
            <a:off x="8604448" y="0"/>
            <a:ext cx="539552" cy="548680"/>
          </a:xfrm>
          <a:prstGeom prst="actionButtonEnd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5" name="Picture 6" descr="http://wl.static.fotolia.com/jpg/00/10/30/57/400_F_10305741_LR6N4y62cOLbzzHLqykY1LeuR1KTaYNl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4716018" y="2420888"/>
            <a:ext cx="1080120" cy="1439755"/>
          </a:xfrm>
          <a:prstGeom prst="rect">
            <a:avLst/>
          </a:prstGeom>
          <a:noFill/>
        </p:spPr>
      </p:pic>
      <p:pic>
        <p:nvPicPr>
          <p:cNvPr id="76" name="Picture 6" descr="http://wl.static.fotolia.com/jpg/00/10/30/57/400_F_10305741_LR6N4y62cOLbzzHLqykY1LeuR1KTaYNl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203851" y="2420889"/>
            <a:ext cx="1080120" cy="1439754"/>
          </a:xfrm>
          <a:prstGeom prst="rect">
            <a:avLst/>
          </a:prstGeom>
          <a:noFill/>
        </p:spPr>
      </p:pic>
      <p:pic>
        <p:nvPicPr>
          <p:cNvPr id="77" name="Picture 4" descr="http://static.ddmcdn.com/gif/how-to-draw-animals-9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7752468" y="2437810"/>
            <a:ext cx="1369246" cy="1351229"/>
          </a:xfrm>
          <a:prstGeom prst="rect">
            <a:avLst/>
          </a:prstGeom>
          <a:noFill/>
        </p:spPr>
      </p:pic>
      <p:pic>
        <p:nvPicPr>
          <p:cNvPr id="78" name="Picture 4" descr="http://static.ddmcdn.com/gif/how-to-draw-animals-9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1922" y="2420888"/>
            <a:ext cx="1381815" cy="1363633"/>
          </a:xfrm>
          <a:prstGeom prst="rect">
            <a:avLst/>
          </a:prstGeom>
          <a:noFill/>
        </p:spPr>
      </p:pic>
      <p:pic>
        <p:nvPicPr>
          <p:cNvPr id="79" name="Picture 2" descr="http://ourkids.info/wp-content/umka_2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19672" y="2492896"/>
            <a:ext cx="1103956" cy="1416187"/>
          </a:xfrm>
          <a:prstGeom prst="rect">
            <a:avLst/>
          </a:prstGeom>
          <a:noFill/>
        </p:spPr>
      </p:pic>
      <p:pic>
        <p:nvPicPr>
          <p:cNvPr id="80" name="Picture 2" descr="http://ourkids.info/wp-content/umka_2.png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179512" y="2475440"/>
            <a:ext cx="1152126" cy="1477982"/>
          </a:xfrm>
          <a:prstGeom prst="rect">
            <a:avLst/>
          </a:prstGeom>
          <a:noFill/>
        </p:spPr>
      </p:pic>
      <p:sp>
        <p:nvSpPr>
          <p:cNvPr id="81" name="Овал 80"/>
          <p:cNvSpPr/>
          <p:nvPr/>
        </p:nvSpPr>
        <p:spPr>
          <a:xfrm>
            <a:off x="3491882" y="2708920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2" name="Овал 81"/>
          <p:cNvSpPr/>
          <p:nvPr/>
        </p:nvSpPr>
        <p:spPr>
          <a:xfrm>
            <a:off x="539552" y="299695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3" name="Овал 82"/>
          <p:cNvSpPr/>
          <p:nvPr/>
        </p:nvSpPr>
        <p:spPr>
          <a:xfrm>
            <a:off x="4932042" y="2708920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</a:t>
            </a:r>
          </a:p>
        </p:txBody>
      </p:sp>
      <p:sp>
        <p:nvSpPr>
          <p:cNvPr id="84" name="Овал 83"/>
          <p:cNvSpPr/>
          <p:nvPr/>
        </p:nvSpPr>
        <p:spPr>
          <a:xfrm>
            <a:off x="1871192" y="295870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6</a:t>
            </a:r>
          </a:p>
        </p:txBody>
      </p:sp>
      <p:sp>
        <p:nvSpPr>
          <p:cNvPr id="85" name="Овал 84"/>
          <p:cNvSpPr/>
          <p:nvPr/>
        </p:nvSpPr>
        <p:spPr>
          <a:xfrm>
            <a:off x="6421922" y="2852936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6" name="Овал 85"/>
          <p:cNvSpPr/>
          <p:nvPr/>
        </p:nvSpPr>
        <p:spPr>
          <a:xfrm>
            <a:off x="8473642" y="2852936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</a:t>
            </a:r>
          </a:p>
        </p:txBody>
      </p:sp>
      <p:pic>
        <p:nvPicPr>
          <p:cNvPr id="87" name="Picture 6" descr="http://wl.static.fotolia.com/jpg/00/10/30/57/400_F_10305741_LR6N4y62cOLbzzHLqykY1LeuR1KTaYNl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4644008" y="3933056"/>
            <a:ext cx="1094817" cy="1459345"/>
          </a:xfrm>
          <a:prstGeom prst="rect">
            <a:avLst/>
          </a:prstGeom>
          <a:noFill/>
        </p:spPr>
      </p:pic>
      <p:pic>
        <p:nvPicPr>
          <p:cNvPr id="88" name="Picture 6" descr="http://wl.static.fotolia.com/jpg/00/10/30/57/400_F_10305741_LR6N4y62cOLbzzHLqykY1LeuR1KTaYNl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3203849" y="3933056"/>
            <a:ext cx="1080120" cy="1439754"/>
          </a:xfrm>
          <a:prstGeom prst="rect">
            <a:avLst/>
          </a:prstGeom>
          <a:noFill/>
        </p:spPr>
      </p:pic>
      <p:pic>
        <p:nvPicPr>
          <p:cNvPr id="89" name="Picture 4" descr="http://static.ddmcdn.com/gif/how-to-draw-animals-9.jpg">
            <a:hlinkClick r:id="rId22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7790075" y="3861048"/>
            <a:ext cx="1331639" cy="1314117"/>
          </a:xfrm>
          <a:prstGeom prst="rect">
            <a:avLst/>
          </a:prstGeom>
          <a:noFill/>
        </p:spPr>
      </p:pic>
      <p:pic>
        <p:nvPicPr>
          <p:cNvPr id="90" name="Picture 4" descr="http://static.ddmcdn.com/gif/how-to-draw-animals-9.jpg">
            <a:hlinkClick r:id="rId23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421922" y="3789040"/>
            <a:ext cx="1397683" cy="1379292"/>
          </a:xfrm>
          <a:prstGeom prst="rect">
            <a:avLst/>
          </a:prstGeom>
          <a:noFill/>
        </p:spPr>
      </p:pic>
      <p:pic>
        <p:nvPicPr>
          <p:cNvPr id="91" name="Picture 2" descr="http://ourkids.info/wp-content/umka_2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02838" y="3861048"/>
            <a:ext cx="1168962" cy="1499580"/>
          </a:xfrm>
          <a:prstGeom prst="rect">
            <a:avLst/>
          </a:prstGeom>
          <a:noFill/>
        </p:spPr>
      </p:pic>
      <p:pic>
        <p:nvPicPr>
          <p:cNvPr id="92" name="Picture 2" descr="http://ourkids.info/wp-content/umka_2.png">
            <a:hlinkClick r:id="rId25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274766" y="3861048"/>
            <a:ext cx="1178777" cy="1512168"/>
          </a:xfrm>
          <a:prstGeom prst="rect">
            <a:avLst/>
          </a:prstGeom>
          <a:noFill/>
        </p:spPr>
      </p:pic>
      <p:sp>
        <p:nvSpPr>
          <p:cNvPr id="93" name="Овал 92"/>
          <p:cNvSpPr/>
          <p:nvPr/>
        </p:nvSpPr>
        <p:spPr>
          <a:xfrm>
            <a:off x="3413040" y="418284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4" name="Овал 93"/>
          <p:cNvSpPr/>
          <p:nvPr/>
        </p:nvSpPr>
        <p:spPr>
          <a:xfrm>
            <a:off x="611560" y="443711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3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5" name="Овал 94"/>
          <p:cNvSpPr/>
          <p:nvPr/>
        </p:nvSpPr>
        <p:spPr>
          <a:xfrm>
            <a:off x="4997216" y="418284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</a:t>
            </a:r>
          </a:p>
        </p:txBody>
      </p:sp>
      <p:sp>
        <p:nvSpPr>
          <p:cNvPr id="96" name="Овал 95"/>
          <p:cNvSpPr/>
          <p:nvPr/>
        </p:nvSpPr>
        <p:spPr>
          <a:xfrm>
            <a:off x="1835696" y="443711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7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6349914" y="422108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8" name="Овал 97"/>
          <p:cNvSpPr/>
          <p:nvPr/>
        </p:nvSpPr>
        <p:spPr>
          <a:xfrm>
            <a:off x="8473642" y="422108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</a:t>
            </a:r>
          </a:p>
        </p:txBody>
      </p:sp>
      <p:pic>
        <p:nvPicPr>
          <p:cNvPr id="99" name="Picture 6" descr="http://wl.static.fotolia.com/jpg/00/10/30/57/400_F_10305741_LR6N4y62cOLbzzHLqykY1LeuR1KTaYNl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4644008" y="5373215"/>
            <a:ext cx="1152128" cy="1535737"/>
          </a:xfrm>
          <a:prstGeom prst="rect">
            <a:avLst/>
          </a:prstGeom>
          <a:noFill/>
        </p:spPr>
      </p:pic>
      <p:pic>
        <p:nvPicPr>
          <p:cNvPr id="100" name="Picture 6" descr="http://wl.static.fotolia.com/jpg/00/10/30/57/400_F_10305741_LR6N4y62cOLbzzHLqykY1LeuR1KTaYNl.jpg">
            <a:hlinkClick r:id="rId28" action="ppaction://hlinksldjump"/>
          </p:cNvPr>
          <p:cNvPicPr>
            <a:picLocks noChangeAspect="1" noChangeArrowheads="1"/>
          </p:cNvPicPr>
          <p:nvPr/>
        </p:nvPicPr>
        <p:blipFill>
          <a:blip r:embed="rId29" cstate="print"/>
          <a:stretch>
            <a:fillRect/>
          </a:stretch>
        </p:blipFill>
        <p:spPr bwMode="auto">
          <a:xfrm>
            <a:off x="3131839" y="5445224"/>
            <a:ext cx="1255607" cy="1412776"/>
          </a:xfrm>
          <a:prstGeom prst="rect">
            <a:avLst/>
          </a:prstGeom>
          <a:noFill/>
        </p:spPr>
      </p:pic>
      <p:pic>
        <p:nvPicPr>
          <p:cNvPr id="101" name="Picture 4" descr="http://static.ddmcdn.com/gif/how-to-draw-animals-9.jpg">
            <a:hlinkClick r:id="rId30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7785355" y="5229200"/>
            <a:ext cx="1358645" cy="1340768"/>
          </a:xfrm>
          <a:prstGeom prst="rect">
            <a:avLst/>
          </a:prstGeom>
          <a:noFill/>
        </p:spPr>
      </p:pic>
      <p:pic>
        <p:nvPicPr>
          <p:cNvPr id="102" name="Picture 4" descr="http://static.ddmcdn.com/gif/how-to-draw-animals-9.jpg">
            <a:hlinkClick r:id="rId31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349914" y="5145104"/>
            <a:ext cx="1443862" cy="1424863"/>
          </a:xfrm>
          <a:prstGeom prst="rect">
            <a:avLst/>
          </a:prstGeom>
          <a:noFill/>
        </p:spPr>
      </p:pic>
      <p:pic>
        <p:nvPicPr>
          <p:cNvPr id="103" name="Picture 2" descr="http://ourkids.info/wp-content/umka_2.png">
            <a:hlinkClick r:id="rId32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691680" y="5390714"/>
            <a:ext cx="1143789" cy="1467286"/>
          </a:xfrm>
          <a:prstGeom prst="rect">
            <a:avLst/>
          </a:prstGeom>
          <a:noFill/>
        </p:spPr>
      </p:pic>
      <p:pic>
        <p:nvPicPr>
          <p:cNvPr id="104" name="Picture 2" descr="http://ourkids.info/wp-content/umka_2.png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BFAFF"/>
              </a:clrFrom>
              <a:clrTo>
                <a:srgbClr val="FBFA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 flipH="1">
            <a:off x="302490" y="5356791"/>
            <a:ext cx="1173165" cy="1504970"/>
          </a:xfrm>
          <a:prstGeom prst="rect">
            <a:avLst/>
          </a:prstGeom>
          <a:noFill/>
        </p:spPr>
      </p:pic>
      <p:sp>
        <p:nvSpPr>
          <p:cNvPr id="128" name="Овал 127"/>
          <p:cNvSpPr/>
          <p:nvPr/>
        </p:nvSpPr>
        <p:spPr>
          <a:xfrm>
            <a:off x="3491880" y="5623004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9" name="Овал 128"/>
          <p:cNvSpPr/>
          <p:nvPr/>
        </p:nvSpPr>
        <p:spPr>
          <a:xfrm>
            <a:off x="683568" y="5949280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4</a:t>
            </a:r>
            <a:endParaRPr lang="ru-RU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4932040" y="566124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8</a:t>
            </a:r>
          </a:p>
        </p:txBody>
      </p:sp>
      <p:sp>
        <p:nvSpPr>
          <p:cNvPr id="131" name="Овал 130"/>
          <p:cNvSpPr/>
          <p:nvPr/>
        </p:nvSpPr>
        <p:spPr>
          <a:xfrm>
            <a:off x="1907704" y="6021288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8</a:t>
            </a:r>
          </a:p>
        </p:txBody>
      </p:sp>
      <p:sp>
        <p:nvSpPr>
          <p:cNvPr id="132" name="Овал 131"/>
          <p:cNvSpPr/>
          <p:nvPr/>
        </p:nvSpPr>
        <p:spPr>
          <a:xfrm>
            <a:off x="6421922" y="5517232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3" name="Овал 132"/>
          <p:cNvSpPr/>
          <p:nvPr/>
        </p:nvSpPr>
        <p:spPr>
          <a:xfrm>
            <a:off x="8495928" y="5589240"/>
            <a:ext cx="648072" cy="648072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8</a:t>
            </a:r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2915816" y="0"/>
            <a:ext cx="3024336" cy="54868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Пословицы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65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65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06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5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064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49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3" action="ppaction://hlinksldjump" highlightClick="1"/>
          </p:cNvPr>
          <p:cNvSpPr/>
          <p:nvPr/>
        </p:nvSpPr>
        <p:spPr>
          <a:xfrm>
            <a:off x="8388424" y="4221088"/>
            <a:ext cx="75557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39552" y="2060848"/>
            <a:ext cx="792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Ударное оружие с короткой рукояткой, и «головой» в виде яблока или шара </a:t>
            </a:r>
            <a:endParaRPr kumimoji="0" lang="ru-RU" sz="4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3" action="ppaction://hlinksldjump" highlightClick="1"/>
          </p:cNvPr>
          <p:cNvSpPr/>
          <p:nvPr/>
        </p:nvSpPr>
        <p:spPr>
          <a:xfrm>
            <a:off x="8279904" y="4509120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83568" y="1916832"/>
            <a:ext cx="792088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Что такое «карманная артиллерия», которую надо применять, когда противник укрылся в легких убежищах? </a:t>
            </a:r>
            <a:endParaRPr kumimoji="0" lang="ru-RU" sz="4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3" action="ppaction://hlinksldjump" highlightClick="1"/>
          </p:cNvPr>
          <p:cNvSpPr/>
          <p:nvPr/>
        </p:nvSpPr>
        <p:spPr>
          <a:xfrm>
            <a:off x="8279904" y="4581128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755576" y="2348880"/>
            <a:ext cx="792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Как расшифровывается аббревиатура  ТТ пистолета советских офицеров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3" action="ppaction://hlinksldjump" highlightClick="1"/>
          </p:cNvPr>
          <p:cNvSpPr/>
          <p:nvPr/>
        </p:nvSpPr>
        <p:spPr>
          <a:xfrm>
            <a:off x="8388424" y="3861048"/>
            <a:ext cx="755576" cy="792088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467544" y="2708920"/>
            <a:ext cx="792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Ударное оружие в виде короткой палки, на одном конце которой на ремне или цепи подвешивается металлический шар </a:t>
            </a:r>
            <a:endParaRPr kumimoji="0" lang="ru-RU" sz="4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3" action="ppaction://hlinksldjump" highlightClick="1"/>
          </p:cNvPr>
          <p:cNvSpPr/>
          <p:nvPr/>
        </p:nvSpPr>
        <p:spPr>
          <a:xfrm>
            <a:off x="8279904" y="4653136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39552" y="2204864"/>
            <a:ext cx="792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Легкое холодное оружие, чаще использовалось конниками </a:t>
            </a:r>
            <a:endParaRPr kumimoji="0" lang="ru-RU" sz="4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460432" y="6165304"/>
            <a:ext cx="683568" cy="692696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8-конечная звезда 11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сведения 10">
            <a:hlinkClick r:id="rId3" action="ppaction://hlinksldjump" highlightClick="1"/>
          </p:cNvPr>
          <p:cNvSpPr/>
          <p:nvPr/>
        </p:nvSpPr>
        <p:spPr>
          <a:xfrm>
            <a:off x="8460432" y="4149080"/>
            <a:ext cx="683568" cy="648072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755576" y="1484784"/>
            <a:ext cx="792088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КВ-1, ИС-3, Т-34 – это…</a:t>
            </a:r>
            <a:endParaRPr kumimoji="0" lang="ru-RU" sz="4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3" action="ppaction://hlinksldjump" highlightClick="1"/>
          </p:cNvPr>
          <p:cNvSpPr/>
          <p:nvPr/>
        </p:nvSpPr>
        <p:spPr>
          <a:xfrm>
            <a:off x="8279904" y="4653136"/>
            <a:ext cx="864096" cy="864096"/>
          </a:xfrm>
          <a:prstGeom prst="actionButtonInformat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539552" y="2060848"/>
            <a:ext cx="806489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Тигр, пантера, слон – это…</a:t>
            </a:r>
            <a:endParaRPr kumimoji="0" lang="ru-RU" sz="4800" b="1" i="0" u="none" strike="noStrike" kern="1200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yavzone.ru/wp-content/uploads/2012/05/svezhaja-portsija-faktov-dlja-tex-kto-xochet-mnogo-znat_3374_s__3.jpg"/>
          <p:cNvPicPr>
            <a:picLocks noChangeAspect="1" noChangeArrowheads="1"/>
          </p:cNvPicPr>
          <p:nvPr/>
        </p:nvPicPr>
        <p:blipFill>
          <a:blip r:embed="rId2" cstate="print"/>
          <a:srcRect l="4877" t="4715" r="3672" b="4126"/>
          <a:stretch>
            <a:fillRect/>
          </a:stretch>
        </p:blipFill>
        <p:spPr bwMode="auto">
          <a:xfrm>
            <a:off x="275897" y="0"/>
            <a:ext cx="8868103" cy="6858000"/>
          </a:xfrm>
          <a:prstGeom prst="rect">
            <a:avLst/>
          </a:prstGeom>
          <a:noFill/>
        </p:spPr>
      </p:pic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3" action="ppaction://hlinksldjump" highlightClick="1"/>
          </p:cNvPr>
          <p:cNvSpPr/>
          <p:nvPr/>
        </p:nvSpPr>
        <p:spPr>
          <a:xfrm>
            <a:off x="8316416" y="0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6626" name="Picture 2" descr="https://lh5.googleusercontent.com/-2MIlo1C0hko/TYx0U3hBKVI/AAAAAAAAAbk/2AVggMgG_Hg/s1600/1136805-ccf72227ce8960aa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0"/>
            <a:ext cx="5472608" cy="5048201"/>
          </a:xfrm>
          <a:prstGeom prst="rect">
            <a:avLst/>
          </a:prstGeom>
          <a:noFill/>
        </p:spPr>
      </p:pic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2" name="Picture 2" descr="http://www.ljplus.ru/img4/c/h/chelovek_pauk_1/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5894305" cy="391323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924944"/>
            <a:ext cx="3865353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Кутузов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8164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Жуков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2924944"/>
            <a:ext cx="3865353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Суворов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44008" y="3861048"/>
            <a:ext cx="3865353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Чапаев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532440" y="6165304"/>
            <a:ext cx="611560" cy="692696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9145016" cy="2304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Какой русский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полководец не проиграл ни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одного сражения?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532440" y="5373216"/>
            <a:ext cx="611560" cy="576064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578" name="Picture 2" descr="http://warsonline.info/images/stories/news/1812/09-1812/07/at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76672"/>
            <a:ext cx="7696200" cy="4991101"/>
          </a:xfrm>
          <a:prstGeom prst="rect">
            <a:avLst/>
          </a:prstGeom>
          <a:noFill/>
        </p:spPr>
      </p:pic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6" name="Picture 4" descr="http://rudocs.exdat.com/pars_docs/tw_refs/312/311126/311126_html_197883f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52384"/>
            <a:ext cx="3021707" cy="428514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11560" y="2276872"/>
            <a:ext cx="5328592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 тоскую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родной стране,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её рассветам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закатам. 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 афганской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выжженной земле 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Спят тревожно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русские солдаты.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530" name="Picture 2" descr="http://www.zhaba.ru/_pics/z392zmskq65rkqj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548680"/>
            <a:ext cx="3562350" cy="533400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381642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Поход полковника Карягина против персов в 1805-ом году.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500 русских против 40 000 персов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2" descr="http://mtdata.ru/u19/photo6475/20836441356-0/big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412776"/>
            <a:ext cx="4572000" cy="40862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http://www.e-reading-lib.org/illustrations/30/30499-i_0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980728"/>
            <a:ext cx="3409950" cy="45434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554853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КАТЮША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Содержимое 3" descr="катюш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6058" y="1772816"/>
            <a:ext cx="5426056" cy="3716848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54853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Булава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7762" name="Picture 2" descr="http://images.wikia.com/absurdopedia/images/5/51/Bula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268760"/>
            <a:ext cx="4464496" cy="44644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-конечная звезда 6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554853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граната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6738" name="Picture 2" descr="http://img-fotki.yandex.ru/get/6505/67841703.4/0_9a9ce_9deaf55_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412776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8-конечная звезда 7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2299320" y="4293096"/>
            <a:ext cx="684468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ТУЛЬСКИЙ ТОКАРЕВА</a:t>
            </a:r>
          </a:p>
        </p:txBody>
      </p:sp>
      <p:pic>
        <p:nvPicPr>
          <p:cNvPr id="115714" name="Picture 2" descr="http://t3.gstatic.com/images?q=tbn:ANd9GcRh6YBtLhVceXIElaaDcacG5ihVfFccUACJcooQn5tEgdtGVXz7P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980728"/>
            <a:ext cx="6005940" cy="396044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8-конечная звезда 6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Управляющая кнопка: домой 8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63688" y="4725144"/>
            <a:ext cx="554853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Кистень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4690" name="Picture 2" descr="http://img1.liveinternet.ru/images/attach/c/2/72/974/72974007_1301770199_kiste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63688" y="1268760"/>
            <a:ext cx="5326616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852936"/>
            <a:ext cx="38164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Макаров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8164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Корнилов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852936"/>
            <a:ext cx="38164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Нахимов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861048"/>
            <a:ext cx="38164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Ушаков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524328" cy="114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великих русских флотоводцев, ни разу не был побежден в бою?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388424" y="4869160"/>
            <a:ext cx="755576" cy="792088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5548536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сабля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3666" name="Picture 2" descr="http://t2.gstatic.com/images?q=tbn:ANd9GcSR4Ju2tsdJtDbdTS5JOtnG3PuDQncJkB6NQLTTBABar2l1guSQy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776" y="1556792"/>
            <a:ext cx="5347295" cy="40053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http://t1.gstatic.com/images?q=tbn:ANd9GcSt_znCxQLUaPj6Lp-5fq1Fm8ABYin4HmKFlV9klMejIljsz2loPw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4" name="AutoShape 4" descr="http://t1.gstatic.com/images?q=tbn:ANd9GcSt_znCxQLUaPj6Lp-5fq1Fm8ABYin4HmKFlV9klMejIljsz2loPw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8-конечная звезда 8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554853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Советские танки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ис-3_color1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683568" y="1196752"/>
            <a:ext cx="6572296" cy="2329312"/>
          </a:xfrm>
          <a:prstGeom prst="rect">
            <a:avLst/>
          </a:prstGeom>
        </p:spPr>
      </p:pic>
      <p:pic>
        <p:nvPicPr>
          <p:cNvPr id="11" name="Рисунок 10" descr="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2996952"/>
            <a:ext cx="4719808" cy="2489214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http://t1.gstatic.com/images?q=tbn:ANd9GcSt_znCxQLUaPj6Lp-5fq1Fm8ABYin4HmKFlV9klMejIljsz2loPw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04" name="AutoShape 4" descr="http://t1.gstatic.com/images?q=tbn:ANd9GcSt_znCxQLUaPj6Lp-5fq1Fm8ABYin4HmKFlV9klMejIljsz2loPw"/>
          <p:cNvSpPr>
            <a:spLocks noChangeAspect="1" noChangeArrowheads="1"/>
          </p:cNvSpPr>
          <p:nvPr/>
        </p:nvSpPr>
        <p:spPr bwMode="auto">
          <a:xfrm>
            <a:off x="63500" y="-866775"/>
            <a:ext cx="2552700" cy="17907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8-конечная звезда 9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Управляющая кнопка: домой 10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5548536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Немецкие танки 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1618" name="Picture 2" descr="http://img12.nnm.ru/8/f/0/6/7/eff779f1133902dc637a09070c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3429000"/>
            <a:ext cx="4286250" cy="2114550"/>
          </a:xfrm>
          <a:prstGeom prst="rect">
            <a:avLst/>
          </a:prstGeom>
          <a:noFill/>
        </p:spPr>
      </p:pic>
      <p:pic>
        <p:nvPicPr>
          <p:cNvPr id="111620" name="Picture 4" descr="http://www.aviarmor.net/tww2/photo/germany/grille_koenigtiger/grille_koenig_c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83568" y="1340768"/>
            <a:ext cx="4762500" cy="221932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348880"/>
            <a:ext cx="504056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Суворов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Васильевич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266" name="Picture 2" descr="http://t0.gstatic.com/images?q=tbn:ANd9GcRQIXB1Y50uzBnYB-jT8Alv67mhBY9eZmoSZKTz3aRrFTTMbd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46188"/>
            <a:ext cx="2764904" cy="3787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1772816"/>
            <a:ext cx="3563888" cy="1143000"/>
          </a:xfr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Ушаков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Федор Федорович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42" name="Picture 2" descr="http://allinformcrimea.ucoz.ru/big_man/ushaco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196752"/>
            <a:ext cx="3167659" cy="4392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2060848"/>
            <a:ext cx="5112568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Кутузов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Михаил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Илларионович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://www.vokrugsveta.ru/encyclopedia/images/thumb/c/cb/Kutuzov.jpg/300px-Kutuz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628800"/>
            <a:ext cx="2857500" cy="370522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51520" y="2636912"/>
            <a:ext cx="381642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Александр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Невский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6" name="Picture 4" descr="http://znanijamira.ru/img/32/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63888" y="1340768"/>
            <a:ext cx="4953000" cy="3810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-252536" y="2276872"/>
            <a:ext cx="525658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Нахимов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Павел 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Степанович</a:t>
            </a:r>
          </a:p>
        </p:txBody>
      </p:sp>
      <p:pic>
        <p:nvPicPr>
          <p:cNvPr id="7170" name="Picture 2" descr="http://3.bp.blogspot.com/-Y_fbv0qTabc/T_Q5FcZVdBI/AAAAAAAACJs/4tt7r45QnWc/s1600/%D0%9D%D0%B0%D1%85%D0%B8%D0%BC%D0%BE%D0%B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960" y="1477942"/>
            <a:ext cx="3977233" cy="410321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36004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Дмитрий</a:t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Донской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t3.gstatic.com/images?q=tbn:ANd9GcT3i_jSYFKhrInQQAv57iYVn6MIdF-qJAR_8ucborn76qFSlWfJ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613586"/>
            <a:ext cx="3468985" cy="385985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8-конечная звезда 4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Управляющая кнопка: домой 5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23528" y="2996952"/>
            <a:ext cx="435597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Жуков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Георгий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Константинович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://lebuch.com/wp-content/uploads/2012/03/zhu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2813298" cy="39273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852936"/>
            <a:ext cx="3703269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Кутузов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74441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Невский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2852936"/>
            <a:ext cx="374441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Жуков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88024" y="3861048"/>
            <a:ext cx="374441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Суворов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1560" y="1268760"/>
            <a:ext cx="8388424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Какой полководец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командовал русской армией во время войны с французами в 1812?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388424" y="4869160"/>
            <a:ext cx="755576" cy="792088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8-конечная звезда 5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370892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Петр </a:t>
            </a:r>
            <a:r>
              <a:rPr lang="en-GB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Великий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098" name="Picture 2" descr="http://upload.wikimedia.org/wikipedia/commons/thumb/7/72/Peter_der-Grosse_1838.jpg/280px-Peter_der-Grosse_18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346426"/>
            <a:ext cx="3171056" cy="41450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548" y="2637130"/>
            <a:ext cx="8856984" cy="1143000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Поздравляем победителей!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plit dir="in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996952"/>
            <a:ext cx="338437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Донской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38437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Рюрик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32040" y="3068960"/>
            <a:ext cx="345638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Невский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3933056"/>
            <a:ext cx="345638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Муромец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827584" y="1268760"/>
            <a:ext cx="7924800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 чьим командованием русские победили тевтонских рыцарей на Чудском озере?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460432" y="5373216"/>
            <a:ext cx="683568" cy="576064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852936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Ушаков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789040"/>
            <a:ext cx="388843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Times New Roman"/>
              </a:rPr>
              <a:t>Нахимов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2852936"/>
            <a:ext cx="345638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Макаров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4048" y="3789040"/>
            <a:ext cx="3528392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Корнилов</a:t>
            </a:r>
            <a:endParaRPr lang="ru-RU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11560" y="1196752"/>
            <a:ext cx="7924800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Разгромил  главные силы </a:t>
            </a:r>
            <a:b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турецкого флота  в </a:t>
            </a:r>
            <a:r>
              <a:rPr lang="ru-RU" sz="4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Синопском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сражении 1853 года …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388424" y="4869160"/>
            <a:ext cx="755576" cy="792088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996952"/>
            <a:ext cx="396044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Князь Олег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4032448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Мономах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16016" y="2996952"/>
            <a:ext cx="38164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Невский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3861048"/>
            <a:ext cx="3882224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Донской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7848872" cy="11430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командовал русскими войсками в битве на Куликовом поле?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388424" y="4869160"/>
            <a:ext cx="755576" cy="792088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2996952"/>
            <a:ext cx="374441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А) Жуков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861048"/>
            <a:ext cx="3744416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Б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Конев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996952"/>
            <a:ext cx="396044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В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Рокоссовский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861048"/>
            <a:ext cx="3960440" cy="72008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Г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Calibri"/>
                <a:cs typeface="Times New Roman"/>
              </a:rPr>
              <a:t>)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ea typeface="Calibri"/>
                <a:cs typeface="Times New Roman"/>
              </a:rPr>
              <a:t>Малиновский 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Управляющая кнопка: домой 9">
            <a:hlinkClick r:id="rId4" action="ppaction://hlinksldjump" highlightClick="1"/>
          </p:cNvPr>
          <p:cNvSpPr/>
          <p:nvPr/>
        </p:nvSpPr>
        <p:spPr>
          <a:xfrm>
            <a:off x="8316416" y="6021288"/>
            <a:ext cx="827584" cy="836712"/>
          </a:xfrm>
          <a:prstGeom prst="actionButtonHo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8-конечная звезда 10"/>
          <p:cNvSpPr/>
          <p:nvPr/>
        </p:nvSpPr>
        <p:spPr>
          <a:xfrm>
            <a:off x="0" y="0"/>
            <a:ext cx="1080120" cy="1008112"/>
          </a:xfrm>
          <a:prstGeom prst="star8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>
            <a:spLocks noGrp="1"/>
          </p:cNvSpPr>
          <p:nvPr>
            <p:ph type="title"/>
          </p:nvPr>
        </p:nvSpPr>
        <p:spPr>
          <a:xfrm>
            <a:off x="611560" y="1412776"/>
            <a:ext cx="8388424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Кто из маршалов СССР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принял капитуляцию вооружённых сил фашистской Германии?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Управляющая кнопка: сведения 11">
            <a:hlinkClick r:id="rId5" action="ppaction://hlinksldjump" highlightClick="1"/>
          </p:cNvPr>
          <p:cNvSpPr/>
          <p:nvPr/>
        </p:nvSpPr>
        <p:spPr>
          <a:xfrm>
            <a:off x="8388424" y="4869160"/>
            <a:ext cx="755576" cy="792088"/>
          </a:xfrm>
          <a:prstGeom prst="actionButtonInformat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9A70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heme/theme1.xml><?xml version="1.0" encoding="utf-8"?>
<a:theme xmlns:a="http://schemas.openxmlformats.org/drawingml/2006/main" name="Капсулы">
  <a:themeElements>
    <a:clrScheme name="Капсулы 6">
      <a:dk1>
        <a:srgbClr val="808000"/>
      </a:dk1>
      <a:lt1>
        <a:srgbClr val="FFFFFF"/>
      </a:lt1>
      <a:dk2>
        <a:srgbClr val="006666"/>
      </a:dk2>
      <a:lt2>
        <a:srgbClr val="FFFFFF"/>
      </a:lt2>
      <a:accent1>
        <a:srgbClr val="FFCC66"/>
      </a:accent1>
      <a:accent2>
        <a:srgbClr val="00ACA8"/>
      </a:accent2>
      <a:accent3>
        <a:srgbClr val="AAB8B8"/>
      </a:accent3>
      <a:accent4>
        <a:srgbClr val="DADADA"/>
      </a:accent4>
      <a:accent5>
        <a:srgbClr val="FFE2B8"/>
      </a:accent5>
      <a:accent6>
        <a:srgbClr val="009B98"/>
      </a:accent6>
      <a:hlink>
        <a:srgbClr val="CCCC00"/>
      </a:hlink>
      <a:folHlink>
        <a:srgbClr val="33CCCC"/>
      </a:folHlink>
    </a:clrScheme>
    <a:fontScheme name="Капсул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апсулы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апсулы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апсулы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ekitne kolo">
  <a:themeElements>
    <a:clrScheme name="Тема Office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2_Default Design">
  <a:themeElements>
    <a:clrScheme name="1_Default Design 2">
      <a:dk1>
        <a:srgbClr val="000000"/>
      </a:dk1>
      <a:lt1>
        <a:srgbClr val="99CCFF"/>
      </a:lt1>
      <a:dk2>
        <a:srgbClr val="000000"/>
      </a:dk2>
      <a:lt2>
        <a:srgbClr val="CCCCCC"/>
      </a:lt2>
      <a:accent1>
        <a:srgbClr val="48468C"/>
      </a:accent1>
      <a:accent2>
        <a:srgbClr val="1F6660"/>
      </a:accent2>
      <a:accent3>
        <a:srgbClr val="CAE2FF"/>
      </a:accent3>
      <a:accent4>
        <a:srgbClr val="000000"/>
      </a:accent4>
      <a:accent5>
        <a:srgbClr val="B1B0C5"/>
      </a:accent5>
      <a:accent6>
        <a:srgbClr val="1B5C56"/>
      </a:accent6>
      <a:hlink>
        <a:srgbClr val="224B73"/>
      </a:hlink>
      <a:folHlink>
        <a:srgbClr val="583973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CAE2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CAE2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CAE2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99CC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CAE2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315F8C"/>
        </a:accent1>
        <a:accent2>
          <a:srgbClr val="1C548C"/>
        </a:accent2>
        <a:accent3>
          <a:srgbClr val="FFFFFF"/>
        </a:accent3>
        <a:accent4>
          <a:srgbClr val="000000"/>
        </a:accent4>
        <a:accent5>
          <a:srgbClr val="ADB6C5"/>
        </a:accent5>
        <a:accent6>
          <a:srgbClr val="184B7E"/>
        </a:accent6>
        <a:hlink>
          <a:srgbClr val="224B73"/>
        </a:hlink>
        <a:folHlink>
          <a:srgbClr val="00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48468C"/>
        </a:accent1>
        <a:accent2>
          <a:srgbClr val="1F6660"/>
        </a:accent2>
        <a:accent3>
          <a:srgbClr val="FFFFFF"/>
        </a:accent3>
        <a:accent4>
          <a:srgbClr val="000000"/>
        </a:accent4>
        <a:accent5>
          <a:srgbClr val="B1B0C5"/>
        </a:accent5>
        <a:accent6>
          <a:srgbClr val="1B5C56"/>
        </a:accent6>
        <a:hlink>
          <a:srgbClr val="224B73"/>
        </a:hlink>
        <a:folHlink>
          <a:srgbClr val="58397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73622E"/>
        </a:accent1>
        <a:accent2>
          <a:srgbClr val="265380"/>
        </a:accent2>
        <a:accent3>
          <a:srgbClr val="FFFFFF"/>
        </a:accent3>
        <a:accent4>
          <a:srgbClr val="000000"/>
        </a:accent4>
        <a:accent5>
          <a:srgbClr val="BCB7AD"/>
        </a:accent5>
        <a:accent6>
          <a:srgbClr val="214A73"/>
        </a:accent6>
        <a:hlink>
          <a:srgbClr val="6E3921"/>
        </a:hlink>
        <a:folHlink>
          <a:srgbClr val="661F5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525E1C"/>
        </a:accent1>
        <a:accent2>
          <a:srgbClr val="734F22"/>
        </a:accent2>
        <a:accent3>
          <a:srgbClr val="FFFFFF"/>
        </a:accent3>
        <a:accent4>
          <a:srgbClr val="000000"/>
        </a:accent4>
        <a:accent5>
          <a:srgbClr val="B3B6AB"/>
        </a:accent5>
        <a:accent6>
          <a:srgbClr val="68471E"/>
        </a:accent6>
        <a:hlink>
          <a:srgbClr val="661F54"/>
        </a:hlink>
        <a:folHlink>
          <a:srgbClr val="224B7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Тема17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hablon5">
  <a:themeElements>
    <a:clrScheme name="">
      <a:dk1>
        <a:srgbClr val="0F4B9F"/>
      </a:dk1>
      <a:lt1>
        <a:srgbClr val="FFFFFF"/>
      </a:lt1>
      <a:dk2>
        <a:srgbClr val="E04A18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Специальное оформление">
  <a:themeElements>
    <a:clrScheme name="Специальное оформление 16">
      <a:dk1>
        <a:srgbClr val="0F4B9F"/>
      </a:dk1>
      <a:lt1>
        <a:srgbClr val="FFFFFF"/>
      </a:lt1>
      <a:dk2>
        <a:srgbClr val="0F4B9F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shablon5">
  <a:themeElements>
    <a:clrScheme name="">
      <a:dk1>
        <a:srgbClr val="0F4B9F"/>
      </a:dk1>
      <a:lt1>
        <a:srgbClr val="FFFFFF"/>
      </a:lt1>
      <a:dk2>
        <a:srgbClr val="E04A18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Специальное оформление">
  <a:themeElements>
    <a:clrScheme name="Специальное оформление 16">
      <a:dk1>
        <a:srgbClr val="0F4B9F"/>
      </a:dk1>
      <a:lt1>
        <a:srgbClr val="FFFFFF"/>
      </a:lt1>
      <a:dk2>
        <a:srgbClr val="0F4B9F"/>
      </a:dk2>
      <a:lt2>
        <a:srgbClr val="FFFFFF"/>
      </a:lt2>
      <a:accent1>
        <a:srgbClr val="BBE0E3"/>
      </a:accent1>
      <a:accent2>
        <a:srgbClr val="CC3300"/>
      </a:accent2>
      <a:accent3>
        <a:srgbClr val="FFFFFF"/>
      </a:accent3>
      <a:accent4>
        <a:srgbClr val="0B3F87"/>
      </a:accent4>
      <a:accent5>
        <a:srgbClr val="DAEDEF"/>
      </a:accent5>
      <a:accent6>
        <a:srgbClr val="B92D00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3">
        <a:dk1>
          <a:srgbClr val="000000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4">
        <a:dk1>
          <a:srgbClr val="0F4B9F"/>
        </a:dk1>
        <a:lt1>
          <a:srgbClr val="FFFFFF"/>
        </a:lt1>
        <a:dk2>
          <a:srgbClr val="0F4B9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5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16">
        <a:dk1>
          <a:srgbClr val="0F4B9F"/>
        </a:dk1>
        <a:lt1>
          <a:srgbClr val="FFFFFF"/>
        </a:lt1>
        <a:dk2>
          <a:srgbClr val="0F4B9F"/>
        </a:dk2>
        <a:lt2>
          <a:srgbClr val="FFFFFF"/>
        </a:lt2>
        <a:accent1>
          <a:srgbClr val="BBE0E3"/>
        </a:accent1>
        <a:accent2>
          <a:srgbClr val="CC3300"/>
        </a:accent2>
        <a:accent3>
          <a:srgbClr val="FFFFFF"/>
        </a:accent3>
        <a:accent4>
          <a:srgbClr val="0B3F87"/>
        </a:accent4>
        <a:accent5>
          <a:srgbClr val="DAEDEF"/>
        </a:accent5>
        <a:accent6>
          <a:srgbClr val="B92D00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Тема7">
  <a:themeElements>
    <a:clrScheme name="Тема Office 2">
      <a:dk1>
        <a:srgbClr val="000000"/>
      </a:dk1>
      <a:lt1>
        <a:srgbClr val="FFCC00"/>
      </a:lt1>
      <a:dk2>
        <a:srgbClr val="000000"/>
      </a:dk2>
      <a:lt2>
        <a:srgbClr val="CCCCCC"/>
      </a:lt2>
      <a:accent1>
        <a:srgbClr val="A66708"/>
      </a:accent1>
      <a:accent2>
        <a:srgbClr val="6E6E00"/>
      </a:accent2>
      <a:accent3>
        <a:srgbClr val="FFE2AA"/>
      </a:accent3>
      <a:accent4>
        <a:srgbClr val="000000"/>
      </a:accent4>
      <a:accent5>
        <a:srgbClr val="D0B8AA"/>
      </a:accent5>
      <a:accent6>
        <a:srgbClr val="636300"/>
      </a:accent6>
      <a:hlink>
        <a:srgbClr val="6E5800"/>
      </a:hlink>
      <a:folHlink>
        <a:srgbClr val="2B5912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E2AA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E2AA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FE2AA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CC00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E2AA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18100"/>
        </a:accent1>
        <a:accent2>
          <a:srgbClr val="916D00"/>
        </a:accent2>
        <a:accent3>
          <a:srgbClr val="FFFFFF"/>
        </a:accent3>
        <a:accent4>
          <a:srgbClr val="000000"/>
        </a:accent4>
        <a:accent5>
          <a:srgbClr val="CDC1AA"/>
        </a:accent5>
        <a:accent6>
          <a:srgbClr val="836200"/>
        </a:accent6>
        <a:hlink>
          <a:srgbClr val="735C00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A66708"/>
        </a:accent1>
        <a:accent2>
          <a:srgbClr val="6E6E00"/>
        </a:accent2>
        <a:accent3>
          <a:srgbClr val="FFFFFF"/>
        </a:accent3>
        <a:accent4>
          <a:srgbClr val="000000"/>
        </a:accent4>
        <a:accent5>
          <a:srgbClr val="D0B8AA"/>
        </a:accent5>
        <a:accent6>
          <a:srgbClr val="636300"/>
        </a:accent6>
        <a:hlink>
          <a:srgbClr val="6E5800"/>
        </a:hlink>
        <a:folHlink>
          <a:srgbClr val="2B591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8F8F8"/>
        </a:lt1>
        <a:dk2>
          <a:srgbClr val="000000"/>
        </a:dk2>
        <a:lt2>
          <a:srgbClr val="CCCCCC"/>
        </a:lt2>
        <a:accent1>
          <a:srgbClr val="3D6399"/>
        </a:accent1>
        <a:accent2>
          <a:srgbClr val="735C00"/>
        </a:accent2>
        <a:accent3>
          <a:srgbClr val="FBFBFB"/>
        </a:accent3>
        <a:accent4>
          <a:srgbClr val="000000"/>
        </a:accent4>
        <a:accent5>
          <a:srgbClr val="AFB7CA"/>
        </a:accent5>
        <a:accent6>
          <a:srgbClr val="685300"/>
        </a:accent6>
        <a:hlink>
          <a:srgbClr val="913A5C"/>
        </a:hlink>
        <a:folHlink>
          <a:srgbClr val="5742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CCCCCC"/>
        </a:lt2>
        <a:accent1>
          <a:srgbClr val="198019"/>
        </a:accent1>
        <a:accent2>
          <a:srgbClr val="994545"/>
        </a:accent2>
        <a:accent3>
          <a:srgbClr val="FFFFFF"/>
        </a:accent3>
        <a:accent4>
          <a:srgbClr val="000000"/>
        </a:accent4>
        <a:accent5>
          <a:srgbClr val="ABC0AB"/>
        </a:accent5>
        <a:accent6>
          <a:srgbClr val="8A3E3E"/>
        </a:accent6>
        <a:hlink>
          <a:srgbClr val="574E85"/>
        </a:hlink>
        <a:folHlink>
          <a:srgbClr val="6652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пециальное оформление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ppt/theme/themeOverride2.xml><?xml version="1.0" encoding="utf-8"?>
<a:themeOverride xmlns:a="http://schemas.openxmlformats.org/drawingml/2006/main">
  <a:clrScheme name="Специальное оформление 12">
    <a:dk1>
      <a:srgbClr val="2D2015"/>
    </a:dk1>
    <a:lt1>
      <a:srgbClr val="FFFFFF"/>
    </a:lt1>
    <a:dk2>
      <a:srgbClr val="523E26"/>
    </a:dk2>
    <a:lt2>
      <a:srgbClr val="DFC08D"/>
    </a:lt2>
    <a:accent1>
      <a:srgbClr val="8C7B70"/>
    </a:accent1>
    <a:accent2>
      <a:srgbClr val="8F5F2F"/>
    </a:accent2>
    <a:accent3>
      <a:srgbClr val="B3AFAC"/>
    </a:accent3>
    <a:accent4>
      <a:srgbClr val="DADADA"/>
    </a:accent4>
    <a:accent5>
      <a:srgbClr val="C5BFBB"/>
    </a:accent5>
    <a:accent6>
      <a:srgbClr val="81552A"/>
    </a:accent6>
    <a:hlink>
      <a:srgbClr val="CCB400"/>
    </a:hlink>
    <a:folHlink>
      <a:srgbClr val="8C9EA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file_20090923214751</Template>
  <TotalTime>2742</TotalTime>
  <Words>489</Words>
  <Application>Microsoft Office PowerPoint</Application>
  <PresentationFormat>Экран (4:3)</PresentationFormat>
  <Paragraphs>183</Paragraphs>
  <Slides>51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13</vt:i4>
      </vt:variant>
      <vt:variant>
        <vt:lpstr>Заголовки слайдов</vt:lpstr>
      </vt:variant>
      <vt:variant>
        <vt:i4>51</vt:i4>
      </vt:variant>
    </vt:vector>
  </HeadingPairs>
  <TitlesOfParts>
    <vt:vector size="64" baseType="lpstr">
      <vt:lpstr>Капсулы</vt:lpstr>
      <vt:lpstr>Оформление по умолчанию</vt:lpstr>
      <vt:lpstr>Разрез</vt:lpstr>
      <vt:lpstr>Трава</vt:lpstr>
      <vt:lpstr>shablon5</vt:lpstr>
      <vt:lpstr>Специальное оформление</vt:lpstr>
      <vt:lpstr>1_shablon5</vt:lpstr>
      <vt:lpstr>1_Специальное оформление</vt:lpstr>
      <vt:lpstr>Тема7</vt:lpstr>
      <vt:lpstr>1_Default Design</vt:lpstr>
      <vt:lpstr>blekitne kolo</vt:lpstr>
      <vt:lpstr>2_Default Design</vt:lpstr>
      <vt:lpstr>Тема17</vt:lpstr>
      <vt:lpstr>На страже Родины.</vt:lpstr>
      <vt:lpstr>Презентация PowerPoint</vt:lpstr>
      <vt:lpstr>Какой русский  полководец не проиграл ни  одного сражения? </vt:lpstr>
      <vt:lpstr>Кто из великих русских флотоводцев, ни разу не был побежден в бою?</vt:lpstr>
      <vt:lpstr> Какой полководец  командовал русской армией во время войны с французами в 1812?</vt:lpstr>
      <vt:lpstr>Под чьим командованием русские победили тевтонских рыцарей на Чудском озере?</vt:lpstr>
      <vt:lpstr> Разгромил  главные силы  турецкого флота  в Синопском сражении 1853 года …</vt:lpstr>
      <vt:lpstr>Кто командовал русскими войсками в битве на Куликовом поле?</vt:lpstr>
      <vt:lpstr>Кто из маршалов СССР  принял капитуляцию вооружённых сил фашистской Германии?</vt:lpstr>
      <vt:lpstr>Кто был основателем русской регулярной армии и флота?</vt:lpstr>
      <vt:lpstr> Доскажи пословицу: Тяжело в учении - легко…</vt:lpstr>
      <vt:lpstr> Доскажи пословицу:  Плох тот солдат, который не мечтает быть …</vt:lpstr>
      <vt:lpstr> Доскажи пословицу:   Есть у солдата шинель – есть и…</vt:lpstr>
      <vt:lpstr> Доскажи пословицу: Храбрый хвалит себя штыком,  а трус – ….</vt:lpstr>
      <vt:lpstr>Доскажи пословицу:  Смелого пуля боится и штык не… </vt:lpstr>
      <vt:lpstr> Доскажи пословицу: Солдат и на ходу... </vt:lpstr>
      <vt:lpstr> Доскажи пословицу: Не силой дерутся –...</vt:lpstr>
      <vt:lpstr> Доскажи пословицу:  Скорость нужна, а поспешность...</vt:lpstr>
      <vt:lpstr>Как в народе называли миномётную установку БМ – 13?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Я тоскую  по родной стране, По её рассветам  и закатам.  На афганской  выжженной земле  Спят тревожно  русские солдаты. </vt:lpstr>
      <vt:lpstr>Презентация PowerPoint</vt:lpstr>
      <vt:lpstr> Поход полковника Карягина против персов в 1805-ом году. 500 русских против 40 000 персов  </vt:lpstr>
      <vt:lpstr>Презентация PowerPoint</vt:lpstr>
      <vt:lpstr>КАТЮША </vt:lpstr>
      <vt:lpstr>Булава </vt:lpstr>
      <vt:lpstr>граната </vt:lpstr>
      <vt:lpstr>ТУЛЬСКИЙ ТОКАРЕВА</vt:lpstr>
      <vt:lpstr>Кистень </vt:lpstr>
      <vt:lpstr>сабля</vt:lpstr>
      <vt:lpstr>Советские танки </vt:lpstr>
      <vt:lpstr>Немецкие танки </vt:lpstr>
      <vt:lpstr>Суворов Александр  Васильевич </vt:lpstr>
      <vt:lpstr>Ушаков  Федор Федорович</vt:lpstr>
      <vt:lpstr> Кутузов  Михаил  Илларионович</vt:lpstr>
      <vt:lpstr>Александр Невский</vt:lpstr>
      <vt:lpstr>Нахимов  Павел  Степанович</vt:lpstr>
      <vt:lpstr>Дмитрий Донской</vt:lpstr>
      <vt:lpstr>Жуков  Георгий  Константинович</vt:lpstr>
      <vt:lpstr>Петр I  Великий</vt:lpstr>
      <vt:lpstr>Поздравляем победителей!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Миллионы лет до нашей эры</dc:title>
  <dc:creator>1</dc:creator>
  <cp:lastModifiedBy>Admin</cp:lastModifiedBy>
  <cp:revision>281</cp:revision>
  <dcterms:created xsi:type="dcterms:W3CDTF">2012-03-18T13:05:51Z</dcterms:created>
  <dcterms:modified xsi:type="dcterms:W3CDTF">2016-01-18T11:33:34Z</dcterms:modified>
</cp:coreProperties>
</file>