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1" r:id="rId2"/>
    <p:sldId id="338" r:id="rId3"/>
    <p:sldId id="332" r:id="rId4"/>
    <p:sldId id="334" r:id="rId5"/>
    <p:sldId id="335" r:id="rId6"/>
    <p:sldId id="316" r:id="rId7"/>
    <p:sldId id="353" r:id="rId8"/>
    <p:sldId id="337" r:id="rId9"/>
    <p:sldId id="336" r:id="rId10"/>
    <p:sldId id="339" r:id="rId11"/>
    <p:sldId id="341" r:id="rId12"/>
    <p:sldId id="340" r:id="rId13"/>
    <p:sldId id="342" r:id="rId14"/>
    <p:sldId id="354" r:id="rId15"/>
    <p:sldId id="343" r:id="rId16"/>
    <p:sldId id="344" r:id="rId17"/>
    <p:sldId id="345" r:id="rId18"/>
    <p:sldId id="346" r:id="rId19"/>
    <p:sldId id="348" r:id="rId20"/>
    <p:sldId id="349" r:id="rId21"/>
    <p:sldId id="350" r:id="rId22"/>
    <p:sldId id="330" r:id="rId23"/>
    <p:sldId id="33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</p:grpSp>
      <p:sp>
        <p:nvSpPr>
          <p:cNvPr id="10549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DD7D2-4356-44E4-BA95-6496CCA0A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98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4154D-000E-47C7-9E9D-30E8853199B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70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4D93C-110B-4835-BCF6-2E76E1918CE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711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A6445-970E-4AF4-93D6-E5439EAA68F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3093-0DBC-46CC-A249-8DCB606C5E6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06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4FF8B-3BCD-4202-A669-50AFCB9E7D6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635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4C33A-79ED-4406-8ED8-7C6432E2C5F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56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54C1A-6BFC-44CE-B7F5-8614BEC734A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0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1076B-5AD2-4823-B0E1-6654B5E8E52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06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6BDA3-D195-4907-BCD4-63832AF7A60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74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5D2C0-E36D-4503-92DA-3EF9ACDF968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3DAB6-326D-4A33-8728-94E52B7C7FF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65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9B38D-3100-4774-B48E-3E9018C666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1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A6E8-5ABA-4811-91BC-F9181081483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20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445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5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5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5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5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5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5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5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5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6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6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6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6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6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6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6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6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6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6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7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  <p:sp>
          <p:nvSpPr>
            <p:cNvPr id="10447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cs typeface="+mn-cs"/>
              </a:endParaRPr>
            </a:p>
          </p:txBody>
        </p:sp>
      </p:grpSp>
      <p:sp>
        <p:nvSpPr>
          <p:cNvPr id="1044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44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4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447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9ACE386-F742-4406-B4A7-9DD2665E431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44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4" r:id="rId2"/>
    <p:sldLayoutId id="2147483853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847" r:id="rId9"/>
    <p:sldLayoutId id="2147483846" r:id="rId10"/>
    <p:sldLayoutId id="2147483845" r:id="rId11"/>
    <p:sldLayoutId id="2147483844" r:id="rId12"/>
    <p:sldLayoutId id="2147483843" r:id="rId13"/>
    <p:sldLayoutId id="21474838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%3Bsearch%2F%3Bweb%3B%3B&amp;text=&amp;etext=950.GYXv1f8qBmdJS3k6ykUInvFpwrkNzGrfxLbSJeUSPIxXbz40DB5rrOrc8iUvS9Aw.0efddb7f8ebc792340896b92077a817d87fb3e9b&amp;uuid=&amp;state=PEtFfuTeVD4jaxywoSUvtIOJU2Qw4v_YSOtoTf-D6dC8AquOu2nuJa7kDRTEXc0N&amp;data=UlNrNmk5WktYejR0eWJFYk1Ldmtxc2hTM1J0bjFTTk5TcUNQWmFUTmZ1THpWc0xYWldOd2d1LVotV1FYZWMwTlFhQ3d4cnU4Ui1jdDdBSHF6M0lsRDBZVnpuZ1FBdVJK&amp;b64e=2&amp;sign=2e760688f7bf50978eef8bf1dccaf9db&amp;keyno=0&amp;cst=AiuY0DBWFJ5Hyx_fyvalFJlRD0OPO0P6frrYAZcM2Hl083JLTVVc8QjVl_WeJivxZrJ1Iqr8GKnaIXgvQPUJNpVSD0sReNkQKSoahQzL6nuiAmH81SEZz1nDk8DIRRVOyjjE68hl_e-cloo2qewLTXB0Lbd5e9lzIyuW1yB-vw-z2mcz5L68BZZz16LximUTXy9XPLCzE-H3R1JZElQfZA&amp;ref=orjY4mGPRjk5boDnW0uvlrrd71vZw9kpoxU_5cr04hbqazKZP67PJIDQ4ctiP_3ooJOadyGb-xtydm53u86I6nTPJbKtuNQCb0Yy54pC6RrhjuL1AhuNpY44XHYAop0uV5J9K6iDG4ywRifG5zZWnu7fH0SdCgZy4JJSEV83_X2Fo46JmFrkUJG6gcPJLWNGC9NmwtgMnd4DTi5ZRGl2fJBWLNk6TRiUJeHU-7dOiS3-n79qak6uk0jpaJGeITcAh70UR53ZcVUa-pVNYkaRTkEgsjqYnJPtH_qI2Q2PKeFFrCFBJ7xsLIBFhtR0_98I4_zG3TLpN5D0SShLUhohFqwlN64lq-ycrIyEpFrUe0be32APdno-y7Uvo8xoCwORu7lb1QMpNGAWz7pAgfy5mwgIdsKuuzkWz0-RaDlTlQQ&amp;l10n=ru&amp;cts=1454240308715&amp;mc=5.556166192410305" TargetMode="External"/><Relationship Id="rId3" Type="http://schemas.openxmlformats.org/officeDocument/2006/relationships/hyperlink" Target="http://smallbay.ru/raffaello.html" TargetMode="External"/><Relationship Id="rId7" Type="http://schemas.openxmlformats.org/officeDocument/2006/relationships/hyperlink" Target="https://ru.wikipedia.org/wiki/%D0%A0%D0%B0%D1%84%D0%B0%D1%8D%D0%BB%D1%8C_%D0%A1%D0%B0%D0%BD%D1%82%D0%B8" TargetMode="External"/><Relationship Id="rId2" Type="http://schemas.openxmlformats.org/officeDocument/2006/relationships/hyperlink" Target="http://yandex.ru/clck/jsredir?from=yandex.ru%3Bsearch%2F%3Bweb%3B%3B&amp;text=&amp;etext=950.GYXv1f8qBmdJS3k6ykUInvFpwrkNzGrfxLbSJeUSPIxXbz40DB5rrOrc8iUvS9Aw.0efddb7f8ebc792340896b92077a817d87fb3e9b&amp;uuid=&amp;state=PEtFfuTeVD4jaxywoSUvtNlVVIL6S3yQ0eL-KRksnRFetzHgl8sU5u5XKwtZDO6p&amp;data=UlNrNmk5WktYejR0eWJFYk1LdmtxcXA4bjNYQmlJQ0RlYjRkdGJOQWxpaFhlNUZsb2FxNTR5QzF2cnA4MzZBTDJfTDd2bmlQMVZhZXFfWnRCNU1BZkltcDFJeWt4WTdr&amp;b64e=2&amp;sign=c7ae72ab7e76b61e3913661b86b97759&amp;keyno=0&amp;cst=AiuY0DBWFJ5Hyx_fyvalFJlRD0OPO0P6frrYAZcM2Hl083JLTVVc8QjVl_WeJivxZrJ1Iqr8GKnaIXgvQPUJNpVSD0sReNkQKSoahQzL6nuiAmH81SEZz1nDk8DIRRVOyjjE68hl_e-cloo2qewLTXB0Lbd5e9lzIyuW1yB-vw-z2mcz5L68BZZz16LximUTXy9XPLCzE-H3R1JZElQfZA&amp;ref=orjY4mGPRjk5boDnW0uvlrrd71vZw9kpoxU_5cr04hbqazKZP67PJIDQ4ctiP_3ooJOadyGb-xtydm53u86I6nTPJbKtuNQCb0Yy54pC6RrhjuL1AhuNpY44XHYAop0uV5J9K6iDG4ywRifG5zZWnu7fH0SdCgZy4JJSEV83_X2Fo46JmFrkUJG6gcPJLWNGC9NmwtgMnd4DTi5ZRGl2fJBWLNk6TRiUJeHU-7dOiS3-n79qak6uk0jpaJGeITcAh70UR53ZcVUa-pVNYkaRTkEgsjqYnJPtH_qI2Q2PKeFFrCFBJ7xsLIBFhtR0_98I4_zG3TLpN5D0SShLUhohFqwlN64lq-ycrIyEpFrUe0be32APdno-y7Uvo8xoCwORu7lb1QMpNGAWz7pAgfy5mwgIdsKuuzkWz0-RaDlTlQQ&amp;l10n=ru&amp;cts=1454240240542&amp;mc=5.38919379226583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yandex.ru/clck/jsredir?from=yandex.ru%3Bsearch%2F%3Bweb%3B%3B&amp;text=&amp;etext=950.GYXv1f8qBmdJS3k6ykUInvFpwrkNzGrfxLbSJeUSPIxXbz40DB5rrOrc8iUvS9Aw.0efddb7f8ebc792340896b92077a817d87fb3e9b&amp;uuid=&amp;state=PEtFfuTeVD4jaxywoSUvtNlVVIL6S3yQAR8Q-aFV_NRSQvvW8wdo_bZ6NXaETHvi&amp;data=UlNrNmk5WktYejY4cHFySjRXSWhXQzdLY3hSTVNzV2ZCVXgzZzFIWmJXenZzcWVyWFlYWkdzZGpKaWI4RTZMUE14MXg5bFFUWTJ3N2ltX1B5ZXA5WlBLbEQ3aTZxZF9PVnFHS3dFNkZOeWc&amp;b64e=2&amp;sign=86a52e53bff70b9be29542f881a1e7c7&amp;keyno=0&amp;cst=AiuY0DBWFJ5Hyx_fyvalFJlRD0OPO0P6frrYAZcM2Hl083JLTVVc8QjVl_WeJivxZrJ1Iqr8GKnaIXgvQPUJNpVSD0sReNkQKSoahQzL6nuiAmH81SEZz1nDk8DIRRVOyjjE68hl_e-cloo2qewLTXB0Lbd5e9lzIyuW1yB-vw-z2mcz5L68BZZz16LximUTXy9XPLCzE-H3R1JZElQfZA&amp;ref=orjY4mGPRjk5boDnW0uvlrrd71vZw9kpoxU_5cr04hbqazKZP67PJIDQ4ctiP_3ooJOadyGb-xtydm53u86I6nTPJbKtuNQCb0Yy54pC6RrhjuL1AhuNpY44XHYAop0uV5J9K6iDG4ywRifG5zZWnu7fH0SdCgZy4JJSEV83_X2Fo46JmFrkUJG6gcPJLWNGC9NmwtgMnd4DTi5ZRGl2fJBWLNk6TRiUJeHU-7dOiS3-n79qak6uk0jpaJGeITcAh70UR53ZcVUa-pVNYkaRTkEgsjqYnJPtH_qI2Q2PKeFFrCFBJ7xsLIBFhtR0_98I4_zG3TLpN5D0SShLUhohFqwlN64lq-ycrIyEpFrUe0be32APdno-y7Uvo8xoCwORu7lb1QMpNGAWz7pAgfy5mwgIdsKuuzkWz0-RaDlTlQQ&amp;l10n=ru&amp;cts=1454240289092&amp;mc=5.562412061444756" TargetMode="External"/><Relationship Id="rId5" Type="http://schemas.openxmlformats.org/officeDocument/2006/relationships/hyperlink" Target="http://citaty.su/kratkaya-biografiya-rafaelya-santi" TargetMode="External"/><Relationship Id="rId4" Type="http://schemas.openxmlformats.org/officeDocument/2006/relationships/hyperlink" Target="http://yandex.ru/clck/jsredir?from=yandex.ru%3Bsearch%2F%3Bweb%3B%3B&amp;text=&amp;etext=950.GYXv1f8qBmdJS3k6ykUInvFpwrkNzGrfxLbSJeUSPIxXbz40DB5rrOrc8iUvS9Aw.0efddb7f8ebc792340896b92077a817d87fb3e9b&amp;uuid=&amp;state=PEtFfuTeVD4jaxywoSUvtNlVVIL6S3yQb4iND2fUWLFUxReGH6yG8IR1NQaIT7_m8ScZzJLeQ2g&amp;data=UlNrNmk5WktYejR0eWJFYk1Ldmtxa1V1b0ZKQnJxd0N2NjdMTU5wQU80NUdXaWFSYVNuOG52MWRRdHVneTlpTGdGZHJqMkdXWjdYSTdYeXJYdlJCWEdBUENLMk1vcFZK&amp;b64e=2&amp;sign=1bc51ee58f2ac1d56e9c92048e269d52&amp;keyno=0&amp;cst=AiuY0DBWFJ5Hyx_fyvalFJlRD0OPO0P6frrYAZcM2Hl083JLTVVc8QjVl_WeJivxZrJ1Iqr8GKnaIXgvQPUJNpVSD0sReNkQKSoahQzL6nuiAmH81SEZz1nDk8DIRRVOyjjE68hl_e-cloo2qewLTXB0Lbd5e9lzIyuW1yB-vw-z2mcz5L68BZZz16LximUTXy9XPLCzE-H3R1JZElQfZA&amp;ref=orjY4mGPRjk5boDnW0uvlrrd71vZw9kpoxU_5cr04hbqazKZP67PJIDQ4ctiP_3ooJOadyGb-xtydm53u86I6nTPJbKtuNQCb0Yy54pC6RrhjuL1AhuNpY44XHYAop0uV5J9K6iDG4ywRifG5zZWnu7fH0SdCgZy4JJSEV83_X2Fo46JmFrkUJG6gcPJLWNGC9NmwtgMnd4DTi5ZRGl2fJBWLNk6TRiUJeHU-7dOiS3-n79qak6uk0jpaJGeITcAh70UR53ZcVUa-pVNYkaRTkEgsjqYnJPtH_qI2Q2PKeFFrCFBJ7xsLIBFhtR0_98I4_zG3TLpN5D0SShLUhohFqwlN64lq-ycrIyEpFrUe0be32APdno-y7Uvo8xoCwORu7lb1QMpNGAWz7pAgfy5mwgIdsKuuzkWz0-RaDlTlQQ&amp;l10n=ru&amp;cts=1454240269428&amp;mc=5.523087499393251" TargetMode="External"/><Relationship Id="rId9" Type="http://schemas.openxmlformats.org/officeDocument/2006/relationships/hyperlink" Target="http://allpainters.ru/santi-rafajel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20737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D8D85F"/>
                </a:solidFill>
              </a:rPr>
              <a:t>Департамент образования города Москвы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D8D85F"/>
                </a:solidFill>
              </a:rPr>
              <a:t>ГБПОУ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D8D85F"/>
                </a:solidFill>
              </a:rPr>
              <a:t>Колледж малого бизнеса №48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>
              <a:solidFill>
                <a:srgbClr val="D8D85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FF00"/>
                </a:solidFill>
              </a:rPr>
              <a:t>«Титаны Возрождения»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D8D85F"/>
                </a:solidFill>
              </a:rPr>
              <a:t>Урок-семинар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>
              <a:solidFill>
                <a:srgbClr val="D8D85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Рафаэль Санти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>
              <a:solidFill>
                <a:srgbClr val="D8D85F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00"/>
                </a:solidFill>
                <a:sym typeface="Wingdings" panose="05000000000000000000" pitchFamily="2" charset="2"/>
              </a:rPr>
              <a:t>Презентацию подготовили</a:t>
            </a:r>
            <a:r>
              <a:rPr lang="ru-RU" altLang="ru-RU" sz="1600" b="1">
                <a:solidFill>
                  <a:srgbClr val="D8D85F"/>
                </a:solidFill>
                <a:sym typeface="Wingdings" panose="05000000000000000000" pitchFamily="2" charset="2"/>
              </a:rPr>
              <a:t>: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D8D85F"/>
                </a:solidFill>
                <a:sym typeface="Wingdings" panose="05000000000000000000" pitchFamily="2" charset="2"/>
              </a:rPr>
              <a:t>Мартынова Ирина,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D8D85F"/>
                </a:solidFill>
                <a:sym typeface="Wingdings" panose="05000000000000000000" pitchFamily="2" charset="2"/>
              </a:rPr>
              <a:t>Горенчук Мария,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D8D85F"/>
                </a:solidFill>
                <a:sym typeface="Wingdings" panose="05000000000000000000" pitchFamily="2" charset="2"/>
              </a:rPr>
              <a:t>Сафонова Оксана,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D8D85F"/>
                </a:solidFill>
                <a:sym typeface="Wingdings" panose="05000000000000000000" pitchFamily="2" charset="2"/>
              </a:rPr>
              <a:t>Тишкова Светлана,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D8D85F"/>
                </a:solidFill>
                <a:sym typeface="Wingdings" panose="05000000000000000000" pitchFamily="2" charset="2"/>
              </a:rPr>
              <a:t>Соглобова Мария.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00"/>
                </a:solidFill>
                <a:sym typeface="Wingdings" panose="05000000000000000000" pitchFamily="2" charset="2"/>
              </a:rPr>
              <a:t>Руководитель проекта</a:t>
            </a:r>
            <a:r>
              <a:rPr lang="ru-RU" altLang="ru-RU" sz="1600" b="1">
                <a:solidFill>
                  <a:srgbClr val="D8D85F"/>
                </a:solidFill>
                <a:sym typeface="Wingdings" panose="05000000000000000000" pitchFamily="2" charset="2"/>
              </a:rPr>
              <a:t>: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D8D85F"/>
                </a:solidFill>
                <a:sym typeface="Wingdings" panose="05000000000000000000" pitchFamily="2" charset="2"/>
              </a:rPr>
              <a:t>Серова Татьяна Александровна,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D8D85F"/>
                </a:solidFill>
                <a:sym typeface="Wingdings" panose="05000000000000000000" pitchFamily="2" charset="2"/>
              </a:rPr>
              <a:t>преподаватель истории изобразительного искусства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solidFill>
                <a:srgbClr val="D8D85F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D8D85F"/>
                </a:solidFill>
                <a:sym typeface="Wingdings" panose="05000000000000000000" pitchFamily="2" charset="2"/>
              </a:rPr>
              <a:t>Москва, 2015</a:t>
            </a:r>
            <a:endParaRPr lang="ru-RU" altLang="ru-RU" sz="2000" b="1">
              <a:solidFill>
                <a:srgbClr val="D8D85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97888" cy="720725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/>
              <a:t>«Диспута». </a:t>
            </a:r>
            <a:br>
              <a:rPr lang="ru-RU" altLang="ru-RU" sz="2000" b="1" dirty="0"/>
            </a:br>
            <a:r>
              <a:rPr lang="ru-RU" altLang="ru-RU" sz="2000" b="1" dirty="0"/>
              <a:t>Фреска  </a:t>
            </a:r>
            <a:r>
              <a:rPr lang="ru-RU" altLang="ru-RU" sz="2000" b="1" dirty="0" err="1"/>
              <a:t>Ватиканского</a:t>
            </a:r>
            <a:r>
              <a:rPr lang="ru-RU" altLang="ru-RU" sz="2000" b="1" dirty="0"/>
              <a:t>  дворца  в  Риме.  1509  г.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3688" y="1609725"/>
            <a:ext cx="3959225" cy="396081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altLang="ru-RU" sz="1600" dirty="0" smtClean="0"/>
          </a:p>
          <a:p>
            <a:pPr>
              <a:lnSpc>
                <a:spcPct val="80000"/>
              </a:lnSpc>
              <a:defRPr/>
            </a:pPr>
            <a:r>
              <a:rPr lang="ru-RU" altLang="ru-RU" sz="1600" dirty="0" smtClean="0"/>
              <a:t>Рафаэль  </a:t>
            </a:r>
            <a:r>
              <a:rPr lang="ru-RU" altLang="ru-RU" sz="1600" dirty="0"/>
              <a:t>расписывал </a:t>
            </a:r>
            <a:r>
              <a:rPr lang="ru-RU" altLang="ru-RU" sz="1600" dirty="0">
                <a:solidFill>
                  <a:srgbClr val="FFFF00"/>
                </a:solidFill>
              </a:rPr>
              <a:t> </a:t>
            </a:r>
            <a:r>
              <a:rPr lang="ru-RU" altLang="ru-RU" sz="1600" b="1" i="1" dirty="0" err="1">
                <a:solidFill>
                  <a:srgbClr val="FFFF00"/>
                </a:solidFill>
              </a:rPr>
              <a:t>станцы</a:t>
            </a:r>
            <a:r>
              <a:rPr lang="ru-RU" altLang="ru-RU" sz="1600" dirty="0">
                <a:solidFill>
                  <a:srgbClr val="FFFF00"/>
                </a:solidFill>
              </a:rPr>
              <a:t> </a:t>
            </a:r>
            <a:r>
              <a:rPr lang="ru-RU" altLang="ru-RU" sz="1600" dirty="0"/>
              <a:t>– помещения  для  официальных  приемов и  церемоний. </a:t>
            </a:r>
            <a:endParaRPr lang="ru-RU" altLang="ru-RU" sz="1600" dirty="0" smtClean="0"/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600" dirty="0"/>
          </a:p>
          <a:p>
            <a:pPr>
              <a:lnSpc>
                <a:spcPct val="80000"/>
              </a:lnSpc>
              <a:defRPr/>
            </a:pPr>
            <a:r>
              <a:rPr lang="ru-RU" altLang="ru-RU" sz="1600" dirty="0"/>
              <a:t> </a:t>
            </a:r>
            <a:r>
              <a:rPr lang="ru-RU" altLang="ru-RU" sz="1600" dirty="0" smtClean="0"/>
              <a:t> </a:t>
            </a:r>
            <a:r>
              <a:rPr lang="ru-RU" altLang="ru-RU" sz="1600" dirty="0"/>
              <a:t>Крупномасштабные  композиции,  населенные  десятками  фигур,  покрывают  все  стены  трех  залов</a:t>
            </a:r>
            <a:r>
              <a:rPr lang="ru-RU" altLang="ru-RU" sz="1600" dirty="0" smtClean="0"/>
              <a:t>.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1600" dirty="0" smtClean="0"/>
              <a:t>  </a:t>
            </a:r>
            <a:endParaRPr lang="ru-RU" altLang="ru-RU" sz="1600" dirty="0"/>
          </a:p>
          <a:p>
            <a:pPr>
              <a:lnSpc>
                <a:spcPct val="80000"/>
              </a:lnSpc>
              <a:defRPr/>
            </a:pPr>
            <a:r>
              <a:rPr lang="ru-RU" altLang="ru-RU" sz="1600" dirty="0"/>
              <a:t>В  одном  из  них -  четыре  фрески,  посвященные   богословию,  философии,  поэзии  и  правосудию</a:t>
            </a:r>
            <a:r>
              <a:rPr lang="ru-RU" altLang="ru-RU" sz="1600" dirty="0" smtClean="0"/>
              <a:t>.</a:t>
            </a:r>
          </a:p>
          <a:p>
            <a:pPr>
              <a:lnSpc>
                <a:spcPct val="80000"/>
              </a:lnSpc>
              <a:defRPr/>
            </a:pPr>
            <a:endParaRPr lang="ru-RU" altLang="ru-RU" sz="1600" dirty="0"/>
          </a:p>
          <a:p>
            <a:pPr>
              <a:lnSpc>
                <a:spcPct val="80000"/>
              </a:lnSpc>
              <a:defRPr/>
            </a:pPr>
            <a:r>
              <a:rPr lang="ru-RU" altLang="ru-RU" sz="1600" dirty="0" smtClean="0"/>
              <a:t>  </a:t>
            </a:r>
            <a:r>
              <a:rPr lang="ru-RU" altLang="ru-RU" sz="1600" dirty="0"/>
              <a:t>Художник  задумал  отразить  идею  синтеза  христианской  религии  и  античной  культуры. 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6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65263"/>
            <a:ext cx="4418012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75" y="188913"/>
            <a:ext cx="50958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ECECB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«Афинская школа», 1511</a:t>
            </a:r>
          </a:p>
        </p:txBody>
      </p:sp>
      <p:pic>
        <p:nvPicPr>
          <p:cNvPr id="18435" name="Picture 2" descr="File:Raffael 058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52513"/>
            <a:ext cx="5611812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313" y="4941888"/>
            <a:ext cx="8280400" cy="97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FDC0B"/>
              </a:buClr>
              <a:buSzPct val="80000"/>
              <a:buFont typeface="Wingdings" pitchFamily="2" charset="2"/>
              <a:buChar char="l"/>
              <a:defRPr/>
            </a:pPr>
            <a:r>
              <a:rPr lang="ru-RU" alt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Лучшая  из  фресок – </a:t>
            </a:r>
            <a:r>
              <a:rPr lang="ru-RU" altLang="ru-RU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«Афинская  школа».</a:t>
            </a:r>
            <a:r>
              <a:rPr lang="ru-RU" alt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  Под  высокими  сводами  на  ступенях  широкой  лестницы  Рафаэль  расположил  непринужденные  группы  афинских  мудрецов  и  поэтов,  занятых  беседой  или  погруженных  в  ученые  занятия  и  размышления.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5076825" y="404813"/>
            <a:ext cx="3816350" cy="576262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solidFill>
                  <a:srgbClr val="FFFF00"/>
                </a:solidFill>
              </a:rPr>
              <a:t>«Афинская  школа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».</a:t>
            </a:r>
            <a:br>
              <a:rPr lang="ru-RU" altLang="ru-RU" sz="2400" b="1" dirty="0" smtClean="0">
                <a:solidFill>
                  <a:srgbClr val="FFFF00"/>
                </a:solidFill>
              </a:rPr>
            </a:br>
            <a:r>
              <a:rPr lang="ru-RU" altLang="ru-RU" sz="2400" b="1" dirty="0" smtClean="0">
                <a:solidFill>
                  <a:srgbClr val="FFFF00"/>
                </a:solidFill>
              </a:rPr>
              <a:t>Фрагмент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212975"/>
            <a:ext cx="3816350" cy="18002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1800" dirty="0" smtClean="0"/>
              <a:t>В  </a:t>
            </a:r>
            <a:r>
              <a:rPr lang="ru-RU" altLang="ru-RU" sz="1800" dirty="0"/>
              <a:t>центре,  на  верху  лестницы – Платон  и  Аристотель.  Платон  озарен  вдохновением.  Он  похож  на  библейского  пророка.  Перстом   указывая  на  небо,  он  вещает  о  мире  идей</a:t>
            </a:r>
            <a:r>
              <a:rPr lang="ru-RU" altLang="ru-RU" sz="1800" dirty="0" smtClean="0"/>
              <a:t>.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800" dirty="0"/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800" dirty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3668712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>
              <a:defRPr/>
            </a:pPr>
            <a:r>
              <a:rPr lang="ru-RU" altLang="ru-RU" sz="2000" b="1" i="1" dirty="0">
                <a:solidFill>
                  <a:srgbClr val="FFFF00"/>
                </a:solidFill>
              </a:rPr>
              <a:t>Фрагмент  фрески  «Афинская  школа»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3671887" cy="30241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sz="1800" dirty="0" smtClean="0"/>
              <a:t>Прошлое  </a:t>
            </a:r>
            <a:r>
              <a:rPr lang="ru-RU" altLang="ru-RU" sz="1800" dirty="0"/>
              <a:t>сливается  с  настоящим:  философы  античного  мира  беседуют  перед  сводами  дворца  в  стиле  высокого  Возрождения,  и  среди  них,  с  краю,  Рафаэль  изобразил  самого  себя,  а  среди  отцов  церкви – художников  и  поэтов  Италии:  Данте,  </a:t>
            </a:r>
            <a:r>
              <a:rPr lang="ru-RU" altLang="ru-RU" sz="1800" dirty="0" err="1"/>
              <a:t>Браманте</a:t>
            </a:r>
            <a:r>
              <a:rPr lang="ru-RU" altLang="ru-RU" sz="1800" dirty="0"/>
              <a:t>,  </a:t>
            </a:r>
            <a:r>
              <a:rPr lang="ru-RU" altLang="ru-RU" sz="1800" dirty="0" err="1"/>
              <a:t>Анджелико</a:t>
            </a:r>
            <a:r>
              <a:rPr lang="ru-RU" altLang="ru-RU" sz="1800" dirty="0"/>
              <a:t>.</a:t>
            </a:r>
          </a:p>
        </p:txBody>
      </p:sp>
      <p:pic>
        <p:nvPicPr>
          <p:cNvPr id="27655" name="Picture 7" descr="mso75C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412875"/>
            <a:ext cx="32385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rgbClr val="FFFF00"/>
                </a:solidFill>
              </a:rPr>
              <a:t/>
            </a:r>
            <a:br>
              <a:rPr lang="ru-RU" altLang="ru-RU" sz="1800" b="1" dirty="0" smtClean="0">
                <a:solidFill>
                  <a:srgbClr val="FFFF00"/>
                </a:solidFill>
              </a:rPr>
            </a:br>
            <a:r>
              <a:rPr lang="ru-RU" altLang="ru-RU" sz="1800" b="1" dirty="0" smtClean="0">
                <a:solidFill>
                  <a:srgbClr val="FFFF00"/>
                </a:solidFill>
              </a:rPr>
              <a:t>«Парнас»</a:t>
            </a:r>
            <a:r>
              <a:rPr lang="ru-RU" altLang="ru-RU" sz="1800" b="1" dirty="0" smtClean="0"/>
              <a:t/>
            </a:r>
            <a:br>
              <a:rPr lang="ru-RU" altLang="ru-RU" sz="1800" b="1" dirty="0" smtClean="0"/>
            </a:br>
            <a:r>
              <a:rPr lang="ru-RU" altLang="ru-RU" sz="1800" b="1" dirty="0" smtClean="0"/>
              <a:t/>
            </a:r>
            <a:br>
              <a:rPr lang="ru-RU" altLang="ru-RU" sz="1800" b="1" dirty="0" smtClean="0"/>
            </a:br>
            <a:endParaRPr lang="ru-RU" altLang="ru-RU" sz="1800" dirty="0" smtClean="0"/>
          </a:p>
        </p:txBody>
      </p:sp>
      <p:pic>
        <p:nvPicPr>
          <p:cNvPr id="152578" name="Picture 2" descr="http://ashbrookmythology.pbworks.com/f/parn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412875"/>
            <a:ext cx="7273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FFFF00"/>
                </a:solidFill>
              </a:rPr>
              <a:t>«Мадонна  в  кресле»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060575"/>
            <a:ext cx="3816350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 smtClean="0"/>
              <a:t>Флорентийские  мадонны  Рафаэля – это  прекрасные,  трогательные  матери.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 smtClean="0"/>
              <a:t> Мадонны,  созданные им  в  Риме – это  владычицы, богини  добра  и  красоты,  облагораживающие  мир.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2000" dirty="0" smtClean="0"/>
          </a:p>
        </p:txBody>
      </p:sp>
      <p:pic>
        <p:nvPicPr>
          <p:cNvPr id="5" name="Picture 6" descr="http://www.lefotogratis.it/immagini/artisti_opere_fotografie/artisti_italiani/raffaello_sanzio/images/13_raffaello_sanzio_madonna_della_seggi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414813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4032250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i="1" dirty="0" smtClean="0">
                <a:solidFill>
                  <a:srgbClr val="FFFF00"/>
                </a:solidFill>
              </a:rPr>
              <a:t>«Сикстинская  Мадонна»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33600"/>
            <a:ext cx="4321175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smtClean="0"/>
              <a:t> </a:t>
            </a:r>
            <a:r>
              <a:rPr lang="ru-RU" altLang="ru-RU" sz="1800" dirty="0" smtClean="0"/>
              <a:t>Большая  алтарная  композиция  Рафаэля  </a:t>
            </a:r>
            <a:r>
              <a:rPr lang="ru-RU" altLang="ru-RU" sz="1800" b="1" i="1" dirty="0" smtClean="0"/>
              <a:t>«Сикстинская  Мадонна»</a:t>
            </a:r>
            <a:r>
              <a:rPr lang="ru-RU" altLang="ru-RU" sz="1800" dirty="0" smtClean="0"/>
              <a:t>  в  истории  искусства  считается  эталоном  красоты.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Это  не  реальность,  а  зрелище.  Недаром  же  сам  художник  раздвинул  перед  зрителями  на  картине  тяжелый  занавес.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dirty="0" smtClean="0"/>
          </a:p>
        </p:txBody>
      </p:sp>
      <p:pic>
        <p:nvPicPr>
          <p:cNvPr id="16388" name="Picture 7" descr="mso214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549275"/>
            <a:ext cx="4043362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174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FFFF00"/>
                </a:solidFill>
              </a:rPr>
              <a:t>Лоджии  Рафаэля.  1517 – 1519  гг.  </a:t>
            </a:r>
            <a:br>
              <a:rPr lang="ru-RU" altLang="ru-RU" sz="2000" b="1" dirty="0" smtClean="0">
                <a:solidFill>
                  <a:srgbClr val="FFFF00"/>
                </a:solidFill>
              </a:rPr>
            </a:br>
            <a:r>
              <a:rPr lang="ru-RU" altLang="ru-RU" sz="2000" b="1" dirty="0" smtClean="0">
                <a:solidFill>
                  <a:srgbClr val="FFFF00"/>
                </a:solidFill>
              </a:rPr>
              <a:t>Рим,  </a:t>
            </a:r>
            <a:r>
              <a:rPr lang="ru-RU" altLang="ru-RU" sz="2000" b="1" dirty="0" err="1" smtClean="0">
                <a:solidFill>
                  <a:srgbClr val="FFFF00"/>
                </a:solidFill>
              </a:rPr>
              <a:t>Ватиканский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  дворец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773238"/>
            <a:ext cx="3816350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i="1" dirty="0" smtClean="0"/>
              <a:t>Лоджии  Ватикана  (работа  Рафаэля  и  его  учеников)</a:t>
            </a:r>
            <a:r>
              <a:rPr lang="ru-RU" altLang="ru-RU" sz="1800" dirty="0" smtClean="0"/>
              <a:t> – это  длинная  галерея,  равномерно  пересеченная  12  арками. 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  На  12  небольших  плафонах – все  главные  эпизоды  библейской  легенды  (потому  эту  роспись  называют  «библией  Рафаэля»).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33475"/>
            <a:ext cx="3713162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713788" cy="5032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dirty="0" smtClean="0"/>
              <a:t> Копии лоджий Рафаэля в Эрмитаже</a:t>
            </a:r>
          </a:p>
        </p:txBody>
      </p:sp>
      <p:pic>
        <p:nvPicPr>
          <p:cNvPr id="20483" name="Picture 6" descr="http://viewrussia.com/administrator/spaw2/uploads/images/Hermitage_Museum_-_Winter_Palac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70500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dirty="0" smtClean="0"/>
              <a:t>«Изведение  апостола  Петра  из  темницы»</a:t>
            </a:r>
          </a:p>
        </p:txBody>
      </p:sp>
      <p:pic>
        <p:nvPicPr>
          <p:cNvPr id="137218" name="Picture 2" descr="http://abng.ru/art/r/raphael/4stanze/2eliodor/3lib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4898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4352925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5724525" y="649288"/>
            <a:ext cx="29924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 dirty="0">
                <a:solidFill>
                  <a:srgbClr val="FFFF00"/>
                </a:solidFill>
              </a:rPr>
              <a:t>Рафаэль Санти </a:t>
            </a:r>
            <a:r>
              <a:rPr lang="ru-RU" altLang="ru-RU" sz="2000" i="1" dirty="0">
                <a:solidFill>
                  <a:srgbClr val="FFFFFF"/>
                </a:solidFill>
              </a:rPr>
              <a:t> из Урбино (1483-1520)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 dirty="0">
                <a:solidFill>
                  <a:srgbClr val="FFFFFF"/>
                </a:solidFill>
              </a:rPr>
              <a:t>- итальянский живописец и архитектор, один из самых великих художников во всей мировой истории.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3579813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FFFF00"/>
                </a:solidFill>
              </a:rPr>
              <a:t>«Чудесный  лов  рыбы».  </a:t>
            </a:r>
            <a:r>
              <a:rPr lang="ru-RU" altLang="ru-RU" sz="2000" b="1" dirty="0" smtClean="0"/>
              <a:t>Ковер.  Деталь.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  1517 – 1519  гг.</a:t>
            </a:r>
          </a:p>
        </p:txBody>
      </p:sp>
      <p:pic>
        <p:nvPicPr>
          <p:cNvPr id="21508" name="Picture 7" descr="msoDA6C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908050"/>
            <a:ext cx="3368675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5292725" y="549275"/>
            <a:ext cx="3527425" cy="3587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smtClean="0"/>
              <a:t>Автопортрет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349500"/>
            <a:ext cx="3887788" cy="1511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Рафаэль  стремился  к  высшему  синтезу,  к  лучезарному  завершению  всего,  что  было  достигнуто  до  него,  и  этот  синтез  был  им  найден  и  воплощен.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2000" dirty="0" smtClean="0"/>
          </a:p>
        </p:txBody>
      </p:sp>
      <p:pic>
        <p:nvPicPr>
          <p:cNvPr id="23556" name="Picture 2" descr="http://img15.nnm.ru/6/6/b/1/6/91297924ac42c98feff032f0b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40322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FFFF00"/>
                </a:solidFill>
              </a:rPr>
              <a:t>Список литературы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7086" y="980728"/>
            <a:ext cx="69498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i="1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ru-RU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Гордеева М. Рафаэль // Серия великие художники – М.: «Комсомольская правда»,2010</a:t>
            </a:r>
          </a:p>
          <a:p>
            <a:pPr marL="342900" lvl="0" indent="-342900">
              <a:buAutoNum type="arabicPeriod"/>
            </a:pPr>
            <a:r>
              <a:rPr lang="ru-RU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Джорджо 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Вазари.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Жизнеописания наиболее знаменитых живописцев, ваятелей и зодчих. — М.: АЛЬФА-КНИГА,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2008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Емахонова Л.Г. Мировая художественная культура. – М.: «Академия», 2010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Любимов Л.Д. Искусство Западной Европы. – М.: «Просвещение»,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1996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                                        Интернет ресурсы</a:t>
            </a:r>
          </a:p>
          <a:p>
            <a:pPr marL="342900" lvl="0" indent="-342900">
              <a:buAutoNum type="arabicPeriod"/>
            </a:pPr>
            <a:r>
              <a:rPr lang="en-US" dirty="0" smtClean="0">
                <a:solidFill>
                  <a:srgbClr val="DD0000"/>
                </a:solidFill>
                <a:latin typeface="Arial" panose="020B0604020202020204" pitchFamily="34" charset="0"/>
                <a:hlinkClick r:id="rId2"/>
              </a:rPr>
              <a:t>smallbay.ru</a:t>
            </a:r>
            <a:r>
              <a:rPr lang="en-US" dirty="0" smtClean="0">
                <a:solidFill>
                  <a:srgbClr val="007700"/>
                </a:solidFill>
                <a:latin typeface="Verdana" panose="020B0604030504040204" pitchFamily="34" charset="0"/>
              </a:rPr>
              <a:t>›</a:t>
            </a:r>
            <a:r>
              <a:rPr lang="ru-RU" b="1" dirty="0" smtClean="0">
                <a:solidFill>
                  <a:srgbClr val="007700"/>
                </a:solidFill>
                <a:latin typeface="Arial" panose="020B0604020202020204" pitchFamily="34" charset="0"/>
                <a:hlinkClick r:id="rId3"/>
              </a:rPr>
              <a:t>Рафаэль</a:t>
            </a:r>
            <a:endParaRPr lang="ru-RU" b="1" dirty="0" smtClean="0">
              <a:solidFill>
                <a:srgbClr val="007700"/>
              </a:solidFill>
              <a:latin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dirty="0" err="1" smtClean="0">
                <a:solidFill>
                  <a:srgbClr val="DD0000"/>
                </a:solidFill>
                <a:latin typeface="Arial" panose="020B0604020202020204" pitchFamily="34" charset="0"/>
                <a:hlinkClick r:id="rId4"/>
              </a:rPr>
              <a:t>citaty.su</a:t>
            </a:r>
            <a:r>
              <a:rPr lang="en-US" dirty="0" err="1" smtClean="0">
                <a:solidFill>
                  <a:srgbClr val="007700"/>
                </a:solidFill>
                <a:latin typeface="Verdana" panose="020B0604030504040204" pitchFamily="34" charset="0"/>
              </a:rPr>
              <a:t>›</a:t>
            </a:r>
            <a:r>
              <a:rPr lang="en-US" dirty="0" err="1" smtClean="0">
                <a:solidFill>
                  <a:srgbClr val="007700"/>
                </a:solidFill>
                <a:latin typeface="Arial" panose="020B0604020202020204" pitchFamily="34" charset="0"/>
                <a:hlinkClick r:id="rId5"/>
              </a:rPr>
              <a:t>kratkaya-biografiya-</a:t>
            </a:r>
            <a:r>
              <a:rPr lang="en-US" b="1" dirty="0" err="1" smtClean="0">
                <a:solidFill>
                  <a:srgbClr val="007700"/>
                </a:solidFill>
                <a:latin typeface="Arial" panose="020B0604020202020204" pitchFamily="34" charset="0"/>
                <a:hlinkClick r:id="rId5"/>
              </a:rPr>
              <a:t>rafael</a:t>
            </a:r>
            <a:r>
              <a:rPr lang="en-US" dirty="0" err="1" smtClean="0">
                <a:solidFill>
                  <a:srgbClr val="007700"/>
                </a:solidFill>
                <a:latin typeface="Arial" panose="020B0604020202020204" pitchFamily="34" charset="0"/>
                <a:hlinkClick r:id="rId5"/>
              </a:rPr>
              <a:t>ya-</a:t>
            </a:r>
            <a:r>
              <a:rPr lang="en-US" b="1" dirty="0" err="1" smtClean="0">
                <a:solidFill>
                  <a:srgbClr val="007700"/>
                </a:solidFill>
                <a:latin typeface="Arial" panose="020B0604020202020204" pitchFamily="34" charset="0"/>
                <a:hlinkClick r:id="rId5"/>
              </a:rPr>
              <a:t>santi</a:t>
            </a:r>
            <a:endParaRPr lang="ru-RU" b="1" dirty="0" smtClean="0">
              <a:solidFill>
                <a:srgbClr val="007700"/>
              </a:solidFill>
              <a:latin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dirty="0">
                <a:solidFill>
                  <a:srgbClr val="DD0000"/>
                </a:solidFill>
                <a:latin typeface="Arial" panose="020B0604020202020204" pitchFamily="34" charset="0"/>
                <a:hlinkClick r:id="rId6"/>
              </a:rPr>
              <a:t>ru.wikipedia.org</a:t>
            </a:r>
            <a:r>
              <a:rPr lang="en-US" dirty="0">
                <a:solidFill>
                  <a:srgbClr val="007700"/>
                </a:solidFill>
                <a:latin typeface="Verdana" panose="020B0604030504040204" pitchFamily="34" charset="0"/>
              </a:rPr>
              <a:t>›</a:t>
            </a:r>
            <a:r>
              <a:rPr lang="ru-RU" b="1" dirty="0">
                <a:solidFill>
                  <a:srgbClr val="007700"/>
                </a:solidFill>
                <a:latin typeface="Arial" panose="020B0604020202020204" pitchFamily="34" charset="0"/>
                <a:hlinkClick r:id="rId7"/>
              </a:rPr>
              <a:t>Рафаэль</a:t>
            </a:r>
            <a:r>
              <a:rPr lang="ru-RU" dirty="0">
                <a:solidFill>
                  <a:srgbClr val="007700"/>
                </a:solidFill>
                <a:latin typeface="Arial" panose="020B0604020202020204" pitchFamily="34" charset="0"/>
                <a:hlinkClick r:id="rId7"/>
              </a:rPr>
              <a:t> </a:t>
            </a:r>
            <a:r>
              <a:rPr lang="ru-RU" b="1" dirty="0" smtClean="0">
                <a:solidFill>
                  <a:srgbClr val="007700"/>
                </a:solidFill>
                <a:latin typeface="Arial" panose="020B0604020202020204" pitchFamily="34" charset="0"/>
                <a:hlinkClick r:id="rId7"/>
              </a:rPr>
              <a:t>Санти</a:t>
            </a:r>
            <a:endParaRPr lang="ru-RU" b="1" dirty="0" smtClean="0">
              <a:solidFill>
                <a:srgbClr val="007700"/>
              </a:solidFill>
              <a:latin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dirty="0">
                <a:solidFill>
                  <a:srgbClr val="DD0000"/>
                </a:solidFill>
                <a:latin typeface="Arial" panose="020B0604020202020204" pitchFamily="34" charset="0"/>
                <a:hlinkClick r:id="rId8"/>
              </a:rPr>
              <a:t>allpainters.ru</a:t>
            </a:r>
            <a:r>
              <a:rPr lang="en-US" dirty="0">
                <a:solidFill>
                  <a:srgbClr val="007700"/>
                </a:solidFill>
                <a:latin typeface="Verdana" panose="020B0604030504040204" pitchFamily="34" charset="0"/>
              </a:rPr>
              <a:t>›</a:t>
            </a:r>
            <a:r>
              <a:rPr lang="en-US" b="1" dirty="0">
                <a:solidFill>
                  <a:srgbClr val="007700"/>
                </a:solidFill>
                <a:latin typeface="Arial" panose="020B0604020202020204" pitchFamily="34" charset="0"/>
                <a:hlinkClick r:id="rId9"/>
              </a:rPr>
              <a:t>santi</a:t>
            </a:r>
            <a:r>
              <a:rPr lang="en-US" dirty="0">
                <a:solidFill>
                  <a:srgbClr val="007700"/>
                </a:solidFill>
                <a:latin typeface="Arial" panose="020B0604020202020204" pitchFamily="34" charset="0"/>
                <a:hlinkClick r:id="rId9"/>
              </a:rPr>
              <a:t>-</a:t>
            </a:r>
            <a:r>
              <a:rPr lang="en-US" b="1" dirty="0">
                <a:solidFill>
                  <a:srgbClr val="007700"/>
                </a:solidFill>
                <a:latin typeface="Arial" panose="020B0604020202020204" pitchFamily="34" charset="0"/>
                <a:hlinkClick r:id="rId9"/>
              </a:rPr>
              <a:t>rafajel</a:t>
            </a:r>
            <a:r>
              <a:rPr lang="en-US" dirty="0">
                <a:solidFill>
                  <a:srgbClr val="007700"/>
                </a:solidFill>
                <a:latin typeface="Arial" panose="020B0604020202020204" pitchFamily="34" charset="0"/>
                <a:hlinkClick r:id="rId9"/>
              </a:rPr>
              <a:t>.html</a:t>
            </a:r>
            <a:endParaRPr lang="ru-RU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ru-RU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ru-RU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133600"/>
            <a:ext cx="8658225" cy="1139825"/>
          </a:xfrm>
        </p:spPr>
        <p:txBody>
          <a:bodyPr/>
          <a:lstStyle/>
          <a:p>
            <a:pPr>
              <a:defRPr/>
            </a:pPr>
            <a:r>
              <a:rPr lang="ru-RU" altLang="ru-RU" sz="3600" b="1" i="1" dirty="0" smtClean="0"/>
              <a:t/>
            </a:r>
            <a:br>
              <a:rPr lang="ru-RU" altLang="ru-RU" sz="3600" b="1" i="1" dirty="0" smtClean="0"/>
            </a:br>
            <a:r>
              <a:rPr lang="ru-RU" altLang="ru-RU" sz="3600" b="1" i="1" dirty="0" smtClean="0"/>
              <a:t/>
            </a:r>
            <a:br>
              <a:rPr lang="ru-RU" altLang="ru-RU" sz="3600" b="1" i="1" dirty="0" smtClean="0"/>
            </a:br>
            <a:r>
              <a:rPr lang="ru-RU" altLang="ru-RU" sz="3600" b="1" i="1" dirty="0" smtClean="0"/>
              <a:t/>
            </a:r>
            <a:br>
              <a:rPr lang="ru-RU" altLang="ru-RU" sz="3600" b="1" i="1" dirty="0" smtClean="0"/>
            </a:br>
            <a:r>
              <a:rPr lang="ru-RU" altLang="ru-RU" b="1" i="1" dirty="0">
                <a:solidFill>
                  <a:srgbClr val="FFFF00"/>
                </a:solidFill>
              </a:rPr>
              <a:t>Спасибо за </a:t>
            </a:r>
            <a:r>
              <a:rPr lang="ru-RU" altLang="ru-RU" b="1" i="1" dirty="0" smtClean="0">
                <a:solidFill>
                  <a:srgbClr val="FFFF00"/>
                </a:solidFill>
              </a:rPr>
              <a:t>внимание</a:t>
            </a:r>
            <a:r>
              <a:rPr lang="ru-RU" altLang="ru-RU" sz="3600" b="1" i="1" dirty="0" smtClean="0"/>
              <a:t/>
            </a:r>
            <a:br>
              <a:rPr lang="ru-RU" altLang="ru-RU" sz="3600" b="1" i="1" dirty="0" smtClean="0"/>
            </a:br>
            <a:r>
              <a:rPr lang="ru-RU" altLang="ru-RU" sz="3600" b="1" i="1" dirty="0" smtClean="0"/>
              <a:t/>
            </a:r>
            <a:br>
              <a:rPr lang="ru-RU" altLang="ru-RU" sz="3600" b="1" i="1" dirty="0" smtClean="0"/>
            </a:br>
            <a:r>
              <a:rPr lang="ru-RU" altLang="ru-RU" sz="3600" b="1" i="1" dirty="0" smtClean="0"/>
              <a:t/>
            </a:r>
            <a:br>
              <a:rPr lang="ru-RU" altLang="ru-RU" sz="3600" b="1" i="1" dirty="0" smtClean="0"/>
            </a:br>
            <a:r>
              <a:rPr lang="ru-RU" altLang="ru-RU" sz="3600" b="1" i="1" dirty="0" smtClean="0"/>
              <a:t>      </a:t>
            </a:r>
            <a:endParaRPr lang="ru-RU" altLang="ru-RU" sz="48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288925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/>
              <a:t>Рафаэль  </a:t>
            </a:r>
            <a:r>
              <a:rPr lang="ru-RU" altLang="ru-RU" sz="2400" b="1" dirty="0" smtClean="0"/>
              <a:t>Санти                      </a:t>
            </a:r>
            <a:r>
              <a:rPr lang="ru-RU" altLang="ru-RU" sz="2400" b="1" dirty="0"/>
              <a:t>Автопортрет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12875"/>
            <a:ext cx="3743325" cy="40322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1800" b="1" i="1" dirty="0"/>
              <a:t>Рафаэль  Санти</a:t>
            </a:r>
            <a:r>
              <a:rPr lang="ru-RU" altLang="ru-RU" sz="1800" dirty="0"/>
              <a:t>  </a:t>
            </a:r>
            <a:r>
              <a:rPr lang="ru-RU" altLang="ru-RU" sz="1800" dirty="0" smtClean="0"/>
              <a:t>родился  </a:t>
            </a:r>
            <a:r>
              <a:rPr lang="ru-RU" altLang="ru-RU" sz="1800" dirty="0"/>
              <a:t>в  городе  Урбино  в  семье  придворного  художника  и  поэта  Джованни  Санти,  который  и  был  его  первым  учителем.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/>
              <a:t> В  17  лет  он  отправился  в  Перуджу  учиться  у  известного  мастера  Перуджино. 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/>
              <a:t>Через  четыре  года  Рафаэль  уже  был  во  Флоренции.  Достижения  мастеров  предыдущих  веков  и  великих  современников  проходят  перед  его  глазами.</a:t>
            </a:r>
          </a:p>
          <a:p>
            <a:pPr>
              <a:lnSpc>
                <a:spcPct val="80000"/>
              </a:lnSpc>
              <a:defRPr/>
            </a:pPr>
            <a:endParaRPr lang="ru-RU" altLang="ru-RU" sz="1800" dirty="0"/>
          </a:p>
        </p:txBody>
      </p:sp>
      <p:pic>
        <p:nvPicPr>
          <p:cNvPr id="7175" name="Picture 7" descr="mso4F6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125538"/>
            <a:ext cx="3157538" cy="460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02550" cy="503238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/>
              <a:t>«Мадонна  Конестабиле»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3455988" cy="2665413"/>
          </a:xfrm>
        </p:spPr>
        <p:txBody>
          <a:bodyPr/>
          <a:lstStyle/>
          <a:p>
            <a:pPr>
              <a:defRPr/>
            </a:pPr>
            <a:r>
              <a:rPr lang="ru-RU" altLang="ru-RU" sz="2000" dirty="0"/>
              <a:t>В  это  время  Рафаэль  создает  серию  прекрасных  </a:t>
            </a:r>
            <a:r>
              <a:rPr lang="ru-RU" altLang="ru-RU" sz="2000" dirty="0" smtClean="0"/>
              <a:t>мадонн: «Мадонна  </a:t>
            </a:r>
            <a:r>
              <a:rPr lang="ru-RU" altLang="ru-RU" sz="2000" dirty="0"/>
              <a:t>Конестабиле»,  «Мадонна  со  жегленком»,  «Мадонна  в  зелени</a:t>
            </a:r>
            <a:r>
              <a:rPr lang="ru-RU" altLang="ru-RU" sz="2000" dirty="0" smtClean="0"/>
              <a:t>» и др.</a:t>
            </a:r>
            <a:endParaRPr lang="ru-RU" altLang="ru-RU" sz="2000" dirty="0"/>
          </a:p>
          <a:p>
            <a:pPr>
              <a:defRPr/>
            </a:pPr>
            <a:endParaRPr lang="ru-RU" altLang="ru-R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268413"/>
            <a:ext cx="45069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713788" cy="503238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/>
              <a:t>    «Мадонна  в  Зелени»           </a:t>
            </a:r>
            <a:r>
              <a:rPr lang="ru-RU" altLang="ru-RU" sz="2000" b="1" dirty="0" smtClean="0"/>
              <a:t> </a:t>
            </a:r>
            <a:r>
              <a:rPr lang="ru-RU" altLang="ru-RU" sz="2000" b="1" dirty="0"/>
              <a:t>«Мадонна  дель  </a:t>
            </a:r>
            <a:r>
              <a:rPr lang="ru-RU" altLang="ru-RU" sz="2000" b="1" dirty="0" smtClean="0"/>
              <a:t> Грандука</a:t>
            </a:r>
            <a:r>
              <a:rPr lang="ru-RU" altLang="ru-RU" sz="2000" b="1" dirty="0"/>
              <a:t>»</a:t>
            </a:r>
          </a:p>
        </p:txBody>
      </p:sp>
      <p:pic>
        <p:nvPicPr>
          <p:cNvPr id="5" name="Picture 10" descr="http://g01.a.alicdn.com/kf/HTB1DTT0HVXXXXcJXXXXq6xXFXXXQ/Handpainted-oil-painting-reproduction-of-Raphael-famous-artist-oil-painting-old-master-portrait-painting-Madonna-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3775075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cfs2.tistory.com/upload_control/download.blog?fhandle=YmxvZzY5NDI4QGZzMi50aXN0b3J5LmNvbTovYXR0YWNoLzIvMjc0LmpwZw%3D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1268413"/>
            <a:ext cx="3101975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219700" y="1484313"/>
            <a:ext cx="36639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1800" i="1" dirty="0" smtClean="0">
                <a:cs typeface="+mn-cs"/>
              </a:rPr>
              <a:t>Самый известный портрет Рафаэля . Это его  покровитель и друг </a:t>
            </a:r>
            <a:r>
              <a:rPr lang="ru-RU" altLang="ru-RU" sz="1800" b="1" i="1" dirty="0" smtClean="0">
                <a:solidFill>
                  <a:srgbClr val="FFFF00"/>
                </a:solidFill>
                <a:cs typeface="+mn-cs"/>
              </a:rPr>
              <a:t>Бальдассаре Кастильоне.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altLang="ru-RU" sz="1800" b="1" i="1" dirty="0" smtClean="0">
              <a:solidFill>
                <a:srgbClr val="FFFF00"/>
              </a:solidFill>
              <a:cs typeface="+mn-cs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1800" i="1" dirty="0" smtClean="0">
                <a:cs typeface="+mn-cs"/>
              </a:rPr>
              <a:t>С 1661 года он находится в коллекции Лувра и сейчас занимает одно из самых видных мест в музее.</a:t>
            </a:r>
          </a:p>
        </p:txBody>
      </p:sp>
      <p:pic>
        <p:nvPicPr>
          <p:cNvPr id="7173" name="Picture 5" descr="http://theswedishparrot.com/swedish/wp-content/uploads/2012/10/Portrait-de-Baldassare-Castiglione-par-Rapha%C3%ABl-grandeur-nature-82x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43865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1196975"/>
            <a:ext cx="3849687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>
                <a:solidFill>
                  <a:srgbClr val="FFFF00"/>
                </a:solidFill>
              </a:rPr>
              <a:t>«Обручение Девы Марии»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solidFill>
                  <a:srgbClr val="FFFFFF"/>
                </a:solidFill>
              </a:rPr>
              <a:t> </a:t>
            </a:r>
            <a:r>
              <a:rPr lang="ru-RU" altLang="ru-RU" sz="1800" b="1" i="1">
                <a:solidFill>
                  <a:srgbClr val="FFFFFF"/>
                </a:solidFill>
              </a:rPr>
              <a:t>1504 г. Дерево, масло. 170 х 117 см Пинакотека Брера, Милан.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i="1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>
                <a:solidFill>
                  <a:srgbClr val="FFFF00"/>
                </a:solidFill>
              </a:rPr>
              <a:t>"Чистейшей прелести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>
                <a:solidFill>
                  <a:srgbClr val="FFFF00"/>
                </a:solidFill>
              </a:rPr>
              <a:t>чистейший образец."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FFFFFF"/>
                </a:solidFill>
              </a:rPr>
              <a:t>                                                                            </a:t>
            </a:r>
            <a:r>
              <a:rPr lang="ru-RU" altLang="ru-RU" sz="1800" b="1" i="1">
                <a:solidFill>
                  <a:srgbClr val="FFFFFF"/>
                </a:solidFill>
              </a:rPr>
              <a:t>А.С. Пушкин</a:t>
            </a:r>
            <a:endParaRPr lang="ru-RU" altLang="ru-RU" sz="2400" b="1" i="1">
              <a:solidFill>
                <a:srgbClr val="FFFFFF"/>
              </a:solidFill>
            </a:endParaRPr>
          </a:p>
        </p:txBody>
      </p:sp>
      <p:pic>
        <p:nvPicPr>
          <p:cNvPr id="8197" name="Picture 5" descr="http://myisrael.at.ua/_ph/16/426475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6713"/>
            <a:ext cx="35433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787900" y="333375"/>
            <a:ext cx="3670300" cy="1143000"/>
          </a:xfrm>
        </p:spPr>
        <p:txBody>
          <a:bodyPr/>
          <a:lstStyle/>
          <a:p>
            <a:pPr>
              <a:defRPr/>
            </a:pPr>
            <a:r>
              <a:rPr lang="ru-RU" altLang="ru-RU" sz="2000" b="1"/>
              <a:t>Портрет  папы  Юлия  </a:t>
            </a:r>
            <a:r>
              <a:rPr lang="en-US" altLang="ru-RU" sz="2000" b="1"/>
              <a:t>II</a:t>
            </a:r>
            <a:r>
              <a:rPr lang="ru-RU" altLang="ru-RU" sz="2000" b="1"/>
              <a:t>.  Около  1511  г.  Флоренция,  Уффици</a:t>
            </a:r>
          </a:p>
        </p:txBody>
      </p:sp>
      <p:pic>
        <p:nvPicPr>
          <p:cNvPr id="19463" name="Picture 7" descr="mso1679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08050"/>
            <a:ext cx="332422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989138"/>
            <a:ext cx="3816350" cy="27352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1800" dirty="0"/>
              <a:t>Папа  Юлий  </a:t>
            </a:r>
            <a:r>
              <a:rPr lang="en-US" altLang="ru-RU" sz="1800" dirty="0"/>
              <a:t>II </a:t>
            </a:r>
            <a:r>
              <a:rPr lang="ru-RU" altLang="ru-RU" sz="1800" dirty="0"/>
              <a:t> был  личностью  колоритной  и  незаурядной,  а  роль  его  в  истории  </a:t>
            </a:r>
            <a:r>
              <a:rPr lang="ru-RU" altLang="ru-RU" sz="1800" dirty="0" smtClean="0"/>
              <a:t>Европы того времени </a:t>
            </a:r>
            <a:r>
              <a:rPr lang="ru-RU" altLang="ru-RU" sz="1800" dirty="0"/>
              <a:t>– значительной. </a:t>
            </a:r>
            <a:endParaRPr lang="ru-RU" altLang="ru-RU" sz="1800" dirty="0" smtClean="0"/>
          </a:p>
          <a:p>
            <a:pPr>
              <a:lnSpc>
                <a:spcPct val="80000"/>
              </a:lnSpc>
              <a:defRPr/>
            </a:pPr>
            <a:endParaRPr lang="ru-RU" altLang="ru-RU" sz="1800" dirty="0"/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/>
              <a:t>Об  </a:t>
            </a:r>
            <a:r>
              <a:rPr lang="ru-RU" altLang="ru-RU" sz="1800" dirty="0"/>
              <a:t>этом  портрете  сказано,  что  это  сама  история  папства  в  его  типическом  облике.</a:t>
            </a:r>
          </a:p>
          <a:p>
            <a:pPr>
              <a:lnSpc>
                <a:spcPct val="80000"/>
              </a:lnSpc>
              <a:defRPr/>
            </a:pPr>
            <a:endParaRPr lang="ru-RU" altLang="ru-RU" sz="16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215900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/>
              <a:t>«Донна  </a:t>
            </a:r>
            <a:r>
              <a:rPr lang="ru-RU" altLang="ru-RU" sz="2000" b="1" dirty="0" err="1"/>
              <a:t>Велата</a:t>
            </a:r>
            <a:r>
              <a:rPr lang="ru-RU" altLang="ru-RU" sz="2000" b="1" dirty="0"/>
              <a:t>»</a:t>
            </a:r>
          </a:p>
        </p:txBody>
      </p:sp>
      <p:pic>
        <p:nvPicPr>
          <p:cNvPr id="15366" name="Picture 6" descr="msoBFEF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196975"/>
            <a:ext cx="3578225" cy="473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5">
      <a:dk1>
        <a:srgbClr val="566858"/>
      </a:dk1>
      <a:lt1>
        <a:srgbClr val="FFFFFF"/>
      </a:lt1>
      <a:dk2>
        <a:srgbClr val="6D8771"/>
      </a:dk2>
      <a:lt2>
        <a:srgbClr val="ECECB2"/>
      </a:lt2>
      <a:accent1>
        <a:srgbClr val="76A571"/>
      </a:accent1>
      <a:accent2>
        <a:srgbClr val="465648"/>
      </a:accent2>
      <a:accent3>
        <a:srgbClr val="BAC3BB"/>
      </a:accent3>
      <a:accent4>
        <a:srgbClr val="DADADA"/>
      </a:accent4>
      <a:accent5>
        <a:srgbClr val="BDCFBB"/>
      </a:accent5>
      <a:accent6>
        <a:srgbClr val="3F4D40"/>
      </a:accent6>
      <a:hlink>
        <a:srgbClr val="FFDC0B"/>
      </a:hlink>
      <a:folHlink>
        <a:srgbClr val="FC9916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662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Tahoma</vt:lpstr>
      <vt:lpstr>Verdana</vt:lpstr>
      <vt:lpstr>Wingdings</vt:lpstr>
      <vt:lpstr>Занавес</vt:lpstr>
      <vt:lpstr>Презентация PowerPoint</vt:lpstr>
      <vt:lpstr>Презентация PowerPoint</vt:lpstr>
      <vt:lpstr>Рафаэль  Санти                      Автопортрет</vt:lpstr>
      <vt:lpstr>«Мадонна  Конестабиле»</vt:lpstr>
      <vt:lpstr>    «Мадонна  в  Зелени»            «Мадонна  дель   Грандука»</vt:lpstr>
      <vt:lpstr>Презентация PowerPoint</vt:lpstr>
      <vt:lpstr>Презентация PowerPoint</vt:lpstr>
      <vt:lpstr>Портрет  папы  Юлия  II.  Около  1511  г.  Флоренция,  Уффици</vt:lpstr>
      <vt:lpstr>«Донна  Велата»</vt:lpstr>
      <vt:lpstr>«Диспута».  Фреска  Ватиканского  дворца  в  Риме.  1509  г.</vt:lpstr>
      <vt:lpstr>Презентация PowerPoint</vt:lpstr>
      <vt:lpstr>«Афинская  школа». Фрагмент</vt:lpstr>
      <vt:lpstr>Фрагмент  фрески  «Афинская  школа»</vt:lpstr>
      <vt:lpstr> «Парнас»  </vt:lpstr>
      <vt:lpstr>«Мадонна  в  кресле»</vt:lpstr>
      <vt:lpstr>«Сикстинская  Мадонна»</vt:lpstr>
      <vt:lpstr>Лоджии  Рафаэля.  1517 – 1519  гг.   Рим,  Ватиканский  дворец</vt:lpstr>
      <vt:lpstr> Копии лоджий Рафаэля в Эрмитаже</vt:lpstr>
      <vt:lpstr>«Изведение  апостола  Петра  из  темницы»</vt:lpstr>
      <vt:lpstr>«Чудесный  лов  рыбы».  Ковер.  Деталь.   1517 – 1519  гг.</vt:lpstr>
      <vt:lpstr>Автопортрет</vt:lpstr>
      <vt:lpstr>Список литературы</vt:lpstr>
      <vt:lpstr>   Спасибо за внимание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Shadow</cp:lastModifiedBy>
  <cp:revision>53</cp:revision>
  <dcterms:created xsi:type="dcterms:W3CDTF">1601-01-01T00:00:00Z</dcterms:created>
  <dcterms:modified xsi:type="dcterms:W3CDTF">2016-01-31T11:40:10Z</dcterms:modified>
</cp:coreProperties>
</file>