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9" r:id="rId2"/>
    <p:sldId id="282" r:id="rId3"/>
    <p:sldId id="259" r:id="rId4"/>
    <p:sldId id="257" r:id="rId5"/>
    <p:sldId id="261" r:id="rId6"/>
    <p:sldId id="262" r:id="rId7"/>
    <p:sldId id="263" r:id="rId8"/>
    <p:sldId id="264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5" r:id="rId18"/>
    <p:sldId id="274" r:id="rId19"/>
    <p:sldId id="276" r:id="rId20"/>
    <p:sldId id="277" r:id="rId21"/>
    <p:sldId id="281" r:id="rId22"/>
    <p:sldId id="28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98" d="100"/>
          <a:sy n="98" d="100"/>
        </p:scale>
        <p:origin x="3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1B5943-7B83-4A8B-A8A6-A14E16C9D59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409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094DA-6FDA-484A-B95F-AC7E7461E4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876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C6B88-CEBF-4FFB-B19A-9C049D1F58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1842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C20E7-6A57-4CDC-BCC2-4DB9AED752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076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CA75-5DC6-41D0-A179-784688C6EC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2976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82264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5613" y="3922713"/>
            <a:ext cx="82264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B8B91-3DE3-41A5-8E53-FF9935C277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0612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A25B5-B628-4D4B-9D35-9B8BA54B91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892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BDCAF-AF9B-48CE-96F8-667B683D2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495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D36D2-5626-4CA1-AAD4-0B3443CA7D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558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6C139-99B9-489A-A21A-9D0FBD21B3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518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2877F0-373F-47B2-83DA-0C1E669933F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5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7F70C-D021-47C5-AA75-982561C2B4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74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8176E-04C5-4100-BD41-3E317BA78A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049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E80B4-2DAC-4616-A116-77B81668C4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644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1004-E38C-421E-B688-F5C168143E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448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61ACB3AB-4A5E-47EF-8949-302DF586B64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8" r:id="rId1"/>
    <p:sldLayoutId id="2147483936" r:id="rId2"/>
    <p:sldLayoutId id="2147483949" r:id="rId3"/>
    <p:sldLayoutId id="2147483937" r:id="rId4"/>
    <p:sldLayoutId id="2147483950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CC%E8%EA%E5%EB%E0%ED%E4%E6%E5%EB%EE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kelangelo.ru/" TargetMode="External"/><Relationship Id="rId5" Type="http://schemas.openxmlformats.org/officeDocument/2006/relationships/hyperlink" Target="http://citaty.su/kratkaya-biografiya-mikelandzhelo" TargetMode="External"/><Relationship Id="rId4" Type="http://schemas.openxmlformats.org/officeDocument/2006/relationships/hyperlink" Target="http://citaty.su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t-assorty.ru/uploads/posts/2011-05/1304397004_sotvorenie-adama.jp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1500" y="1643063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ru-RU" altLang="ru-RU" sz="2800" b="1" dirty="0" smtClean="0">
                <a:solidFill>
                  <a:srgbClr val="FCF05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«Титаны Возрождения»</a:t>
            </a:r>
          </a:p>
          <a:p>
            <a:pPr>
              <a:defRPr/>
            </a:pPr>
            <a:r>
              <a:rPr lang="ru-RU" altLang="ru-RU" sz="2800" b="1" i="1" dirty="0" smtClean="0">
                <a:solidFill>
                  <a:srgbClr val="FCF05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Урок-семинар</a:t>
            </a:r>
          </a:p>
          <a:p>
            <a:pPr>
              <a:lnSpc>
                <a:spcPct val="150000"/>
              </a:lnSpc>
              <a:defRPr/>
            </a:pPr>
            <a:r>
              <a:rPr lang="ru-RU" altLang="ru-RU" sz="2800" b="1" i="1" dirty="0" smtClean="0">
                <a:solidFill>
                  <a:srgbClr val="FCF05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Микеланджело </a:t>
            </a:r>
            <a:r>
              <a:rPr lang="ru-RU" altLang="ru-RU" sz="2800" b="1" i="1" dirty="0" err="1" smtClean="0">
                <a:solidFill>
                  <a:srgbClr val="FCF05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Буонарроти</a:t>
            </a:r>
            <a:endParaRPr lang="ru-RU" altLang="ru-RU" sz="2800" b="1" i="1" dirty="0" smtClean="0">
              <a:solidFill>
                <a:srgbClr val="FCF05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  <a:p>
            <a:pPr algn="r">
              <a:defRPr/>
            </a:pPr>
            <a:r>
              <a:rPr lang="ru-RU" altLang="ru-RU" sz="1600" b="1" i="1" dirty="0" smtClean="0">
                <a:solidFill>
                  <a:srgbClr val="FCF059"/>
                </a:solidFill>
                <a:latin typeface="Book Antiqua" pitchFamily="18" charset="0"/>
              </a:rPr>
              <a:t>Презентацию подготовили:</a:t>
            </a:r>
            <a:endParaRPr lang="ru-RU" altLang="ru-RU" sz="1600" b="1" dirty="0" smtClean="0">
              <a:solidFill>
                <a:srgbClr val="FCF059"/>
              </a:solidFill>
              <a:latin typeface="Book Antiqua" pitchFamily="18" charset="0"/>
            </a:endParaRPr>
          </a:p>
          <a:p>
            <a:pPr algn="r">
              <a:defRPr/>
            </a:pPr>
            <a:r>
              <a:rPr lang="ru-RU" altLang="ru-RU" sz="1400" b="1" dirty="0" smtClean="0">
                <a:solidFill>
                  <a:srgbClr val="FCF059"/>
                </a:solidFill>
                <a:latin typeface="Book Antiqua" pitchFamily="18" charset="0"/>
              </a:rPr>
              <a:t>Калинина Мария,</a:t>
            </a:r>
          </a:p>
          <a:p>
            <a:pPr algn="r">
              <a:defRPr/>
            </a:pPr>
            <a:r>
              <a:rPr lang="ru-RU" altLang="ru-RU" sz="1400" b="1" dirty="0" smtClean="0">
                <a:solidFill>
                  <a:srgbClr val="FCF059"/>
                </a:solidFill>
                <a:latin typeface="Book Antiqua" pitchFamily="18" charset="0"/>
              </a:rPr>
              <a:t>Гарда Юлия,</a:t>
            </a:r>
          </a:p>
          <a:p>
            <a:pPr algn="r">
              <a:defRPr/>
            </a:pPr>
            <a:r>
              <a:rPr lang="ru-RU" altLang="ru-RU" sz="1400" b="1" dirty="0" smtClean="0">
                <a:solidFill>
                  <a:srgbClr val="FCF059"/>
                </a:solidFill>
                <a:latin typeface="Book Antiqua" pitchFamily="18" charset="0"/>
              </a:rPr>
              <a:t>Назарова Мария,</a:t>
            </a:r>
          </a:p>
          <a:p>
            <a:pPr algn="r">
              <a:defRPr/>
            </a:pPr>
            <a:r>
              <a:rPr lang="ru-RU" altLang="ru-RU" sz="1400" b="1" dirty="0" smtClean="0">
                <a:solidFill>
                  <a:srgbClr val="FCF059"/>
                </a:solidFill>
                <a:latin typeface="Book Antiqua" pitchFamily="18" charset="0"/>
              </a:rPr>
              <a:t>Нуралиева </a:t>
            </a:r>
            <a:r>
              <a:rPr lang="ru-RU" altLang="ru-RU" sz="1400" b="1" dirty="0" err="1" smtClean="0">
                <a:solidFill>
                  <a:srgbClr val="FCF059"/>
                </a:solidFill>
                <a:latin typeface="Book Antiqua" pitchFamily="18" charset="0"/>
              </a:rPr>
              <a:t>Жумагул</a:t>
            </a:r>
            <a:r>
              <a:rPr lang="ru-RU" altLang="ru-RU" sz="1400" b="1" dirty="0" smtClean="0">
                <a:solidFill>
                  <a:srgbClr val="FCF059"/>
                </a:solidFill>
                <a:latin typeface="Book Antiqua" pitchFamily="18" charset="0"/>
              </a:rPr>
              <a:t>,</a:t>
            </a:r>
          </a:p>
          <a:p>
            <a:pPr algn="r">
              <a:defRPr/>
            </a:pPr>
            <a:r>
              <a:rPr lang="ru-RU" altLang="ru-RU" sz="1400" b="1" dirty="0" err="1" smtClean="0">
                <a:solidFill>
                  <a:srgbClr val="FCF059"/>
                </a:solidFill>
                <a:latin typeface="Book Antiqua" pitchFamily="18" charset="0"/>
              </a:rPr>
              <a:t>Шашаева</a:t>
            </a:r>
            <a:r>
              <a:rPr lang="ru-RU" altLang="ru-RU" sz="1400" b="1" dirty="0" smtClean="0">
                <a:solidFill>
                  <a:srgbClr val="FCF059"/>
                </a:solidFill>
                <a:latin typeface="Book Antiqua" pitchFamily="18" charset="0"/>
              </a:rPr>
              <a:t> Ольга</a:t>
            </a:r>
            <a:r>
              <a:rPr lang="ru-RU" altLang="ru-RU" sz="1600" b="1" dirty="0" smtClean="0">
                <a:solidFill>
                  <a:srgbClr val="FCF059"/>
                </a:solidFill>
                <a:latin typeface="Book Antiqua" pitchFamily="18" charset="0"/>
              </a:rPr>
              <a:t>. </a:t>
            </a:r>
          </a:p>
          <a:p>
            <a:pPr algn="r">
              <a:defRPr/>
            </a:pPr>
            <a:r>
              <a:rPr lang="ru-RU" altLang="ru-RU" sz="1600" b="1" dirty="0" smtClean="0">
                <a:solidFill>
                  <a:srgbClr val="FCF059"/>
                </a:solidFill>
                <a:latin typeface="Book Antiqua" pitchFamily="18" charset="0"/>
              </a:rPr>
              <a:t>Руководитель проекта: Серова Т. </a:t>
            </a:r>
            <a:r>
              <a:rPr lang="ru-RU" altLang="ru-RU" sz="1600" b="1" smtClean="0">
                <a:solidFill>
                  <a:srgbClr val="FCF059"/>
                </a:solidFill>
                <a:latin typeface="Book Antiqua" pitchFamily="18" charset="0"/>
              </a:rPr>
              <a:t>А.,</a:t>
            </a:r>
            <a:endParaRPr lang="ru-RU" altLang="ru-RU" sz="1600" b="1" dirty="0" smtClean="0">
              <a:solidFill>
                <a:srgbClr val="FCF059"/>
              </a:solidFill>
              <a:latin typeface="Book Antiqua" pitchFamily="18" charset="0"/>
            </a:endParaRPr>
          </a:p>
          <a:p>
            <a:pPr algn="r">
              <a:defRPr/>
            </a:pPr>
            <a:r>
              <a:rPr lang="ru-RU" altLang="ru-RU" sz="1600" b="1" dirty="0" smtClean="0">
                <a:solidFill>
                  <a:srgbClr val="FCF059"/>
                </a:solidFill>
                <a:latin typeface="Book Antiqua" pitchFamily="18" charset="0"/>
              </a:rPr>
              <a:t>преподаватель истории изобразительного искусства</a:t>
            </a:r>
          </a:p>
          <a:p>
            <a:pPr>
              <a:defRPr/>
            </a:pPr>
            <a:r>
              <a:rPr lang="ru-RU" altLang="ru-RU" sz="1600" b="1" dirty="0" smtClean="0">
                <a:solidFill>
                  <a:srgbClr val="FCF059"/>
                </a:solidFill>
                <a:latin typeface="Book Antiqua" pitchFamily="18" charset="0"/>
              </a:rPr>
              <a:t>Москва, 2015</a:t>
            </a:r>
          </a:p>
          <a:p>
            <a:pPr>
              <a:defRPr/>
            </a:pPr>
            <a:endParaRPr lang="ru-RU" altLang="ru-RU" dirty="0" smtClean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100" y="360363"/>
            <a:ext cx="7375525" cy="1328737"/>
          </a:xfr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Rectangle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25" y="176213"/>
            <a:ext cx="7772400" cy="860425"/>
          </a:xfrm>
        </p:spPr>
      </p:pic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060575"/>
            <a:ext cx="3743325" cy="2016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Уже  в  старости  Микеланджело  было  вновь  суждено  вернуться  к  росписям  Сикстинской  капеллы:  на  этот  раз  он  написал  на  стене  фреску  </a:t>
            </a:r>
            <a:r>
              <a:rPr lang="ru-RU" altLang="ru-RU" sz="2000" i="1" smtClean="0"/>
              <a:t>«Страшный  суд»  (200  кв.  м).</a:t>
            </a:r>
            <a:r>
              <a:rPr lang="ru-RU" altLang="ru-RU" sz="2000" smtClean="0"/>
              <a:t>  </a:t>
            </a:r>
          </a:p>
        </p:txBody>
      </p:sp>
      <p:pic>
        <p:nvPicPr>
          <p:cNvPr id="1434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175" y="1125538"/>
            <a:ext cx="4667250" cy="5038725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5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723900" y="332656"/>
            <a:ext cx="7772400" cy="43192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smtClean="0"/>
              <a:t>Усыпальница  Медичи.  Скульптура  «Ночь»</a:t>
            </a:r>
          </a:p>
        </p:txBody>
      </p:sp>
      <p:pic>
        <p:nvPicPr>
          <p:cNvPr id="1536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3" y="1125538"/>
            <a:ext cx="6288087" cy="4286250"/>
          </a:xfrm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914400" y="5732463"/>
            <a:ext cx="73802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ru-RU" altLang="ru-RU" sz="1800">
                <a:latin typeface="Times New Roman" panose="02020603050405020304" pitchFamily="18" charset="0"/>
              </a:rPr>
              <a:t>Почти  15  лет  работал  Микеланджело  над  усыпальницей   Медичи  во  Флоренции.  «Печаль  разлита  здесь  во  всем».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Rectangle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5" y="109538"/>
            <a:ext cx="7772400" cy="860425"/>
          </a:xfrm>
        </p:spPr>
      </p:pic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5373688"/>
            <a:ext cx="7775575" cy="86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Мощные  изваяния  в  капелле  Медичи  выражают  не  скрытые  силы  человека,  не  напряженную  волю,  не  бурный  темперамент,  а  томление,  усталость  и  грусть.</a:t>
            </a:r>
          </a:p>
        </p:txBody>
      </p:sp>
      <p:pic>
        <p:nvPicPr>
          <p:cNvPr id="1638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013" y="981075"/>
            <a:ext cx="7194550" cy="411480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5032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mtClean="0"/>
              <a:t>Лестница  библиотеки  </a:t>
            </a:r>
            <a:r>
              <a:rPr lang="ru-RU" sz="3200" b="1" err="1" smtClean="0"/>
              <a:t>Лауренцианы</a:t>
            </a:r>
            <a:endParaRPr lang="ru-RU" sz="3200" b="1" smtClean="0"/>
          </a:p>
        </p:txBody>
      </p:sp>
      <p:pic>
        <p:nvPicPr>
          <p:cNvPr id="1741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1268413"/>
            <a:ext cx="4922837" cy="4537075"/>
          </a:xfrm>
        </p:spPr>
      </p:pic>
      <p:sp>
        <p:nvSpPr>
          <p:cNvPr id="297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651500" y="2492375"/>
            <a:ext cx="3168650" cy="1512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Хотя  Микеланджело  поздно  обратился  к  архитектуре,  он  и  в  этом  искусстве  прославил  свое имя.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Rectangle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00" y="128588"/>
            <a:ext cx="7772400" cy="749300"/>
          </a:xfrm>
        </p:spPr>
      </p:pic>
      <p:pic>
        <p:nvPicPr>
          <p:cNvPr id="1843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4100512" cy="4114800"/>
          </a:xfrm>
        </p:spPr>
      </p:pic>
      <p:pic>
        <p:nvPicPr>
          <p:cNvPr id="1843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908050"/>
            <a:ext cx="4103687" cy="2811463"/>
          </a:xfrm>
        </p:spPr>
      </p:pic>
      <p:pic>
        <p:nvPicPr>
          <p:cNvPr id="18437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3800" y="3860800"/>
            <a:ext cx="3455988" cy="2592388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5048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smtClean="0"/>
              <a:t>Купол  собора  Святого  Петра  в  Риме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060575"/>
            <a:ext cx="3238500" cy="2520950"/>
          </a:xfrm>
        </p:spPr>
        <p:txBody>
          <a:bodyPr/>
          <a:lstStyle/>
          <a:p>
            <a:pPr eaLnBrk="1" hangingPunct="1"/>
            <a:r>
              <a:rPr lang="ru-RU" altLang="ru-RU" sz="2400" i="1" smtClean="0"/>
              <a:t>Купол  собора  святого  Петра  в  Риме</a:t>
            </a:r>
            <a:r>
              <a:rPr lang="ru-RU" altLang="ru-RU" sz="2400" smtClean="0"/>
              <a:t> -  венец  архитектурного  творчества  Микеланджело.</a:t>
            </a:r>
          </a:p>
        </p:txBody>
      </p:sp>
      <p:pic>
        <p:nvPicPr>
          <p:cNvPr id="1946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8400" y="1484313"/>
            <a:ext cx="5041900" cy="411480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6425" cy="1427758"/>
          </a:xfrm>
        </p:spPr>
        <p:txBody>
          <a:bodyPr/>
          <a:lstStyle/>
          <a:p>
            <a:pPr algn="ctr">
              <a:defRPr/>
            </a:pPr>
            <a:r>
              <a:rPr lang="ru-RU" sz="3200" b="1"/>
              <a:t>Последователи Микеланджело</a:t>
            </a:r>
            <a:r>
              <a:rPr lang="ru-RU" sz="4000"/>
              <a:t/>
            </a:r>
            <a:br>
              <a:rPr lang="ru-RU" sz="4000"/>
            </a:br>
            <a:r>
              <a:rPr lang="ru-RU" sz="2400" err="1"/>
              <a:t>Бенвенуто</a:t>
            </a:r>
            <a:r>
              <a:rPr lang="ru-RU" sz="2400"/>
              <a:t> </a:t>
            </a:r>
            <a:r>
              <a:rPr lang="ru-RU" sz="2400" smtClean="0"/>
              <a:t> </a:t>
            </a:r>
            <a:r>
              <a:rPr lang="ru-RU" sz="2400" err="1" smtClean="0"/>
              <a:t>Челлини</a:t>
            </a:r>
            <a:r>
              <a:rPr lang="ru-RU" sz="2400" smtClean="0"/>
              <a:t> </a:t>
            </a:r>
            <a:r>
              <a:rPr lang="ru-RU" sz="2400"/>
              <a:t>«Персей». </a:t>
            </a:r>
            <a:r>
              <a:rPr lang="ru-RU" sz="2400" err="1"/>
              <a:t>Якопо</a:t>
            </a:r>
            <a:r>
              <a:rPr lang="ru-RU" sz="2400"/>
              <a:t> </a:t>
            </a:r>
            <a:r>
              <a:rPr lang="ru-RU" sz="2400" smtClean="0"/>
              <a:t> </a:t>
            </a:r>
            <a:r>
              <a:rPr lang="ru-RU" sz="2400" err="1" smtClean="0"/>
              <a:t>Пантормо</a:t>
            </a:r>
            <a:r>
              <a:rPr lang="ru-RU" sz="2400" smtClean="0"/>
              <a:t> </a:t>
            </a:r>
            <a:r>
              <a:rPr lang="ru-RU" sz="2400"/>
              <a:t>«Снятие с креста» </a:t>
            </a:r>
            <a:r>
              <a:rPr lang="ru-RU" sz="2400" smtClean="0"/>
              <a:t>. </a:t>
            </a:r>
            <a:r>
              <a:rPr lang="ru-RU" sz="2400" err="1" smtClean="0"/>
              <a:t>Джамболонья</a:t>
            </a:r>
            <a:r>
              <a:rPr lang="ru-RU" sz="2400" smtClean="0"/>
              <a:t> </a:t>
            </a:r>
            <a:r>
              <a:rPr lang="ru-RU" sz="2400"/>
              <a:t>«Похищение сабинянок»</a:t>
            </a:r>
          </a:p>
        </p:txBody>
      </p:sp>
      <p:pic>
        <p:nvPicPr>
          <p:cNvPr id="20483" name="Picture 8" descr="d48acede49846d975647d898a68b36b9_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3017838" cy="4497387"/>
          </a:xfrm>
        </p:spPr>
      </p:pic>
      <p:pic>
        <p:nvPicPr>
          <p:cNvPr id="20484" name="Picture 11" descr="200px-Giambologna_raptodasabin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0788" y="1773238"/>
            <a:ext cx="2640012" cy="4537075"/>
          </a:xfrm>
        </p:spPr>
      </p:pic>
      <p:pic>
        <p:nvPicPr>
          <p:cNvPr id="20485" name="Picture 14" descr="250px-Jacopo_Pontormo_-_Kreuzabnahme_Christ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00" y="1989138"/>
            <a:ext cx="2557463" cy="4105275"/>
          </a:xfr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1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720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mtClean="0"/>
              <a:t>1.Скульптура  «Давид»                    2.Статуя  «Моисей»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smtClean="0"/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smtClean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mtClean="0"/>
              <a:t>                          3.Скульптура  «Пьета»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/>
          <a:lstStyle/>
          <a:p>
            <a:pPr algn="ctr">
              <a:defRPr/>
            </a:pPr>
            <a:r>
              <a:rPr lang="ru-RU" sz="3200" smtClean="0"/>
              <a:t>Какая из этих работ была выполнена первой ?</a:t>
            </a:r>
            <a:endParaRPr lang="ru-RU" sz="3200"/>
          </a:p>
        </p:txBody>
      </p:sp>
      <p:pic>
        <p:nvPicPr>
          <p:cNvPr id="21508" name="Picture 9" descr="Микеланджело Дави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982788"/>
            <a:ext cx="1655762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1947863"/>
            <a:ext cx="19526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SCU03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3316288"/>
            <a:ext cx="22320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6лет</a:t>
            </a:r>
          </a:p>
          <a:p>
            <a:r>
              <a:rPr lang="ru-RU" altLang="ru-RU" smtClean="0"/>
              <a:t>8 лет</a:t>
            </a:r>
          </a:p>
          <a:p>
            <a:r>
              <a:rPr lang="ru-RU" altLang="ru-RU" smtClean="0"/>
              <a:t>4 года </a:t>
            </a:r>
          </a:p>
          <a:p>
            <a:r>
              <a:rPr lang="ru-RU" altLang="ru-RU" smtClean="0"/>
              <a:t>2 года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Сколько лет работал Микеланджело над росписью Сикстинской капеллы?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1341438"/>
            <a:ext cx="453548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 547 см</a:t>
            </a:r>
          </a:p>
          <a:p>
            <a:r>
              <a:rPr lang="ru-RU" altLang="ru-RU" smtClean="0"/>
              <a:t> 258 см</a:t>
            </a:r>
          </a:p>
          <a:p>
            <a:r>
              <a:rPr lang="ru-RU" altLang="ru-RU" smtClean="0"/>
              <a:t> 676 см</a:t>
            </a:r>
          </a:p>
          <a:p>
            <a:r>
              <a:rPr lang="ru-RU" altLang="ru-RU" smtClean="0"/>
              <a:t> 849 см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2292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mtClean="0"/>
              <a:t>Какова высота скульптуры «Давид»?</a:t>
            </a:r>
            <a:endParaRPr lang="ru-RU"/>
          </a:p>
        </p:txBody>
      </p:sp>
      <p:pic>
        <p:nvPicPr>
          <p:cNvPr id="23556" name="Picture 9" descr="Микеланджело Дави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2592388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476673"/>
            <a:ext cx="7847012" cy="115212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1475-1564</a:t>
            </a:r>
            <a:endParaRPr lang="ru-RU" sz="4000" smtClean="0">
              <a:solidFill>
                <a:srgbClr val="FFFF00"/>
              </a:solidFill>
            </a:endParaRPr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4067175" y="2997200"/>
            <a:ext cx="46085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>
                <a:latin typeface="Arial" panose="020B0604020202020204" pitchFamily="34" charset="0"/>
              </a:rPr>
              <a:t>«Микеланджело… создал такой образ человека, который может подчинить себе землю, и кто знает, может быть, больше, чем землю!»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latin typeface="Arial" panose="020B0604020202020204" pitchFamily="34" charset="0"/>
              </a:rPr>
              <a:t>Бернард Бернсон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720850"/>
            <a:ext cx="3436938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92696"/>
            <a:ext cx="842493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         </a:t>
            </a:r>
            <a:r>
              <a:rPr lang="ru-RU" sz="40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Микеланджело </a:t>
            </a:r>
            <a:r>
              <a:rPr lang="ru-RU" sz="4000" b="1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Буонарроти</a:t>
            </a:r>
            <a:endParaRPr lang="ru-RU" sz="4000" b="1" dirty="0">
              <a:latin typeface="Arial" charset="0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в Ватикане</a:t>
            </a:r>
          </a:p>
          <a:p>
            <a:r>
              <a:rPr lang="ru-RU" altLang="ru-RU" smtClean="0"/>
              <a:t>в Риме</a:t>
            </a:r>
          </a:p>
          <a:p>
            <a:r>
              <a:rPr lang="ru-RU" altLang="ru-RU" smtClean="0"/>
              <a:t>Во Флоренции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smtClean="0"/>
              <a:t>В каком городе расположена площадь Капитолия?</a:t>
            </a:r>
            <a:endParaRPr lang="ru-RU" sz="3200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1473200"/>
            <a:ext cx="45370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01443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smtClean="0"/>
              <a:t>Литература и Интернет ресурсы: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smtClean="0"/>
              <a:t>1. С.Королева. Микеланджело. Серия "Великие художники". - М.: "Директ - Медиа", 2010</a:t>
            </a:r>
          </a:p>
          <a:p>
            <a:pPr eaLnBrk="1" hangingPunct="1">
              <a:defRPr/>
            </a:pPr>
            <a:r>
              <a:rPr lang="ru-RU" altLang="ru-RU" sz="2800" smtClean="0"/>
              <a:t>2. Л.Д. Любимов. Искусство Западной Европы. - М.: "Просвещение", 1996</a:t>
            </a:r>
          </a:p>
          <a:p>
            <a:pPr eaLnBrk="1" hangingPunct="1">
              <a:defRPr/>
            </a:pPr>
            <a:r>
              <a:rPr lang="ru-RU" altLang="ru-RU" sz="2800" b="1" smtClean="0">
                <a:effectLst>
                  <a:outerShdw blurRad="38100" dist="38100" dir="2700000" algn="tl">
                    <a:srgbClr val="444D26"/>
                  </a:outerShdw>
                </a:effectLst>
                <a:latin typeface="Book Antiqua" pitchFamily="18" charset="0"/>
              </a:rPr>
              <a:t>3. Л.Г.Емахонова. Мировая художественная культура. –М.: «Академия», 2010.</a:t>
            </a:r>
            <a:endParaRPr lang="ru-RU" altLang="ru-RU" sz="2800" smtClean="0"/>
          </a:p>
          <a:p>
            <a:pPr eaLnBrk="1" hangingPunct="1">
              <a:defRPr/>
            </a:pPr>
            <a:r>
              <a:rPr lang="ru-RU" altLang="ru-RU" sz="2400" b="1" smtClean="0">
                <a:effectLst>
                  <a:outerShdw blurRad="38100" dist="38100" dir="2700000" algn="tl">
                    <a:srgbClr val="444D26"/>
                  </a:outerShdw>
                </a:effectLst>
                <a:latin typeface="Book Antiqua" pitchFamily="18" charset="0"/>
                <a:hlinkClick r:id="rId2"/>
              </a:rPr>
              <a:t>4. </a:t>
            </a:r>
            <a:r>
              <a:rPr lang="ru-RU" altLang="ru-RU" smtClean="0">
                <a:solidFill>
                  <a:srgbClr val="002060"/>
                </a:solidFill>
                <a:hlinkClick r:id="rId2"/>
              </a:rPr>
              <a:t>ru.wikipedia.org</a:t>
            </a:r>
            <a:r>
              <a:rPr lang="ru-RU" altLang="ru-RU" smtClean="0">
                <a:solidFill>
                  <a:srgbClr val="002060"/>
                </a:solidFill>
                <a:hlinkClick r:id="rId3"/>
              </a:rPr>
              <a:t>Микеланджело</a:t>
            </a:r>
            <a:r>
              <a:rPr lang="ru-RU" altLang="ru-RU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altLang="ru-RU" smtClean="0"/>
              <a:t>5</a:t>
            </a:r>
            <a:r>
              <a:rPr lang="ru-RU" altLang="ru-RU" smtClean="0">
                <a:solidFill>
                  <a:srgbClr val="002060"/>
                </a:solidFill>
              </a:rPr>
              <a:t>. </a:t>
            </a:r>
            <a:r>
              <a:rPr lang="ru-RU" altLang="ru-RU" smtClean="0">
                <a:solidFill>
                  <a:srgbClr val="002060"/>
                </a:solidFill>
                <a:hlinkClick r:id="rId4"/>
              </a:rPr>
              <a:t>citaty.su</a:t>
            </a:r>
            <a:r>
              <a:rPr lang="ru-RU" altLang="ru-RU" smtClean="0">
                <a:solidFill>
                  <a:srgbClr val="002060"/>
                </a:solidFill>
              </a:rPr>
              <a:t>›</a:t>
            </a:r>
            <a:r>
              <a:rPr lang="ru-RU" altLang="ru-RU" smtClean="0">
                <a:solidFill>
                  <a:srgbClr val="002060"/>
                </a:solidFill>
                <a:hlinkClick r:id="rId5"/>
              </a:rPr>
              <a:t>kratkaya-biografiya-mikelandzhelo</a:t>
            </a:r>
            <a:r>
              <a:rPr lang="ru-RU" altLang="ru-RU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altLang="ru-RU" sz="2800" smtClean="0"/>
              <a:t>6. </a:t>
            </a:r>
            <a:r>
              <a:rPr lang="ru-RU" altLang="ru-RU" smtClean="0">
                <a:solidFill>
                  <a:srgbClr val="002060"/>
                </a:solidFill>
                <a:hlinkClick r:id="rId6"/>
              </a:rPr>
              <a:t>mikelangelo.ru</a:t>
            </a:r>
            <a:r>
              <a:rPr lang="ru-RU" altLang="ru-RU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2500313"/>
            <a:ext cx="8143875" cy="923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5400" b="1" i="1">
                <a:solidFill>
                  <a:prstClr val="white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Book Antiqua" pitchFamily="18" charset="0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772400" cy="3603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smtClean="0"/>
              <a:t>«</a:t>
            </a:r>
            <a:r>
              <a:rPr lang="ru-RU" sz="2800" b="1" err="1" smtClean="0"/>
              <a:t>Пьета</a:t>
            </a:r>
            <a:r>
              <a:rPr lang="ru-RU" sz="2800" b="1" smtClean="0"/>
              <a:t>».  Ватикан.  Собор  Святого  Петра</a:t>
            </a:r>
          </a:p>
        </p:txBody>
      </p:sp>
      <p:pic>
        <p:nvPicPr>
          <p:cNvPr id="7171" name="Picture 9" descr="SCU03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1484313"/>
            <a:ext cx="3787775" cy="4114800"/>
          </a:xfrm>
        </p:spPr>
      </p:pic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060575"/>
            <a:ext cx="3810000" cy="2735263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Свой  первый  шедевр  Микеланджело  создал,  когда  ему  было  25   лет.  Это  была  знаменитая  </a:t>
            </a:r>
            <a:r>
              <a:rPr lang="ru-RU" altLang="ru-RU" sz="2000" i="1" smtClean="0"/>
              <a:t>«Пьета»</a:t>
            </a:r>
            <a:r>
              <a:rPr lang="ru-RU" altLang="ru-RU" sz="2000" smtClean="0"/>
              <a:t> (высота скульптуры 174 см, мрамор),  изображающая  горе  Богоматери, скорбящей  над  телом  убитого  сына</a:t>
            </a:r>
            <a:r>
              <a:rPr lang="ru-RU" altLang="ru-RU" sz="2000" i="1" smtClean="0"/>
              <a:t>.</a:t>
            </a:r>
            <a:r>
              <a:rPr lang="ru-RU" altLang="ru-RU" sz="2000" smtClean="0"/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Rectangle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00" y="249238"/>
            <a:ext cx="8296275" cy="860425"/>
          </a:xfrm>
        </p:spPr>
      </p:pic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12875"/>
            <a:ext cx="4105275" cy="2879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altLang="ru-RU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 smtClean="0"/>
              <a:t>Это  монумент  героической  личности.  Давид – величественный  и  прекрасный  юноша,  исполненный  отваги  и  силы.  Он  спокоен,  но  готов  сразиться  со  злом,  уверенный  в  своей  правоте. </a:t>
            </a:r>
          </a:p>
        </p:txBody>
      </p:sp>
      <p:pic>
        <p:nvPicPr>
          <p:cNvPr id="8196" name="Picture 9" descr="Микеланджело Давид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7400" y="1125538"/>
            <a:ext cx="2303463" cy="4606925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Rectangle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76213"/>
            <a:ext cx="7699375" cy="860425"/>
          </a:xfrm>
        </p:spPr>
      </p:pic>
      <p:pic>
        <p:nvPicPr>
          <p:cNvPr id="921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836613"/>
            <a:ext cx="3960812" cy="5472112"/>
          </a:xfrm>
        </p:spPr>
      </p:pic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2060575"/>
            <a:ext cx="3670300" cy="20161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000" i="1" smtClean="0"/>
              <a:t>«Моисей»</a:t>
            </a:r>
            <a:r>
              <a:rPr lang="ru-RU" altLang="ru-RU" sz="2000" smtClean="0"/>
              <a:t>  (1513 – 1516) – одна  из  самых  прославленных  статуй  Микеланджело.  Грандиозная  по  своим  размерам  (около  2.5  м  в  высоту).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Rectangle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5" y="323850"/>
            <a:ext cx="7772400" cy="858838"/>
          </a:xfrm>
        </p:spPr>
      </p:pic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276475"/>
            <a:ext cx="3671887" cy="2305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Сохранился  только  один  вполне  достоверный  образец  станковой  живописи  Микеланджело:  знаменитое  тондо  (круглая  картина)  </a:t>
            </a:r>
            <a:r>
              <a:rPr lang="ru-RU" altLang="ru-RU" sz="2000" i="1" smtClean="0"/>
              <a:t>«Мадонна  Дони»  (1504 - 1505).  </a:t>
            </a:r>
          </a:p>
        </p:txBody>
      </p:sp>
      <p:pic>
        <p:nvPicPr>
          <p:cNvPr id="1024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4663" y="1341438"/>
            <a:ext cx="4267200" cy="4608512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772400" cy="3714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smtClean="0"/>
              <a:t>Роспись  потолка  Сикстинской  капеллы</a:t>
            </a:r>
          </a:p>
        </p:txBody>
      </p:sp>
      <p:pic>
        <p:nvPicPr>
          <p:cNvPr id="1126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981075"/>
            <a:ext cx="5067300" cy="5472113"/>
          </a:xfrm>
        </p:spPr>
      </p:pic>
      <p:sp>
        <p:nvSpPr>
          <p:cNvPr id="112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651500" y="2708275"/>
            <a:ext cx="3241675" cy="1944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Более  4  лет  труда,  требовавшего  почти  сверхчеловеческого  духовного  и  физического  напряжения.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4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Rectangle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25" y="323850"/>
            <a:ext cx="7772400" cy="858838"/>
          </a:xfrm>
        </p:spPr>
      </p:pic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5732463"/>
            <a:ext cx="7772400" cy="649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Среди  сюжетных  росписей  наибольшей  славой  пользуется  </a:t>
            </a:r>
            <a:r>
              <a:rPr lang="ru-RU" altLang="ru-RU" sz="1800" i="1" smtClean="0"/>
              <a:t>«Сотворение  Адама».</a:t>
            </a:r>
            <a:r>
              <a:rPr lang="ru-RU" altLang="ru-RU" sz="1800" smtClean="0"/>
              <a:t>  </a:t>
            </a:r>
          </a:p>
        </p:txBody>
      </p:sp>
      <p:pic>
        <p:nvPicPr>
          <p:cNvPr id="12292" name="Объект 5" descr="Работы Микеланджело. Великий итальянский художник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988" y="1268413"/>
            <a:ext cx="7129462" cy="4176712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5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smtClean="0"/>
              <a:t>Фрагменты  росписи  потолка  Сикстинской  капеллы  в  Ватикане</a:t>
            </a:r>
          </a:p>
        </p:txBody>
      </p:sp>
      <p:pic>
        <p:nvPicPr>
          <p:cNvPr id="13315" name="Picture 12" descr="michelangelo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5613" y="1765300"/>
            <a:ext cx="4032250" cy="4164013"/>
          </a:xfrm>
        </p:spPr>
      </p:pic>
      <p:pic>
        <p:nvPicPr>
          <p:cNvPr id="13316" name="Picture 9" descr="michelangelo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779588"/>
            <a:ext cx="4059238" cy="4060825"/>
          </a:xfrm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4716463" y="6089650"/>
            <a:ext cx="3887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              «Ливийская Сивилла» </a:t>
            </a:r>
          </a:p>
        </p:txBody>
      </p:sp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468313" y="6089650"/>
            <a:ext cx="3959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        «Эритрейская Сивилла»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3394</TotalTime>
  <Words>503</Words>
  <Application>Microsoft Office PowerPoint</Application>
  <PresentationFormat>Экран (4:3)</PresentationFormat>
  <Paragraphs>64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Constantia</vt:lpstr>
      <vt:lpstr>Wingdings 2</vt:lpstr>
      <vt:lpstr>Calibri</vt:lpstr>
      <vt:lpstr>Book Antiqua</vt:lpstr>
      <vt:lpstr>Times New Roman</vt:lpstr>
      <vt:lpstr>Бумажная</vt:lpstr>
      <vt:lpstr>Презентация PowerPoint</vt:lpstr>
      <vt:lpstr>1475-1564</vt:lpstr>
      <vt:lpstr>«Пьета».  Ватикан.  Собор  Святого  Петра</vt:lpstr>
      <vt:lpstr>Презентация PowerPoint</vt:lpstr>
      <vt:lpstr>Презентация PowerPoint</vt:lpstr>
      <vt:lpstr>Презентация PowerPoint</vt:lpstr>
      <vt:lpstr>Роспись  потолка  Сикстинской  капеллы</vt:lpstr>
      <vt:lpstr>Презентация PowerPoint</vt:lpstr>
      <vt:lpstr>Фрагменты  росписи  потолка  Сикстинской  капеллы  в  Ватикане</vt:lpstr>
      <vt:lpstr>Презентация PowerPoint</vt:lpstr>
      <vt:lpstr>Усыпальница  Медичи.  Скульптура  «Ночь»</vt:lpstr>
      <vt:lpstr>Презентация PowerPoint</vt:lpstr>
      <vt:lpstr>Лестница  библиотеки  Лауренцианы</vt:lpstr>
      <vt:lpstr>Презентация PowerPoint</vt:lpstr>
      <vt:lpstr>Купол  собора  Святого  Петра  в  Риме</vt:lpstr>
      <vt:lpstr>Последователи Микеланджело Бенвенуто  Челлини «Персей». Якопо  Пантормо «Снятие с креста» . Джамболонья «Похищение сабинянок»</vt:lpstr>
      <vt:lpstr>Какая из этих работ была выполнена первой ?</vt:lpstr>
      <vt:lpstr>Сколько лет работал Микеланджело над росписью Сикстинской капеллы?</vt:lpstr>
      <vt:lpstr>Какова высота скульптуры «Давид»?</vt:lpstr>
      <vt:lpstr>В каком городе расположена площадь Капитолия?</vt:lpstr>
      <vt:lpstr>Литература и Интернет ресурсы: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Серова Т.А.</dc:creator>
  <cp:lastModifiedBy>Shadow</cp:lastModifiedBy>
  <cp:revision>67</cp:revision>
  <dcterms:created xsi:type="dcterms:W3CDTF">1601-01-01T00:00:00Z</dcterms:created>
  <dcterms:modified xsi:type="dcterms:W3CDTF">2016-01-25T12:12:14Z</dcterms:modified>
</cp:coreProperties>
</file>