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 autoAdjust="0"/>
    <p:restoredTop sz="94704" autoAdjust="0"/>
  </p:normalViewPr>
  <p:slideViewPr>
    <p:cSldViewPr>
      <p:cViewPr>
        <p:scale>
          <a:sx n="100" d="100"/>
          <a:sy n="100" d="100"/>
        </p:scale>
        <p:origin x="-38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C06F75-6ED0-46BE-B296-EFA881BC9B8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146CFF-5263-4541-9CDD-503FA8777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929066"/>
            <a:ext cx="5500726" cy="21431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7154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>
                <a:solidFill>
                  <a:schemeClr val="bg1"/>
                </a:solidFill>
              </a:rPr>
              <a:t> «Великие географические открытия»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297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Васко</a:t>
            </a:r>
            <a:r>
              <a:rPr lang="ru-RU" dirty="0" smtClean="0">
                <a:solidFill>
                  <a:schemeClr val="bg1"/>
                </a:solidFill>
              </a:rPr>
              <a:t> да Гама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(1460 – 1469 – 24 декабря 1524)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васко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2"/>
            <a:ext cx="2119314" cy="3071834"/>
          </a:xfrm>
          <a:prstGeom prst="rect">
            <a:avLst/>
          </a:prstGeom>
        </p:spPr>
      </p:pic>
      <p:pic>
        <p:nvPicPr>
          <p:cNvPr id="4" name="Рисунок 3" descr="васко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571612"/>
            <a:ext cx="2357454" cy="3071834"/>
          </a:xfrm>
          <a:prstGeom prst="rect">
            <a:avLst/>
          </a:prstGeom>
        </p:spPr>
      </p:pic>
      <p:pic>
        <p:nvPicPr>
          <p:cNvPr id="5" name="Рисунок 4" descr="васко 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571612"/>
            <a:ext cx="2428892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000636"/>
            <a:ext cx="7500990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Португальский мореплаватель. Точная дата рождения неизвестна.</a:t>
            </a:r>
          </a:p>
          <a:p>
            <a:r>
              <a:rPr lang="ru-RU" dirty="0" smtClean="0"/>
              <a:t>Первым из европейцев побывал в Индии. </a:t>
            </a:r>
          </a:p>
          <a:p>
            <a:r>
              <a:rPr lang="ru-RU" dirty="0" smtClean="0"/>
              <a:t>В 1519 году получил титул графа. Умер в Индии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Путешествие </a:t>
            </a:r>
            <a:r>
              <a:rPr lang="ru-RU" dirty="0" err="1" smtClean="0">
                <a:solidFill>
                  <a:schemeClr val="bg1"/>
                </a:solidFill>
              </a:rPr>
              <a:t>Васко</a:t>
            </a:r>
            <a:r>
              <a:rPr lang="ru-RU" dirty="0" smtClean="0">
                <a:solidFill>
                  <a:schemeClr val="bg1"/>
                </a:solidFill>
              </a:rPr>
              <a:t> да Гама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васко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2500314" cy="2928958"/>
          </a:xfrm>
          <a:prstGeom prst="rect">
            <a:avLst/>
          </a:prstGeom>
        </p:spPr>
      </p:pic>
      <p:pic>
        <p:nvPicPr>
          <p:cNvPr id="4" name="Рисунок 3" descr="васко 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1" y="1571612"/>
            <a:ext cx="4643470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4549676"/>
            <a:ext cx="8072494" cy="230832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1497 году </a:t>
            </a:r>
            <a:r>
              <a:rPr lang="ru-RU" dirty="0" err="1" smtClean="0"/>
              <a:t>Васко</a:t>
            </a:r>
            <a:r>
              <a:rPr lang="ru-RU" dirty="0" smtClean="0"/>
              <a:t> да Гама отправился в поисках Индии из Лиссабона.</a:t>
            </a:r>
          </a:p>
          <a:p>
            <a:pPr algn="just"/>
            <a:r>
              <a:rPr lang="ru-RU" dirty="0" smtClean="0"/>
              <a:t>Экспедиция состояла из трех кораблей. Он обошел Африку, проплыл мимо мыса Доброй Надежды, обогнул Африку с восточной стороны. 20 мая его эскадра достигла порта </a:t>
            </a:r>
            <a:r>
              <a:rPr lang="ru-RU" dirty="0" err="1" smtClean="0"/>
              <a:t>Каликут</a:t>
            </a:r>
            <a:r>
              <a:rPr lang="ru-RU" dirty="0" smtClean="0"/>
              <a:t>. Загрузившись пряностями, отправились в обратный путь. В 1499 году вернулись в Португалию.</a:t>
            </a:r>
          </a:p>
          <a:p>
            <a:pPr algn="just"/>
            <a:r>
              <a:rPr lang="ru-RU" dirty="0" smtClean="0"/>
              <a:t>Был в Индии 3 раза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Христофор Колумб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(1451 – 20 мая 1506)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колумб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1571612"/>
            <a:ext cx="1857387" cy="2500330"/>
          </a:xfrm>
          <a:prstGeom prst="rect">
            <a:avLst/>
          </a:prstGeom>
        </p:spPr>
      </p:pic>
      <p:pic>
        <p:nvPicPr>
          <p:cNvPr id="4" name="Рисунок 3" descr="колумб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643050"/>
            <a:ext cx="2643206" cy="2428892"/>
          </a:xfrm>
          <a:prstGeom prst="rect">
            <a:avLst/>
          </a:prstGeom>
        </p:spPr>
      </p:pic>
      <p:pic>
        <p:nvPicPr>
          <p:cNvPr id="6" name="Рисунок 5" descr="колумб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643050"/>
            <a:ext cx="3361247" cy="5000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143380"/>
            <a:ext cx="4857784" cy="230832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Родился в Генуе. С 1476 – 1484 жил Лиссабоне. Составил проект западного, кратчайшего пути в Индию. В 1485 году переехал в </a:t>
            </a:r>
            <a:r>
              <a:rPr lang="ru-RU" dirty="0" err="1" smtClean="0"/>
              <a:t>Кастилью</a:t>
            </a:r>
            <a:r>
              <a:rPr lang="ru-RU" dirty="0" smtClean="0"/>
              <a:t>, где готовил правительственную океанскую экспедицию.</a:t>
            </a:r>
          </a:p>
          <a:p>
            <a:pPr algn="just"/>
            <a:r>
              <a:rPr lang="ru-RU" dirty="0" smtClean="0"/>
              <a:t>После 2 экспедиции получил чин адмирала и вице-короля открытых земель.</a:t>
            </a:r>
          </a:p>
          <a:p>
            <a:pPr algn="just"/>
            <a:r>
              <a:rPr lang="ru-RU" dirty="0" smtClean="0"/>
              <a:t>Совершил 4 экспедиции в поисках Индии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Путешествия Христофора Колумба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колумб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500174"/>
            <a:ext cx="3786214" cy="2571768"/>
          </a:xfrm>
          <a:prstGeom prst="rect">
            <a:avLst/>
          </a:prstGeom>
        </p:spPr>
      </p:pic>
      <p:pic>
        <p:nvPicPr>
          <p:cNvPr id="4" name="Рисунок 3" descr="колумб 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500174"/>
            <a:ext cx="1928826" cy="2500330"/>
          </a:xfrm>
          <a:prstGeom prst="rect">
            <a:avLst/>
          </a:prstGeom>
        </p:spPr>
      </p:pic>
      <p:pic>
        <p:nvPicPr>
          <p:cNvPr id="5" name="Рисунок 4" descr="колумб 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500174"/>
            <a:ext cx="2000264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143380"/>
            <a:ext cx="8786874" cy="258532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 экспедиция(1492 – 1493). 3 корабля «Санта –Мария», «Пинта», «</a:t>
            </a:r>
            <a:r>
              <a:rPr lang="ru-RU" dirty="0" err="1" smtClean="0"/>
              <a:t>Нинья</a:t>
            </a:r>
            <a:r>
              <a:rPr lang="ru-RU" dirty="0" smtClean="0"/>
              <a:t>» – 90 человек. От Канарских островов повернули на запад, пересекли Атлантический океан, дошли до о.Сан – Сальвадор (12 октября 1492г. –дата открытия Америки).Посетили </a:t>
            </a:r>
            <a:r>
              <a:rPr lang="ru-RU" dirty="0" err="1" smtClean="0"/>
              <a:t>Богамские</a:t>
            </a:r>
            <a:r>
              <a:rPr lang="ru-RU" dirty="0" smtClean="0"/>
              <a:t> острова, открыл о. Куба, достигли о. Гаити.</a:t>
            </a:r>
          </a:p>
          <a:p>
            <a:pPr algn="just"/>
            <a:r>
              <a:rPr lang="ru-RU" dirty="0" smtClean="0"/>
              <a:t>2 экспедиция (1493 – 1496). 17 судов, 1,5 тыс.человек. Открыты: о. Доминика и Гваделупа, 20 Малых Антильских островов, о. </a:t>
            </a:r>
            <a:r>
              <a:rPr lang="ru-RU" dirty="0" err="1" smtClean="0"/>
              <a:t>Пуэрто</a:t>
            </a:r>
            <a:r>
              <a:rPr lang="ru-RU" dirty="0" smtClean="0"/>
              <a:t> – </a:t>
            </a:r>
            <a:r>
              <a:rPr lang="ru-RU" dirty="0" err="1" smtClean="0"/>
              <a:t>Рико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 экспедиция (1498 -1500). 6 судов. Открыты: о. Тринидад, Карибское море.</a:t>
            </a:r>
          </a:p>
          <a:p>
            <a:pPr algn="just"/>
            <a:r>
              <a:rPr lang="ru-RU" dirty="0" smtClean="0"/>
              <a:t>4 экспедиция (1502 – 1504). 4 судна. Открыты: о. Мартиника, Гондурасский залив, Гондурас, Никарагуа, </a:t>
            </a:r>
            <a:r>
              <a:rPr lang="ru-RU" dirty="0" err="1" smtClean="0"/>
              <a:t>Коста</a:t>
            </a:r>
            <a:r>
              <a:rPr lang="ru-RU" dirty="0" smtClean="0"/>
              <a:t> – </a:t>
            </a:r>
            <a:r>
              <a:rPr lang="ru-RU" dirty="0" err="1" smtClean="0"/>
              <a:t>Рика</a:t>
            </a:r>
            <a:r>
              <a:rPr lang="ru-RU" dirty="0" smtClean="0"/>
              <a:t>, Панама. 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Фернан</a:t>
            </a:r>
            <a:r>
              <a:rPr lang="ru-RU" dirty="0" smtClean="0">
                <a:solidFill>
                  <a:schemeClr val="bg1"/>
                </a:solidFill>
              </a:rPr>
              <a:t> Магеллан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(</a:t>
            </a:r>
            <a:r>
              <a:rPr lang="ru-RU" sz="2700" dirty="0" err="1" smtClean="0">
                <a:solidFill>
                  <a:schemeClr val="bg1"/>
                </a:solidFill>
              </a:rPr>
              <a:t>ок</a:t>
            </a:r>
            <a:r>
              <a:rPr lang="ru-RU" sz="2700" dirty="0" smtClean="0">
                <a:solidFill>
                  <a:schemeClr val="bg1"/>
                </a:solidFill>
              </a:rPr>
              <a:t>. 1480 – 1521)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магелан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2214578" cy="2786082"/>
          </a:xfrm>
          <a:prstGeom prst="rect">
            <a:avLst/>
          </a:prstGeom>
        </p:spPr>
      </p:pic>
      <p:pic>
        <p:nvPicPr>
          <p:cNvPr id="5" name="Рисунок 4" descr="магелан 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571612"/>
            <a:ext cx="2643205" cy="3429024"/>
          </a:xfrm>
          <a:prstGeom prst="rect">
            <a:avLst/>
          </a:prstGeom>
        </p:spPr>
      </p:pic>
      <p:pic>
        <p:nvPicPr>
          <p:cNvPr id="7" name="Рисунок 6" descr="магелан 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1643050"/>
            <a:ext cx="2310239" cy="285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5072074"/>
            <a:ext cx="8429684" cy="175432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Родился в Португалии, в бедной дворянской семье, служил пажом при королевском дворе. В 1505 году отправился в Восточную Африку. Служил в военно-морском флоте, был ранен. В 1513 году был отозван в Португалию. Приобрел благосклонность короля Карла </a:t>
            </a:r>
            <a:r>
              <a:rPr lang="en-US" dirty="0" smtClean="0"/>
              <a:t>I</a:t>
            </a:r>
            <a:r>
              <a:rPr lang="ru-RU" dirty="0" smtClean="0"/>
              <a:t>, который назначил его командовать флотилией для поиска морского пути в Индию.</a:t>
            </a:r>
          </a:p>
          <a:p>
            <a:pPr algn="just"/>
            <a:r>
              <a:rPr lang="ru-RU" dirty="0" smtClean="0"/>
              <a:t>27 апреля Магеллан был убит туземцами на острове </a:t>
            </a:r>
            <a:r>
              <a:rPr lang="ru-RU" dirty="0" err="1" smtClean="0"/>
              <a:t>Мактан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Путешествие Магеллана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магелан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643050"/>
            <a:ext cx="4208464" cy="2857520"/>
          </a:xfrm>
          <a:prstGeom prst="rect">
            <a:avLst/>
          </a:prstGeom>
        </p:spPr>
      </p:pic>
      <p:pic>
        <p:nvPicPr>
          <p:cNvPr id="5" name="Рисунок 4" descr="магелан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643050"/>
            <a:ext cx="3714776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572008"/>
            <a:ext cx="8215370" cy="210276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Совершил первое кругосветное путешествие. Экспедиция началась 20 сентября 1519 года на 5 судах, без карт. Высадились для пополнения запасов в </a:t>
            </a:r>
            <a:r>
              <a:rPr lang="ru-RU" dirty="0" err="1" smtClean="0"/>
              <a:t>Рио-де-Женейро</a:t>
            </a:r>
            <a:r>
              <a:rPr lang="ru-RU" dirty="0" smtClean="0"/>
              <a:t>, обследовали берега Бразилии и Аргентины. В антарктических широтах на корабле произошел мятеж, но Магеллан смог его подавить. Через пролив (в последствии названным Магеллановым) корабли попали в Тихий океан, Филиппинский архипелаг, где погиб Магеллан. Команда продолжала движение на запад и в Испанию вернулись только 2 корабля.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конкиста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кортес 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714488"/>
            <a:ext cx="4038600" cy="2889843"/>
          </a:xfrm>
        </p:spPr>
      </p:pic>
      <p:pic>
        <p:nvPicPr>
          <p:cNvPr id="6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1714488"/>
            <a:ext cx="4038600" cy="2857520"/>
          </a:xfrm>
        </p:spPr>
      </p:pic>
      <p:sp>
        <p:nvSpPr>
          <p:cNvPr id="7" name="TextBox 6"/>
          <p:cNvSpPr txBox="1"/>
          <p:nvPr/>
        </p:nvSpPr>
        <p:spPr>
          <a:xfrm>
            <a:off x="428596" y="4786322"/>
            <a:ext cx="8286808" cy="147732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Период завоевания Центральной и Южной Америки испанцами  и португальцами в  конце  </a:t>
            </a:r>
            <a:r>
              <a:rPr lang="en-US" dirty="0" smtClean="0"/>
              <a:t>XV – XVI</a:t>
            </a:r>
            <a:r>
              <a:rPr lang="ru-RU" dirty="0" smtClean="0"/>
              <a:t> вв.</a:t>
            </a:r>
          </a:p>
          <a:p>
            <a:r>
              <a:rPr lang="ru-RU" dirty="0" smtClean="0"/>
              <a:t>Походы завоевателей сопровождались истреблением и порабощением   племён  и народов , опустошением и разграблением целых областей, насилием и массовыми пытками. Награбленное золото, рабы , земли делились между конкистадорами.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e92d05bf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09600"/>
            <a:ext cx="7758138" cy="139064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Последствия географических открытий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214554"/>
            <a:ext cx="3000396" cy="7783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положительные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143248"/>
            <a:ext cx="6357982" cy="344709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Разрушение старых последствий о мире</a:t>
            </a:r>
          </a:p>
          <a:p>
            <a:r>
              <a:rPr lang="ru-RU" sz="2000" dirty="0" smtClean="0"/>
              <a:t>2. Получены новые данные о Земле – она по форме шар</a:t>
            </a:r>
          </a:p>
          <a:p>
            <a:r>
              <a:rPr lang="ru-RU" sz="2000" dirty="0" smtClean="0"/>
              <a:t>3. Новые представления о землях, континентах, народах</a:t>
            </a:r>
          </a:p>
          <a:p>
            <a:r>
              <a:rPr lang="ru-RU" sz="2000" dirty="0" smtClean="0"/>
              <a:t>4. Получили развитие науки: география, астрономия,  история</a:t>
            </a:r>
          </a:p>
          <a:p>
            <a:r>
              <a:rPr lang="ru-RU" sz="2000" dirty="0" smtClean="0"/>
              <a:t>5. Складывается единый мировой рынок</a:t>
            </a:r>
          </a:p>
          <a:p>
            <a:r>
              <a:rPr lang="ru-RU" sz="2000" dirty="0" smtClean="0"/>
              <a:t>6. Главные морские пути сместились из морей в океаны</a:t>
            </a:r>
          </a:p>
          <a:p>
            <a:r>
              <a:rPr lang="ru-RU" sz="2000" dirty="0" smtClean="0"/>
              <a:t>7. Появились новые порты: Лиссабон, Лондон, Амстердам</a:t>
            </a:r>
          </a:p>
          <a:p>
            <a:r>
              <a:rPr lang="ru-RU" sz="2000" dirty="0" smtClean="0"/>
              <a:t>8. Новые продукты питания</a:t>
            </a:r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143800" cy="157163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Последствия географических открытий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357430"/>
            <a:ext cx="3328990" cy="7783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отрицательные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357562"/>
            <a:ext cx="6956276" cy="163121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Гибель древней культуры   Нового Света</a:t>
            </a:r>
          </a:p>
          <a:p>
            <a:r>
              <a:rPr lang="ru-RU" sz="2000" dirty="0" smtClean="0"/>
              <a:t>2. Создание новых колоний</a:t>
            </a:r>
          </a:p>
          <a:p>
            <a:r>
              <a:rPr lang="ru-RU" sz="2000" dirty="0" smtClean="0"/>
              <a:t>3. Революция цен</a:t>
            </a:r>
          </a:p>
          <a:p>
            <a:r>
              <a:rPr lang="ru-RU" sz="2000" dirty="0" smtClean="0"/>
              <a:t>4. Большие жертвы, гибель путешественников, мирного населения</a:t>
            </a:r>
            <a:endParaRPr lang="ru-RU" sz="2000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86600" cy="9286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Причины интереса к морским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    путешествиям в </a:t>
            </a:r>
            <a:r>
              <a:rPr lang="en-US" sz="3200" dirty="0" smtClean="0">
                <a:solidFill>
                  <a:schemeClr val="bg1"/>
                </a:solidFill>
              </a:rPr>
              <a:t>XV</a:t>
            </a:r>
            <a:r>
              <a:rPr lang="ru-RU" sz="3200" dirty="0" smtClean="0">
                <a:solidFill>
                  <a:schemeClr val="bg1"/>
                </a:solidFill>
              </a:rPr>
              <a:t> веке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7286676" cy="3857652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530352" indent="-457200"/>
            <a:r>
              <a:rPr lang="ru-RU" sz="2400" dirty="0" smtClean="0"/>
              <a:t>1. Перенаселенность Западной Европы</a:t>
            </a:r>
          </a:p>
          <a:p>
            <a:pPr marL="530352" indent="-457200"/>
            <a:r>
              <a:rPr lang="ru-RU" sz="2400" dirty="0" smtClean="0"/>
              <a:t>2. Рост  городов</a:t>
            </a:r>
          </a:p>
          <a:p>
            <a:pPr marL="530352" indent="-457200"/>
            <a:r>
              <a:rPr lang="ru-RU" sz="2400" dirty="0" smtClean="0"/>
              <a:t>3. Развитие торговли</a:t>
            </a:r>
          </a:p>
          <a:p>
            <a:pPr marL="530352" indent="-457200"/>
            <a:r>
              <a:rPr lang="ru-RU" sz="2400" dirty="0" smtClean="0"/>
              <a:t>4. Желание покупать предметы роскоши и пряности</a:t>
            </a:r>
          </a:p>
          <a:p>
            <a:pPr marL="530352" indent="-457200"/>
            <a:r>
              <a:rPr lang="ru-RU" sz="2400" dirty="0" smtClean="0"/>
              <a:t>5. Нехватка денег в Европе</a:t>
            </a:r>
          </a:p>
          <a:p>
            <a:pPr marL="530352" indent="-457200"/>
            <a:r>
              <a:rPr lang="ru-RU" sz="2400" dirty="0" smtClean="0"/>
              <a:t>6. Захват Османской империей Средиземного моря, утрата морского пути в Индию</a:t>
            </a:r>
            <a:endParaRPr lang="ru-RU" sz="2400" dirty="0"/>
          </a:p>
        </p:txBody>
      </p:sp>
      <p:pic>
        <p:nvPicPr>
          <p:cNvPr id="5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928726" y="5715016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ce92d05bf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714620"/>
            <a:ext cx="3000396" cy="7508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компас</a:t>
            </a:r>
            <a:endParaRPr lang="ru-RU" b="1" dirty="0"/>
          </a:p>
        </p:txBody>
      </p:sp>
      <p:pic>
        <p:nvPicPr>
          <p:cNvPr id="7" name="Содержимое 6" descr="F130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4348" y="3643314"/>
            <a:ext cx="3000396" cy="2928958"/>
          </a:xfrm>
        </p:spPr>
      </p:pic>
      <p:pic>
        <p:nvPicPr>
          <p:cNvPr id="8" name="Содержимое 7" descr="astrolabe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000628" y="3143248"/>
            <a:ext cx="2928958" cy="34290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03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Возможности для длительных морских путешествий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5000628" y="2214554"/>
            <a:ext cx="2928957" cy="7143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астролябия</a:t>
            </a:r>
            <a:endParaRPr lang="ru-RU" b="1" dirty="0"/>
          </a:p>
        </p:txBody>
      </p:sp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857288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4000528" cy="785825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Каравелла,</a:t>
            </a:r>
          </a:p>
          <a:p>
            <a:r>
              <a:rPr lang="ru-RU" b="1" dirty="0" smtClean="0"/>
              <a:t> косые паруса</a:t>
            </a:r>
            <a:endParaRPr lang="ru-RU" b="1" dirty="0"/>
          </a:p>
        </p:txBody>
      </p:sp>
      <p:pic>
        <p:nvPicPr>
          <p:cNvPr id="7" name="Содержимое 6" descr="44-bigportuguesecarav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62100" y="3381216"/>
            <a:ext cx="1828800" cy="1554480"/>
          </a:xfrm>
        </p:spPr>
      </p:pic>
      <p:pic>
        <p:nvPicPr>
          <p:cNvPr id="8" name="Содержимое 7" descr="post-45399-122402761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94975" y="2201863"/>
            <a:ext cx="3548226" cy="3913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Новые типы судов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5000628" y="2071678"/>
            <a:ext cx="3500461" cy="7508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b="1" dirty="0" smtClean="0"/>
              <a:t>        </a:t>
            </a:r>
            <a:r>
              <a:rPr lang="ru-RU" b="1" dirty="0" err="1" smtClean="0"/>
              <a:t>галион</a:t>
            </a:r>
            <a:endParaRPr lang="ru-RU" b="1" dirty="0"/>
          </a:p>
        </p:txBody>
      </p:sp>
      <p:pic>
        <p:nvPicPr>
          <p:cNvPr id="11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Захваченный кадр 16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4040188" cy="7508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b="1" dirty="0" smtClean="0"/>
              <a:t>        Карта  </a:t>
            </a:r>
            <a:r>
              <a:rPr lang="en-US" b="1" dirty="0" smtClean="0"/>
              <a:t>Xv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pic>
        <p:nvPicPr>
          <p:cNvPr id="9" name="Содержимое 8" descr="03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42844" y="1357298"/>
            <a:ext cx="4040188" cy="3071834"/>
          </a:xfrm>
        </p:spPr>
      </p:pic>
      <p:pic>
        <p:nvPicPr>
          <p:cNvPr id="14" name="Содержимое 13" descr="0_19e3d_8352b40a_XL.jpe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649788" y="2601071"/>
            <a:ext cx="4038600" cy="3114770"/>
          </a:xfrm>
        </p:spPr>
      </p:pic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714876" y="2500306"/>
            <a:ext cx="4041775" cy="75088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ru-RU" b="1" dirty="0" smtClean="0"/>
              <a:t>     Карта  </a:t>
            </a:r>
            <a:r>
              <a:rPr lang="en-US" b="1" dirty="0" smtClean="0"/>
              <a:t>XVI</a:t>
            </a:r>
            <a:r>
              <a:rPr lang="ru-RU" b="1" dirty="0" smtClean="0"/>
              <a:t>  века</a:t>
            </a:r>
            <a:endParaRPr lang="ru-RU" b="1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Генрих (</a:t>
            </a:r>
            <a:r>
              <a:rPr lang="ru-RU" dirty="0" err="1" smtClean="0">
                <a:solidFill>
                  <a:schemeClr val="bg1"/>
                </a:solidFill>
              </a:rPr>
              <a:t>Энрике</a:t>
            </a:r>
            <a:r>
              <a:rPr lang="ru-RU" dirty="0" smtClean="0">
                <a:solidFill>
                  <a:schemeClr val="bg1"/>
                </a:solidFill>
              </a:rPr>
              <a:t>)  Мореплаватель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(4 марта 1394 – 13 ноября 1460)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морепл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857364"/>
            <a:ext cx="1785950" cy="2500330"/>
          </a:xfrm>
          <a:prstGeom prst="rect">
            <a:avLst/>
          </a:prstGeom>
        </p:spPr>
      </p:pic>
      <p:pic>
        <p:nvPicPr>
          <p:cNvPr id="4" name="Рисунок 3" descr="морепл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857364"/>
            <a:ext cx="1928826" cy="2500330"/>
          </a:xfrm>
          <a:prstGeom prst="rect">
            <a:avLst/>
          </a:prstGeom>
        </p:spPr>
      </p:pic>
      <p:pic>
        <p:nvPicPr>
          <p:cNvPr id="5" name="Рисунок 4" descr="морепл 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714488"/>
            <a:ext cx="1857388" cy="2928958"/>
          </a:xfrm>
          <a:prstGeom prst="rect">
            <a:avLst/>
          </a:prstGeom>
        </p:spPr>
      </p:pic>
      <p:pic>
        <p:nvPicPr>
          <p:cNvPr id="6" name="Рисунок 5" descr="морепл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1643050"/>
            <a:ext cx="2354254" cy="2714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4786322"/>
            <a:ext cx="8358246" cy="147732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Герцог, инфант Португалии, сын короля Жуана </a:t>
            </a:r>
            <a:r>
              <a:rPr lang="en-US" dirty="0" smtClean="0"/>
              <a:t>I</a:t>
            </a:r>
            <a:endParaRPr lang="ru-RU" dirty="0" smtClean="0"/>
          </a:p>
          <a:p>
            <a:r>
              <a:rPr lang="ru-RU" dirty="0" smtClean="0"/>
              <a:t>Его интересы: 1.Колонизация новых земель для Португалии</a:t>
            </a:r>
          </a:p>
          <a:p>
            <a:r>
              <a:rPr lang="ru-RU" dirty="0" smtClean="0"/>
              <a:t>                         2.Миссионерская деятельность – распространение христианства</a:t>
            </a:r>
          </a:p>
          <a:p>
            <a:r>
              <a:rPr lang="ru-RU" dirty="0" smtClean="0"/>
              <a:t>                         3. Крестоносец – великий магистр   ордена Христа</a:t>
            </a:r>
          </a:p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Путешествия Генриха Мореплавателя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морепл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3810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1714488"/>
            <a:ext cx="4357718" cy="39703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Генрих Мореплаватель – организатор португальских морских путешествий на юг вдоль западноафриканского побережья. </a:t>
            </a:r>
          </a:p>
          <a:p>
            <a:endParaRPr lang="ru-RU" dirty="0" smtClean="0"/>
          </a:p>
          <a:p>
            <a:r>
              <a:rPr lang="ru-RU" dirty="0" smtClean="0"/>
              <a:t>    Цель путешествий: </a:t>
            </a:r>
          </a:p>
          <a:p>
            <a:r>
              <a:rPr lang="ru-RU" dirty="0" smtClean="0"/>
              <a:t>найти  восточный путь в Индию, плывя вдоль берегов  Африки</a:t>
            </a:r>
          </a:p>
          <a:p>
            <a:endParaRPr lang="ru-RU" dirty="0" smtClean="0"/>
          </a:p>
          <a:p>
            <a:r>
              <a:rPr lang="ru-RU" dirty="0" smtClean="0"/>
              <a:t>Эго экспедиции открыли:</a:t>
            </a:r>
          </a:p>
          <a:p>
            <a:pPr>
              <a:buFontTx/>
              <a:buChar char="-"/>
            </a:pPr>
            <a:r>
              <a:rPr lang="ru-RU" dirty="0" smtClean="0"/>
              <a:t>Ряд островов у западного побережья Африки (о. Мадейра)</a:t>
            </a:r>
          </a:p>
          <a:p>
            <a:pPr>
              <a:buFontTx/>
              <a:buChar char="-"/>
            </a:pPr>
            <a:r>
              <a:rPr lang="ru-RU" dirty="0" smtClean="0"/>
              <a:t> Азорские острова</a:t>
            </a:r>
          </a:p>
          <a:p>
            <a:pPr>
              <a:buFontTx/>
              <a:buChar char="-"/>
            </a:pPr>
            <a:r>
              <a:rPr lang="ru-RU" dirty="0" smtClean="0"/>
              <a:t> острова Зелёного Мыса</a:t>
            </a:r>
            <a:endParaRPr lang="ru-RU" dirty="0"/>
          </a:p>
        </p:txBody>
      </p:sp>
      <p:pic>
        <p:nvPicPr>
          <p:cNvPr id="6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Бартоломеу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Диаш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( около 1450 – 1500)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диаш 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571612"/>
            <a:ext cx="1785950" cy="2214578"/>
          </a:xfrm>
          <a:prstGeom prst="rect">
            <a:avLst/>
          </a:prstGeom>
        </p:spPr>
      </p:pic>
      <p:pic>
        <p:nvPicPr>
          <p:cNvPr id="7" name="Рисунок 6" descr="диаш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71612"/>
            <a:ext cx="1928826" cy="2214578"/>
          </a:xfrm>
          <a:prstGeom prst="rect">
            <a:avLst/>
          </a:prstGeom>
        </p:spPr>
      </p:pic>
      <p:pic>
        <p:nvPicPr>
          <p:cNvPr id="8" name="Рисунок 7" descr="диаш 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429000"/>
            <a:ext cx="4714908" cy="32861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4810" y="1571612"/>
            <a:ext cx="3643338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Португальский мореплаватель</a:t>
            </a:r>
          </a:p>
          <a:p>
            <a:r>
              <a:rPr lang="ru-RU" dirty="0" smtClean="0"/>
              <a:t> пропал без вести  29 мая 1500 года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2357430"/>
            <a:ext cx="3500462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Цели путешествия:</a:t>
            </a:r>
          </a:p>
          <a:p>
            <a:r>
              <a:rPr lang="ru-RU" dirty="0" smtClean="0"/>
              <a:t>Поиск морского пути в Индию</a:t>
            </a:r>
            <a:endParaRPr lang="ru-RU" dirty="0"/>
          </a:p>
        </p:txBody>
      </p:sp>
      <p:pic>
        <p:nvPicPr>
          <p:cNvPr id="14" name="Рисунок 13" descr="диаш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857628"/>
            <a:ext cx="3429024" cy="2786082"/>
          </a:xfrm>
          <a:prstGeom prst="rect">
            <a:avLst/>
          </a:prstGeom>
        </p:spPr>
      </p:pic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11" grpId="0" build="allAtOnce" animBg="1"/>
      <p:bldP spid="1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Путешествие </a:t>
            </a:r>
            <a:r>
              <a:rPr lang="ru-RU" dirty="0" err="1" smtClean="0">
                <a:solidFill>
                  <a:schemeClr val="bg1"/>
                </a:solidFill>
              </a:rPr>
              <a:t>Бартоломеу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Диаша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диаш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71612"/>
            <a:ext cx="3038475" cy="3810000"/>
          </a:xfrm>
          <a:prstGeom prst="rect">
            <a:avLst/>
          </a:prstGeom>
        </p:spPr>
      </p:pic>
      <p:pic>
        <p:nvPicPr>
          <p:cNvPr id="4" name="Рисунок 3" descr="диаш 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4610112" cy="3786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1785926"/>
            <a:ext cx="5214974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Бартоломеу</a:t>
            </a:r>
            <a:r>
              <a:rPr lang="ru-RU" dirty="0" smtClean="0"/>
              <a:t> </a:t>
            </a:r>
            <a:r>
              <a:rPr lang="ru-RU" dirty="0" err="1" smtClean="0"/>
              <a:t>Диаш</a:t>
            </a:r>
            <a:r>
              <a:rPr lang="ru-RU" dirty="0" smtClean="0"/>
              <a:t>  первым из европейцев обогнул Африку с юга и открыл мыс Доброй Надежды и вышел в Индийский океан. Отплыл в 1487 году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715016"/>
            <a:ext cx="3571900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Экспедиция длилась 16 месяцев.</a:t>
            </a:r>
          </a:p>
          <a:p>
            <a:r>
              <a:rPr lang="ru-RU" dirty="0" smtClean="0"/>
              <a:t>Участвовал в открытии Бразилии.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allAtOnce" animBg="1"/>
      <p:bldP spid="6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663</TotalTime>
  <Words>818</Words>
  <Application>Microsoft Office PowerPoint</Application>
  <PresentationFormat>Экран (4:3)</PresentationFormat>
  <Paragraphs>84</Paragraphs>
  <Slides>18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 «Великие географические открытия»</vt:lpstr>
      <vt:lpstr>Причины интереса к морским        путешествиям в XV веке </vt:lpstr>
      <vt:lpstr>Возможности для длительных морских путешествий</vt:lpstr>
      <vt:lpstr>Новые типы судов</vt:lpstr>
      <vt:lpstr>Презентация PowerPoint</vt:lpstr>
      <vt:lpstr>Генрих (Энрике)  Мореплаватель (4 марта 1394 – 13 ноября 1460)</vt:lpstr>
      <vt:lpstr>Путешествия Генриха Мореплавателя</vt:lpstr>
      <vt:lpstr>Бартоломеу  Диаш ( около 1450 – 1500)</vt:lpstr>
      <vt:lpstr>Путешествие Бартоломеу Диаша</vt:lpstr>
      <vt:lpstr>Васко да Гама (1460 – 1469 – 24 декабря 1524)</vt:lpstr>
      <vt:lpstr>Путешествие Васко да Гама</vt:lpstr>
      <vt:lpstr>Христофор Колумб (1451 – 20 мая 1506)</vt:lpstr>
      <vt:lpstr>Путешествия Христофора Колумба</vt:lpstr>
      <vt:lpstr>Фернан Магеллан (ок. 1480 – 1521)</vt:lpstr>
      <vt:lpstr>Путешествие Магеллана</vt:lpstr>
      <vt:lpstr>конкиста</vt:lpstr>
      <vt:lpstr>Последствия географических открытий</vt:lpstr>
      <vt:lpstr>Последствия географических открытий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теме:   «Великие географические открытия»</dc:title>
  <dc:creator>NIK</dc:creator>
  <cp:lastModifiedBy>Наталья</cp:lastModifiedBy>
  <cp:revision>105</cp:revision>
  <dcterms:created xsi:type="dcterms:W3CDTF">2011-01-08T18:52:23Z</dcterms:created>
  <dcterms:modified xsi:type="dcterms:W3CDTF">2016-01-24T07:57:51Z</dcterms:modified>
</cp:coreProperties>
</file>