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72" r:id="rId3"/>
    <p:sldId id="274" r:id="rId4"/>
    <p:sldId id="275" r:id="rId5"/>
    <p:sldId id="299" r:id="rId6"/>
    <p:sldId id="276" r:id="rId7"/>
    <p:sldId id="300" r:id="rId8"/>
    <p:sldId id="259" r:id="rId9"/>
    <p:sldId id="278" r:id="rId10"/>
    <p:sldId id="279" r:id="rId11"/>
    <p:sldId id="280" r:id="rId12"/>
    <p:sldId id="283" r:id="rId13"/>
    <p:sldId id="284" r:id="rId14"/>
    <p:sldId id="285" r:id="rId15"/>
    <p:sldId id="298" r:id="rId16"/>
    <p:sldId id="301" r:id="rId17"/>
    <p:sldId id="302" r:id="rId18"/>
    <p:sldId id="286" r:id="rId19"/>
    <p:sldId id="289" r:id="rId20"/>
    <p:sldId id="288" r:id="rId21"/>
    <p:sldId id="303" r:id="rId22"/>
    <p:sldId id="282" r:id="rId23"/>
    <p:sldId id="291" r:id="rId24"/>
    <p:sldId id="290" r:id="rId25"/>
    <p:sldId id="292" r:id="rId26"/>
    <p:sldId id="304" r:id="rId27"/>
    <p:sldId id="293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B0529-2D8F-40A0-9AC1-6E88E8A2BF68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F1F120-874F-4B17-A073-CD1C59238BD2}">
      <dgm:prSet phldrT="[Текст]"/>
      <dgm:spPr/>
      <dgm:t>
        <a:bodyPr/>
        <a:lstStyle/>
        <a:p>
          <a:r>
            <a:rPr lang="ru-RU" dirty="0" smtClean="0"/>
            <a:t>проверяй</a:t>
          </a:r>
          <a:endParaRPr lang="ru-RU" dirty="0"/>
        </a:p>
      </dgm:t>
    </dgm:pt>
    <dgm:pt modelId="{AEAA0329-6173-40AD-A530-E9D924A5FF89}" type="parTrans" cxnId="{8A4DEEB2-9806-4595-B44A-376ACD0EEADA}">
      <dgm:prSet/>
      <dgm:spPr/>
      <dgm:t>
        <a:bodyPr/>
        <a:lstStyle/>
        <a:p>
          <a:endParaRPr lang="ru-RU"/>
        </a:p>
      </dgm:t>
    </dgm:pt>
    <dgm:pt modelId="{461A3BB9-E837-4F6B-ACD9-979395560727}" type="sibTrans" cxnId="{8A4DEEB2-9806-4595-B44A-376ACD0EEADA}">
      <dgm:prSet/>
      <dgm:spPr/>
      <dgm:t>
        <a:bodyPr/>
        <a:lstStyle/>
        <a:p>
          <a:endParaRPr lang="ru-RU"/>
        </a:p>
      </dgm:t>
    </dgm:pt>
    <dgm:pt modelId="{5E7BA19D-0799-4C3D-B9E9-4ED7F7A6AE9C}">
      <dgm:prSet phldrT="[Текст]"/>
      <dgm:spPr/>
      <dgm:t>
        <a:bodyPr/>
        <a:lstStyle/>
        <a:p>
          <a:r>
            <a:rPr lang="ru-RU" dirty="0" smtClean="0"/>
            <a:t>запоминай</a:t>
          </a:r>
          <a:endParaRPr lang="ru-RU" dirty="0"/>
        </a:p>
      </dgm:t>
    </dgm:pt>
    <dgm:pt modelId="{CF6EE46B-87AA-4B0C-88BF-AE701325765C}" type="parTrans" cxnId="{9026F7C6-ECD6-4375-9029-3EBA34FF2D55}">
      <dgm:prSet/>
      <dgm:spPr/>
      <dgm:t>
        <a:bodyPr/>
        <a:lstStyle/>
        <a:p>
          <a:endParaRPr lang="ru-RU"/>
        </a:p>
      </dgm:t>
    </dgm:pt>
    <dgm:pt modelId="{A351784A-46C7-4123-8D53-7C37581D3037}" type="sibTrans" cxnId="{9026F7C6-ECD6-4375-9029-3EBA34FF2D55}">
      <dgm:prSet/>
      <dgm:spPr/>
      <dgm:t>
        <a:bodyPr/>
        <a:lstStyle/>
        <a:p>
          <a:endParaRPr lang="ru-RU"/>
        </a:p>
      </dgm:t>
    </dgm:pt>
    <dgm:pt modelId="{DC908BFE-E1B0-4C6A-9124-42473539532C}">
      <dgm:prSet phldrT="[Текст]"/>
      <dgm:spPr/>
      <dgm:t>
        <a:bodyPr/>
        <a:lstStyle/>
        <a:p>
          <a:r>
            <a:rPr lang="ru-RU" dirty="0" smtClean="0"/>
            <a:t>безударная проверяемая</a:t>
          </a:r>
          <a:endParaRPr lang="ru-RU" dirty="0"/>
        </a:p>
      </dgm:t>
    </dgm:pt>
    <dgm:pt modelId="{099D7CAC-DE99-4D9F-A5F5-5C8D6685C87F}" type="parTrans" cxnId="{29D12884-2DEB-4B20-8048-3ED1A8982D52}">
      <dgm:prSet/>
      <dgm:spPr/>
      <dgm:t>
        <a:bodyPr/>
        <a:lstStyle/>
        <a:p>
          <a:endParaRPr lang="ru-RU"/>
        </a:p>
      </dgm:t>
    </dgm:pt>
    <dgm:pt modelId="{EEC3BA47-1FE8-4BFA-8769-D96FB7E46032}" type="sibTrans" cxnId="{29D12884-2DEB-4B20-8048-3ED1A8982D52}">
      <dgm:prSet/>
      <dgm:spPr/>
      <dgm:t>
        <a:bodyPr/>
        <a:lstStyle/>
        <a:p>
          <a:endParaRPr lang="ru-RU"/>
        </a:p>
      </dgm:t>
    </dgm:pt>
    <dgm:pt modelId="{4D91F729-BA58-4C2C-91F7-A18D4B130919}">
      <dgm:prSet phldrT="[Текст]"/>
      <dgm:spPr/>
      <dgm:t>
        <a:bodyPr/>
        <a:lstStyle/>
        <a:p>
          <a:r>
            <a:rPr lang="ru-RU" dirty="0" smtClean="0"/>
            <a:t>безударная чередующаяся</a:t>
          </a:r>
          <a:endParaRPr lang="ru-RU" dirty="0"/>
        </a:p>
      </dgm:t>
    </dgm:pt>
    <dgm:pt modelId="{04AD65FC-FFB5-4E1B-8150-82D4FD8C9090}" type="parTrans" cxnId="{6089404D-9CB8-42A2-A0F3-26857FAE54E5}">
      <dgm:prSet/>
      <dgm:spPr/>
      <dgm:t>
        <a:bodyPr/>
        <a:lstStyle/>
        <a:p>
          <a:endParaRPr lang="ru-RU"/>
        </a:p>
      </dgm:t>
    </dgm:pt>
    <dgm:pt modelId="{0ABD6FB5-9CB0-43B6-B035-D5AD283F613A}" type="sibTrans" cxnId="{6089404D-9CB8-42A2-A0F3-26857FAE54E5}">
      <dgm:prSet/>
      <dgm:spPr/>
      <dgm:t>
        <a:bodyPr/>
        <a:lstStyle/>
        <a:p>
          <a:endParaRPr lang="ru-RU"/>
        </a:p>
      </dgm:t>
    </dgm:pt>
    <dgm:pt modelId="{1B1D878A-51F2-4F02-8CA6-6E2D1F3E2E21}">
      <dgm:prSet phldrT="[Текст]"/>
      <dgm:spPr/>
      <dgm:t>
        <a:bodyPr/>
        <a:lstStyle/>
        <a:p>
          <a:r>
            <a:rPr lang="ru-RU" dirty="0" smtClean="0"/>
            <a:t>в корне гласная</a:t>
          </a:r>
          <a:endParaRPr lang="ru-RU" dirty="0"/>
        </a:p>
      </dgm:t>
    </dgm:pt>
    <dgm:pt modelId="{B7429BCC-EC5B-4D63-B1B4-93753097AAF2}" type="parTrans" cxnId="{36D56014-1D38-478A-A213-DFB2DEC7EEB6}">
      <dgm:prSet/>
      <dgm:spPr/>
      <dgm:t>
        <a:bodyPr/>
        <a:lstStyle/>
        <a:p>
          <a:endParaRPr lang="ru-RU"/>
        </a:p>
      </dgm:t>
    </dgm:pt>
    <dgm:pt modelId="{EE1F9DAE-8FFD-4448-8E11-8BD5497EA850}" type="sibTrans" cxnId="{36D56014-1D38-478A-A213-DFB2DEC7EEB6}">
      <dgm:prSet/>
      <dgm:spPr/>
      <dgm:t>
        <a:bodyPr/>
        <a:lstStyle/>
        <a:p>
          <a:endParaRPr lang="ru-RU"/>
        </a:p>
      </dgm:t>
    </dgm:pt>
    <dgm:pt modelId="{C16E2E9F-D786-4EA7-A87D-70DDE1C0270C}" type="pres">
      <dgm:prSet presAssocID="{AB2B0529-2D8F-40A0-9AC1-6E88E8A2BF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D7453-2B78-4CD7-A1BB-87EAA66C8090}" type="pres">
      <dgm:prSet presAssocID="{F5F1F120-874F-4B17-A073-CD1C59238BD2}" presName="node" presStyleLbl="node1" presStyleIdx="0" presStyleCnt="5" custAng="0" custScaleY="73699" custLinFactY="90759" custLinFactNeighborX="-273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14030-4658-42CF-9709-0F897D28BFF5}" type="pres">
      <dgm:prSet presAssocID="{461A3BB9-E837-4F6B-ACD9-979395560727}" presName="sibTrans" presStyleCnt="0"/>
      <dgm:spPr/>
    </dgm:pt>
    <dgm:pt modelId="{466F34C5-A8A2-4375-AA54-1458DC305B4B}" type="pres">
      <dgm:prSet presAssocID="{5E7BA19D-0799-4C3D-B9E9-4ED7F7A6AE9C}" presName="node" presStyleLbl="node1" presStyleIdx="1" presStyleCnt="5" custScaleY="77479" custLinFactY="87280" custLinFactNeighborX="370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EBFF8-17F8-4357-805E-C511004E514E}" type="pres">
      <dgm:prSet presAssocID="{A351784A-46C7-4123-8D53-7C37581D3037}" presName="sibTrans" presStyleCnt="0"/>
      <dgm:spPr/>
    </dgm:pt>
    <dgm:pt modelId="{56923236-D092-4863-9964-B832AAFA7F78}" type="pres">
      <dgm:prSet presAssocID="{DC908BFE-E1B0-4C6A-9124-42473539532C}" presName="node" presStyleLbl="node1" presStyleIdx="2" presStyleCnt="5" custLinFactNeighborX="-19365" custLinFactNeighborY="-27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41540-5CBA-42A3-AFFA-E4164B0C4FFD}" type="pres">
      <dgm:prSet presAssocID="{EEC3BA47-1FE8-4BFA-8769-D96FB7E46032}" presName="sibTrans" presStyleCnt="0"/>
      <dgm:spPr/>
    </dgm:pt>
    <dgm:pt modelId="{4BEC6A15-16F0-46AD-81A7-D41ED71C03AA}" type="pres">
      <dgm:prSet presAssocID="{4D91F729-BA58-4C2C-91F7-A18D4B130919}" presName="node" presStyleLbl="node1" presStyleIdx="3" presStyleCnt="5" custLinFactNeighborX="22845" custLinFactNeighborY="-30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0D24C-B9F9-4730-8A2E-53AECB638ECC}" type="pres">
      <dgm:prSet presAssocID="{0ABD6FB5-9CB0-43B6-B035-D5AD283F613A}" presName="sibTrans" presStyleCnt="0"/>
      <dgm:spPr/>
    </dgm:pt>
    <dgm:pt modelId="{8637F869-3941-47CE-A984-07736C8905DD}" type="pres">
      <dgm:prSet presAssocID="{1B1D878A-51F2-4F02-8CA6-6E2D1F3E2E21}" presName="node" presStyleLbl="node1" presStyleIdx="4" presStyleCnt="5" custScaleX="178518" custScaleY="51506" custLinFactY="-100000" custLinFactNeighborX="5096" custLinFactNeighborY="-133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D12884-2DEB-4B20-8048-3ED1A8982D52}" srcId="{AB2B0529-2D8F-40A0-9AC1-6E88E8A2BF68}" destId="{DC908BFE-E1B0-4C6A-9124-42473539532C}" srcOrd="2" destOrd="0" parTransId="{099D7CAC-DE99-4D9F-A5F5-5C8D6685C87F}" sibTransId="{EEC3BA47-1FE8-4BFA-8769-D96FB7E46032}"/>
    <dgm:cxn modelId="{BEBCB2BA-D4E8-49A8-95CC-E77C4EE228E1}" type="presOf" srcId="{F5F1F120-874F-4B17-A073-CD1C59238BD2}" destId="{2B4D7453-2B78-4CD7-A1BB-87EAA66C8090}" srcOrd="0" destOrd="0" presId="urn:microsoft.com/office/officeart/2005/8/layout/default"/>
    <dgm:cxn modelId="{5B7A56D0-A8C0-4753-A487-991FD542397E}" type="presOf" srcId="{1B1D878A-51F2-4F02-8CA6-6E2D1F3E2E21}" destId="{8637F869-3941-47CE-A984-07736C8905DD}" srcOrd="0" destOrd="0" presId="urn:microsoft.com/office/officeart/2005/8/layout/default"/>
    <dgm:cxn modelId="{04A7D20D-9FAC-4578-81EE-140D4BA4FFBF}" type="presOf" srcId="{DC908BFE-E1B0-4C6A-9124-42473539532C}" destId="{56923236-D092-4863-9964-B832AAFA7F78}" srcOrd="0" destOrd="0" presId="urn:microsoft.com/office/officeart/2005/8/layout/default"/>
    <dgm:cxn modelId="{8A4DEEB2-9806-4595-B44A-376ACD0EEADA}" srcId="{AB2B0529-2D8F-40A0-9AC1-6E88E8A2BF68}" destId="{F5F1F120-874F-4B17-A073-CD1C59238BD2}" srcOrd="0" destOrd="0" parTransId="{AEAA0329-6173-40AD-A530-E9D924A5FF89}" sibTransId="{461A3BB9-E837-4F6B-ACD9-979395560727}"/>
    <dgm:cxn modelId="{6A48640E-66A1-4FE8-8199-926DFA080E05}" type="presOf" srcId="{5E7BA19D-0799-4C3D-B9E9-4ED7F7A6AE9C}" destId="{466F34C5-A8A2-4375-AA54-1458DC305B4B}" srcOrd="0" destOrd="0" presId="urn:microsoft.com/office/officeart/2005/8/layout/default"/>
    <dgm:cxn modelId="{6089404D-9CB8-42A2-A0F3-26857FAE54E5}" srcId="{AB2B0529-2D8F-40A0-9AC1-6E88E8A2BF68}" destId="{4D91F729-BA58-4C2C-91F7-A18D4B130919}" srcOrd="3" destOrd="0" parTransId="{04AD65FC-FFB5-4E1B-8150-82D4FD8C9090}" sibTransId="{0ABD6FB5-9CB0-43B6-B035-D5AD283F613A}"/>
    <dgm:cxn modelId="{BBC09670-90A0-4921-90E0-41691F77A12F}" type="presOf" srcId="{AB2B0529-2D8F-40A0-9AC1-6E88E8A2BF68}" destId="{C16E2E9F-D786-4EA7-A87D-70DDE1C0270C}" srcOrd="0" destOrd="0" presId="urn:microsoft.com/office/officeart/2005/8/layout/default"/>
    <dgm:cxn modelId="{436B4A74-0E25-404B-9D5D-1B96383BD363}" type="presOf" srcId="{4D91F729-BA58-4C2C-91F7-A18D4B130919}" destId="{4BEC6A15-16F0-46AD-81A7-D41ED71C03AA}" srcOrd="0" destOrd="0" presId="urn:microsoft.com/office/officeart/2005/8/layout/default"/>
    <dgm:cxn modelId="{36D56014-1D38-478A-A213-DFB2DEC7EEB6}" srcId="{AB2B0529-2D8F-40A0-9AC1-6E88E8A2BF68}" destId="{1B1D878A-51F2-4F02-8CA6-6E2D1F3E2E21}" srcOrd="4" destOrd="0" parTransId="{B7429BCC-EC5B-4D63-B1B4-93753097AAF2}" sibTransId="{EE1F9DAE-8FFD-4448-8E11-8BD5497EA850}"/>
    <dgm:cxn modelId="{9026F7C6-ECD6-4375-9029-3EBA34FF2D55}" srcId="{AB2B0529-2D8F-40A0-9AC1-6E88E8A2BF68}" destId="{5E7BA19D-0799-4C3D-B9E9-4ED7F7A6AE9C}" srcOrd="1" destOrd="0" parTransId="{CF6EE46B-87AA-4B0C-88BF-AE701325765C}" sibTransId="{A351784A-46C7-4123-8D53-7C37581D3037}"/>
    <dgm:cxn modelId="{ADC73D6F-D3D5-4D37-BA37-3EDFEEB9855B}" type="presParOf" srcId="{C16E2E9F-D786-4EA7-A87D-70DDE1C0270C}" destId="{2B4D7453-2B78-4CD7-A1BB-87EAA66C8090}" srcOrd="0" destOrd="0" presId="urn:microsoft.com/office/officeart/2005/8/layout/default"/>
    <dgm:cxn modelId="{D98F3993-6877-4BD4-90C8-25CFC6F50C36}" type="presParOf" srcId="{C16E2E9F-D786-4EA7-A87D-70DDE1C0270C}" destId="{14B14030-4658-42CF-9709-0F897D28BFF5}" srcOrd="1" destOrd="0" presId="urn:microsoft.com/office/officeart/2005/8/layout/default"/>
    <dgm:cxn modelId="{10A6EAD6-E520-44DD-A690-0D84707FA4DC}" type="presParOf" srcId="{C16E2E9F-D786-4EA7-A87D-70DDE1C0270C}" destId="{466F34C5-A8A2-4375-AA54-1458DC305B4B}" srcOrd="2" destOrd="0" presId="urn:microsoft.com/office/officeart/2005/8/layout/default"/>
    <dgm:cxn modelId="{88804E23-0ECC-473E-AF44-F5B70BC6C665}" type="presParOf" srcId="{C16E2E9F-D786-4EA7-A87D-70DDE1C0270C}" destId="{D14EBFF8-17F8-4357-805E-C511004E514E}" srcOrd="3" destOrd="0" presId="urn:microsoft.com/office/officeart/2005/8/layout/default"/>
    <dgm:cxn modelId="{3578CC24-077C-4700-83D1-79B09A564C72}" type="presParOf" srcId="{C16E2E9F-D786-4EA7-A87D-70DDE1C0270C}" destId="{56923236-D092-4863-9964-B832AAFA7F78}" srcOrd="4" destOrd="0" presId="urn:microsoft.com/office/officeart/2005/8/layout/default"/>
    <dgm:cxn modelId="{C27BD38B-2CAE-4CB7-9767-31EB2FE92C5F}" type="presParOf" srcId="{C16E2E9F-D786-4EA7-A87D-70DDE1C0270C}" destId="{43941540-5CBA-42A3-AFFA-E4164B0C4FFD}" srcOrd="5" destOrd="0" presId="urn:microsoft.com/office/officeart/2005/8/layout/default"/>
    <dgm:cxn modelId="{572AD8B4-68B8-4A92-8230-EC60097ED43C}" type="presParOf" srcId="{C16E2E9F-D786-4EA7-A87D-70DDE1C0270C}" destId="{4BEC6A15-16F0-46AD-81A7-D41ED71C03AA}" srcOrd="6" destOrd="0" presId="urn:microsoft.com/office/officeart/2005/8/layout/default"/>
    <dgm:cxn modelId="{A4B88A05-D7DF-4401-A35D-207C7D1897D2}" type="presParOf" srcId="{C16E2E9F-D786-4EA7-A87D-70DDE1C0270C}" destId="{20B0D24C-B9F9-4730-8A2E-53AECB638ECC}" srcOrd="7" destOrd="0" presId="urn:microsoft.com/office/officeart/2005/8/layout/default"/>
    <dgm:cxn modelId="{935BCF80-0116-4DC1-B706-A685234C9C30}" type="presParOf" srcId="{C16E2E9F-D786-4EA7-A87D-70DDE1C0270C}" destId="{8637F869-3941-47CE-A984-07736C8905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D7453-2B78-4CD7-A1BB-87EAA66C8090}">
      <dsp:nvSpPr>
        <dsp:cNvPr id="0" name=""/>
        <dsp:cNvSpPr/>
      </dsp:nvSpPr>
      <dsp:spPr>
        <a:xfrm>
          <a:off x="0" y="3507106"/>
          <a:ext cx="3098805" cy="13702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проверяй</a:t>
          </a:r>
          <a:endParaRPr lang="ru-RU" sz="3500" kern="1200" dirty="0"/>
        </a:p>
      </dsp:txBody>
      <dsp:txXfrm>
        <a:off x="0" y="3507106"/>
        <a:ext cx="3098805" cy="1370273"/>
      </dsp:txXfrm>
    </dsp:sp>
    <dsp:sp modelId="{466F34C5-A8A2-4375-AA54-1458DC305B4B}">
      <dsp:nvSpPr>
        <dsp:cNvPr id="0" name=""/>
        <dsp:cNvSpPr/>
      </dsp:nvSpPr>
      <dsp:spPr>
        <a:xfrm>
          <a:off x="4894082" y="3436826"/>
          <a:ext cx="3098805" cy="1440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запоминай</a:t>
          </a:r>
          <a:endParaRPr lang="ru-RU" sz="3500" kern="1200" dirty="0"/>
        </a:p>
      </dsp:txBody>
      <dsp:txXfrm>
        <a:off x="4894082" y="3436826"/>
        <a:ext cx="3098805" cy="1440553"/>
      </dsp:txXfrm>
    </dsp:sp>
    <dsp:sp modelId="{56923236-D092-4863-9964-B832AAFA7F78}">
      <dsp:nvSpPr>
        <dsp:cNvPr id="0" name=""/>
        <dsp:cNvSpPr/>
      </dsp:nvSpPr>
      <dsp:spPr>
        <a:xfrm>
          <a:off x="142614" y="1234237"/>
          <a:ext cx="3098805" cy="18592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безударная проверяемая</a:t>
          </a:r>
          <a:endParaRPr lang="ru-RU" sz="3500" kern="1200" dirty="0"/>
        </a:p>
      </dsp:txBody>
      <dsp:txXfrm>
        <a:off x="142614" y="1234237"/>
        <a:ext cx="3098805" cy="1859283"/>
      </dsp:txXfrm>
    </dsp:sp>
    <dsp:sp modelId="{4BEC6A15-16F0-46AD-81A7-D41ED71C03AA}">
      <dsp:nvSpPr>
        <dsp:cNvPr id="0" name=""/>
        <dsp:cNvSpPr/>
      </dsp:nvSpPr>
      <dsp:spPr>
        <a:xfrm>
          <a:off x="4859306" y="1186695"/>
          <a:ext cx="3098805" cy="18592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безударная чередующаяся</a:t>
          </a:r>
          <a:endParaRPr lang="ru-RU" sz="3500" kern="1200" dirty="0"/>
        </a:p>
      </dsp:txBody>
      <dsp:txXfrm>
        <a:off x="4859306" y="1186695"/>
        <a:ext cx="3098805" cy="1859283"/>
      </dsp:txXfrm>
    </dsp:sp>
    <dsp:sp modelId="{8637F869-3941-47CE-A984-07736C8905DD}">
      <dsp:nvSpPr>
        <dsp:cNvPr id="0" name=""/>
        <dsp:cNvSpPr/>
      </dsp:nvSpPr>
      <dsp:spPr>
        <a:xfrm>
          <a:off x="1388396" y="0"/>
          <a:ext cx="5531925" cy="9576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 корне гласная</a:t>
          </a:r>
          <a:endParaRPr lang="ru-RU" sz="3500" kern="1200" dirty="0"/>
        </a:p>
      </dsp:txBody>
      <dsp:txXfrm>
        <a:off x="1388396" y="0"/>
        <a:ext cx="5531925" cy="957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E4B7-BF50-4CAB-9660-656B578B523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36A5-4C29-4B92-9DDD-3EBBF9EA0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2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436A5-4C29-4B92-9DDD-3EBBF9EA0F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9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77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2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8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9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1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85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3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31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0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B1C-0AD3-4D58-B4D6-135AC593B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CED-4E33-4B0D-9B7D-988DF2D7D4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86" y="2564904"/>
            <a:ext cx="6037679" cy="407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" y="188639"/>
            <a:ext cx="6042025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9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80688" y="1961416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1772816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333333"/>
                </a:solidFill>
                <a:highlight>
                  <a:srgbClr val="00FF00"/>
                </a:highlight>
                <a:latin typeface="Helvetica"/>
                <a:ea typeface="Times New Roman"/>
                <a:cs typeface="Times New Roman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1. Запирать</a:t>
            </a:r>
            <a:r>
              <a:rPr lang="ru-RU" sz="32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пировать, </a:t>
            </a: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отпереть</a:t>
            </a: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b="1" dirty="0">
              <a:solidFill>
                <a:srgbClr val="002060"/>
              </a:solidFill>
              <a:latin typeface="Helvetica"/>
              <a:ea typeface="Times New Roman"/>
              <a:cs typeface="Times New Roman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200" b="1" dirty="0" smtClean="0">
              <a:solidFill>
                <a:srgbClr val="002060"/>
              </a:solidFill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2. Замирать</a:t>
            </a:r>
            <a:r>
              <a:rPr lang="ru-RU" sz="32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умереть, </a:t>
            </a: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помирить</a:t>
            </a: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b="1" dirty="0" smtClean="0">
              <a:solidFill>
                <a:srgbClr val="002060"/>
              </a:solidFill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b="1" dirty="0">
              <a:solidFill>
                <a:srgbClr val="002060"/>
              </a:solidFill>
              <a:latin typeface="Helvetica"/>
              <a:ea typeface="Times New Roman"/>
              <a:cs typeface="Times New Roman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3. Приберечь</a:t>
            </a:r>
            <a:r>
              <a:rPr lang="ru-RU" sz="32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собирать, </a:t>
            </a: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набирать</a:t>
            </a: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b="1" dirty="0">
              <a:solidFill>
                <a:srgbClr val="002060"/>
              </a:solidFill>
              <a:effectLst/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800" b="1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5740" y="871408"/>
            <a:ext cx="45384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200"/>
              </a:lnSpc>
              <a:spcAft>
                <a:spcPts val="600"/>
              </a:spcAft>
            </a:pPr>
            <a:r>
              <a:rPr lang="ru-RU" sz="3200" b="1" i="1" dirty="0">
                <a:solidFill>
                  <a:srgbClr val="333333"/>
                </a:solidFill>
                <a:highlight>
                  <a:srgbClr val="00FF00"/>
                </a:highlight>
                <a:latin typeface="Helvetica"/>
                <a:ea typeface="Times New Roman"/>
                <a:cs typeface="Times New Roman"/>
              </a:rPr>
              <a:t>Найди  «3-е лишнее» </a:t>
            </a:r>
            <a:endParaRPr lang="ru-RU" sz="3200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 lvl="0">
              <a:lnSpc>
                <a:spcPts val="1200"/>
              </a:lnSpc>
              <a:spcAft>
                <a:spcPts val="600"/>
              </a:spcAft>
            </a:pPr>
            <a:endParaRPr lang="ru-RU" sz="3200" b="1" i="1" dirty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 lvl="0">
              <a:lnSpc>
                <a:spcPts val="1200"/>
              </a:lnSpc>
              <a:spcAft>
                <a:spcPts val="600"/>
              </a:spcAft>
            </a:pPr>
            <a:endParaRPr lang="ru-RU" sz="3200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79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3184" y="1961416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656238"/>
            <a:ext cx="7200800" cy="24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dirty="0">
              <a:solidFill>
                <a:srgbClr val="002060"/>
              </a:solidFill>
              <a:ea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1. Запирать</a:t>
            </a:r>
            <a:r>
              <a:rPr lang="ru-RU" sz="32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Helvetica"/>
                <a:ea typeface="Times New Roman"/>
                <a:cs typeface="Times New Roman"/>
              </a:rPr>
              <a:t>пировать</a:t>
            </a:r>
            <a:r>
              <a:rPr lang="ru-RU" sz="3200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отпереть</a:t>
            </a: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b="1" dirty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endParaRPr lang="ru-RU" sz="3200" b="1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dirty="0">
              <a:solidFill>
                <a:prstClr val="black"/>
              </a:solidFill>
              <a:ea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2. Замирать</a:t>
            </a:r>
            <a:r>
              <a:rPr lang="ru-RU" sz="32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умереть, </a:t>
            </a: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помирить</a:t>
            </a: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b="1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b="1" dirty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endParaRPr lang="ru-RU" sz="3200" dirty="0">
              <a:solidFill>
                <a:srgbClr val="002060"/>
              </a:solidFill>
              <a:ea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3. Приберечь</a:t>
            </a:r>
            <a:r>
              <a:rPr lang="ru-RU" sz="32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собирать, </a:t>
            </a:r>
            <a:r>
              <a:rPr lang="ru-RU" sz="32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набирать</a:t>
            </a: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b="1" dirty="0">
              <a:solidFill>
                <a:srgbClr val="002060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b="1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endParaRPr lang="ru-RU" sz="32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5740" y="871408"/>
            <a:ext cx="45384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b="1" i="1" dirty="0">
                <a:solidFill>
                  <a:srgbClr val="333333"/>
                </a:solidFill>
                <a:highlight>
                  <a:srgbClr val="00FF00"/>
                </a:highlight>
                <a:latin typeface="Helvetica"/>
                <a:ea typeface="Times New Roman"/>
                <a:cs typeface="Times New Roman"/>
              </a:rPr>
              <a:t>Найди  «3-е лишнее» </a:t>
            </a:r>
            <a:endParaRPr lang="ru-RU" sz="3200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b="1" i="1" dirty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70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87544" y="2018743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1656238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2800" dirty="0">
              <a:solidFill>
                <a:srgbClr val="002060"/>
              </a:solidFill>
              <a:ea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1. Запирать</a:t>
            </a:r>
            <a:r>
              <a:rPr lang="ru-RU" sz="24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Helvetica"/>
                <a:ea typeface="Times New Roman"/>
                <a:cs typeface="Times New Roman"/>
              </a:rPr>
              <a:t>пировать</a:t>
            </a:r>
            <a:r>
              <a:rPr lang="ru-RU" sz="24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отпереть</a:t>
            </a: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endParaRPr lang="ru-RU" sz="2400" b="1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dirty="0">
              <a:solidFill>
                <a:prstClr val="black"/>
              </a:solidFill>
              <a:ea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. Замирать</a:t>
            </a:r>
            <a:r>
              <a:rPr lang="ru-RU" sz="28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умереть</a:t>
            </a:r>
            <a:r>
              <a:rPr lang="ru-RU" sz="24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Helvetica"/>
                <a:ea typeface="Times New Roman"/>
                <a:cs typeface="Times New Roman"/>
              </a:rPr>
              <a:t>помирить</a:t>
            </a: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endParaRPr lang="ru-RU" sz="2800" b="1" dirty="0">
              <a:solidFill>
                <a:prstClr val="black"/>
              </a:solidFill>
              <a:ea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3. Приберечь</a:t>
            </a:r>
            <a:r>
              <a:rPr lang="ru-RU" sz="28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собирать, </a:t>
            </a:r>
            <a:r>
              <a:rPr lang="ru-RU" sz="28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набирать</a:t>
            </a: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800" b="1" dirty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800" b="1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endParaRPr lang="ru-RU" sz="28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5740" y="871408"/>
            <a:ext cx="45384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b="1" i="1" dirty="0">
                <a:solidFill>
                  <a:srgbClr val="333333"/>
                </a:solidFill>
                <a:highlight>
                  <a:srgbClr val="00FF00"/>
                </a:highlight>
                <a:latin typeface="Helvetica"/>
                <a:ea typeface="Times New Roman"/>
                <a:cs typeface="Times New Roman"/>
              </a:rPr>
              <a:t>Найди  «3-е лишнее» </a:t>
            </a:r>
            <a:endParaRPr lang="ru-RU" sz="3200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b="1" i="1" dirty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70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3184" y="1880640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656237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2800" b="1" dirty="0">
              <a:solidFill>
                <a:srgbClr val="002060"/>
              </a:solidFill>
              <a:ea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1. Запирать</a:t>
            </a:r>
            <a:r>
              <a:rPr lang="ru-RU" sz="2400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Helvetica"/>
                <a:ea typeface="Times New Roman"/>
                <a:cs typeface="Times New Roman"/>
              </a:rPr>
              <a:t>пировать</a:t>
            </a:r>
            <a:r>
              <a:rPr lang="ru-RU" sz="28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отпереть</a:t>
            </a: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endParaRPr lang="ru-RU" sz="2400" b="1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dirty="0">
              <a:solidFill>
                <a:prstClr val="black"/>
              </a:solidFill>
              <a:ea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2. Замирать</a:t>
            </a:r>
            <a:r>
              <a:rPr lang="ru-RU" sz="28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умереть,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Helvetica"/>
                <a:ea typeface="Times New Roman"/>
                <a:cs typeface="Times New Roman"/>
              </a:rPr>
              <a:t>помирить</a:t>
            </a: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endParaRPr lang="ru-RU" sz="2400" dirty="0">
              <a:solidFill>
                <a:prstClr val="black"/>
              </a:solidFill>
              <a:ea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3.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Helvetica"/>
                <a:ea typeface="Times New Roman"/>
                <a:cs typeface="Times New Roman"/>
              </a:rPr>
              <a:t>Приберечь</a:t>
            </a:r>
            <a:r>
              <a:rPr lang="ru-RU" sz="2800" b="1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, собирать, </a:t>
            </a:r>
            <a:r>
              <a:rPr lang="ru-RU" sz="2800" b="1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набирать</a:t>
            </a: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800" b="1" dirty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800" b="1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buSzPts val="1000"/>
              <a:tabLst>
                <a:tab pos="457200" algn="l"/>
              </a:tabLst>
            </a:pPr>
            <a:endParaRPr lang="ru-RU" sz="28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5740" y="871408"/>
            <a:ext cx="45384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b="1" i="1" dirty="0">
                <a:solidFill>
                  <a:srgbClr val="333333"/>
                </a:solidFill>
                <a:highlight>
                  <a:srgbClr val="00FF00"/>
                </a:highlight>
                <a:latin typeface="Helvetica"/>
                <a:ea typeface="Times New Roman"/>
                <a:cs typeface="Times New Roman"/>
              </a:rPr>
              <a:t>Найди  «3-е лишнее» </a:t>
            </a:r>
            <a:endParaRPr lang="ru-RU" sz="3200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b="1" i="1" dirty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b="1" i="1" dirty="0" smtClean="0">
              <a:solidFill>
                <a:srgbClr val="333333"/>
              </a:solidFill>
              <a:highlight>
                <a:srgbClr val="00FF00"/>
              </a:highlight>
              <a:latin typeface="Helvetic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70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692696"/>
            <a:ext cx="5688632" cy="27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Helvetica"/>
                <a:ea typeface="Times New Roman"/>
                <a:cs typeface="Times New Roman"/>
              </a:rPr>
              <a:t>Распределительный диктант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32435"/>
              </p:ext>
            </p:extLst>
          </p:nvPr>
        </p:nvGraphicFramePr>
        <p:xfrm>
          <a:off x="971600" y="972196"/>
          <a:ext cx="7355088" cy="5003465"/>
        </p:xfrm>
        <a:graphic>
          <a:graphicData uri="http://schemas.openxmlformats.org/drawingml/2006/table">
            <a:tbl>
              <a:tblPr firstRow="1" firstCol="1" bandRow="1"/>
              <a:tblGrid>
                <a:gridCol w="3582758"/>
                <a:gridCol w="3772330"/>
              </a:tblGrid>
              <a:tr h="794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гласные  в корне чередуются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гласные в корне не чередуются (проверяемые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3184" y="1933412"/>
            <a:ext cx="6037679" cy="407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9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692696"/>
            <a:ext cx="5688632" cy="27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Helvetica"/>
                <a:ea typeface="Times New Roman"/>
                <a:cs typeface="Times New Roman"/>
              </a:rPr>
              <a:t>Распределительный диктант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86800"/>
              </p:ext>
            </p:extLst>
          </p:nvPr>
        </p:nvGraphicFramePr>
        <p:xfrm>
          <a:off x="1259632" y="1052736"/>
          <a:ext cx="7355088" cy="5052908"/>
        </p:xfrm>
        <a:graphic>
          <a:graphicData uri="http://schemas.openxmlformats.org/drawingml/2006/table">
            <a:tbl>
              <a:tblPr firstRow="1" firstCol="1" bandRow="1"/>
              <a:tblGrid>
                <a:gridCol w="3582758"/>
                <a:gridCol w="3772330"/>
              </a:tblGrid>
              <a:tr h="794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гласные  в корне чередуются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гласные в корне не чередуются (проверяемые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рать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отм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рять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отм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рать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ровать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реться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ршество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разб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рёмся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поб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режье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ровой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80688" y="1862383"/>
            <a:ext cx="6037679" cy="407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6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5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524581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Какую работу можно выполнить  с данным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текстом?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196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Девочка очень аккуратная: </a:t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Хорошо все 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уб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…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рает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, </a:t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Всю грязь 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отд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…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рает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, </a:t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Пыль везде 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ст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…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рает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, </a:t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Шкафы 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зап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…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рает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, </a:t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Так устает, что ум…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рает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 от усталости. </a:t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Но когда сердится, то говорит: </a:t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"Когда все 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уб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…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ру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, </a:t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Грязь 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отд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…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ру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, </a:t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Надо пыль 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ст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…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реть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, </a:t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Шкафы 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зап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…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реть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</a:rPr>
              <a:t>…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2400" b="1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Не хочу! 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</a:rPr>
              <a:t> Я 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так устала, что могу и ум…</a:t>
            </a:r>
            <a:r>
              <a:rPr lang="ru-RU" sz="2400" b="1" dirty="0" err="1">
                <a:solidFill>
                  <a:srgbClr val="002060"/>
                </a:solidFill>
                <a:ea typeface="Times New Roman"/>
              </a:rPr>
              <a:t>реть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!"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 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026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0377" y="377240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6824" y="33386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Какую работу можно выполнить  с данным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текстом?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49112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Девочка очень аккуратная: </a:t>
            </a:r>
            <a:br>
              <a:rPr lang="ru-RU" sz="2000" b="1" dirty="0">
                <a:solidFill>
                  <a:srgbClr val="002060"/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Хорошо все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уб</a:t>
            </a:r>
            <a:r>
              <a:rPr lang="ru-RU" sz="32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рает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,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  <a:t> 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Всю грязь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отд</a:t>
            </a:r>
            <a:r>
              <a:rPr lang="ru-RU" sz="32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рает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, 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  <a:t/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Пыль везде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ст</a:t>
            </a:r>
            <a:r>
              <a:rPr lang="ru-RU" sz="32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рает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, </a:t>
            </a:r>
            <a:br>
              <a:rPr lang="ru-RU" sz="2000" b="1" dirty="0">
                <a:solidFill>
                  <a:srgbClr val="002060"/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Шкафы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зап</a:t>
            </a:r>
            <a:r>
              <a:rPr lang="ru-RU" sz="32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рает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  <a:t>, 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Так устает, что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ум</a:t>
            </a:r>
            <a:r>
              <a:rPr lang="ru-RU" sz="32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рает 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от усталости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  <a:t>. 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Но когда сердится, то говорит: </a:t>
            </a:r>
            <a:br>
              <a:rPr lang="ru-RU" sz="2000" b="1" dirty="0">
                <a:solidFill>
                  <a:srgbClr val="002060"/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"Когда все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уб</a:t>
            </a:r>
            <a:r>
              <a:rPr lang="ru-RU" sz="3200" b="1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ру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  <a:t>, 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Грязь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отд</a:t>
            </a:r>
            <a:r>
              <a:rPr lang="ru-RU" sz="3200" b="1" dirty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ру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  <a:t>, 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Надо пыль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реть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,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  <a:t> 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Шкафы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зап</a:t>
            </a:r>
            <a:r>
              <a:rPr lang="ru-RU" sz="3200" b="1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реть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….. </a:t>
            </a:r>
            <a:br>
              <a:rPr lang="ru-RU" sz="2000" b="1" dirty="0">
                <a:solidFill>
                  <a:srgbClr val="002060"/>
                </a:solidFill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Не хочу!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 Я 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так устала, что могу и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ум</a:t>
            </a:r>
            <a:r>
              <a:rPr lang="ru-RU" sz="3200" b="1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реть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!"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  <a:t> </a:t>
            </a:r>
            <a:br>
              <a:rPr lang="ru-RU" sz="2400" b="1" dirty="0">
                <a:solidFill>
                  <a:srgbClr val="C0504D">
                    <a:lumMod val="50000"/>
                  </a:srgbClr>
                </a:solidFill>
                <a:ea typeface="Times New Roman"/>
              </a:rPr>
            </a:br>
            <a:endParaRPr lang="ru-RU" sz="2400" b="1" dirty="0">
              <a:solidFill>
                <a:srgbClr val="C0504D">
                  <a:lumMod val="50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198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3184" y="1889408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442800"/>
            <a:ext cx="1559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3.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тест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03534"/>
              </p:ext>
            </p:extLst>
          </p:nvPr>
        </p:nvGraphicFramePr>
        <p:xfrm>
          <a:off x="935088" y="1194948"/>
          <a:ext cx="8208912" cy="4576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104456"/>
              </a:tblGrid>
              <a:tr h="2288237">
                <a:tc>
                  <a:txBody>
                    <a:bodyPr/>
                    <a:lstStyle/>
                    <a:p>
                      <a:pPr defTabSz="933450">
                        <a:tabLst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 На  месте  пропуска  пишется  буква  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 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  зам..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реть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 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пост..лить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 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нат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..рать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3.Укажите  номер  правильного  написания слов.</a:t>
                      </a:r>
                      <a:endParaRPr lang="ru-RU" sz="2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      замереть  от  счастья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     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блестать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красотой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      померить друзей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     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блистеть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на  солнце</a:t>
                      </a:r>
                    </a:p>
                  </a:txBody>
                  <a:tcPr/>
                </a:tc>
              </a:tr>
              <a:tr h="2288237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 На  месте  пропуска  пишется  буква  е 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     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расст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лать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    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..рать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      зам..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реть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     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ст..рать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 Найдите слово с чередующейся гласной в корне.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помирить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пиршество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затирать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отмерять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6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74" y="2780928"/>
            <a:ext cx="5603627" cy="378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Рабочий лист___________________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Тема:  «</a:t>
            </a: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Чередование букв Е//И в корнях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Цель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_____________________________________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5101261"/>
            <a:ext cx="2640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26 б  -  30 б    «5»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18 б  -  25 б    «4»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444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Вам 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интересно, какой  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результат получится?</a:t>
            </a:r>
            <a:endParaRPr kumimoji="0" lang="ru-RU" sz="3600" b="0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457788"/>
            <a:ext cx="501173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2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3184" y="1889408"/>
            <a:ext cx="6037679" cy="40763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87930"/>
              </p:ext>
            </p:extLst>
          </p:nvPr>
        </p:nvGraphicFramePr>
        <p:xfrm>
          <a:off x="3748335" y="1268760"/>
          <a:ext cx="2160240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1080120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79912" y="442800"/>
            <a:ext cx="1559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3.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тест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7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55488" y="1801009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32347" y="606444"/>
            <a:ext cx="601587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4. Выбери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себе уровень   сложности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426520"/>
            <a:ext cx="13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0000"/>
                </a:solidFill>
                <a:ea typeface="Times New Roman"/>
              </a:rPr>
              <a:t>Уровень 1 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1. Галя  </a:t>
            </a:r>
            <a:r>
              <a:rPr lang="ru-RU" sz="2000" b="1" u="sng" dirty="0">
                <a:solidFill>
                  <a:srgbClr val="FF0000"/>
                </a:solidFill>
                <a:ea typeface="Times New Roman"/>
              </a:rPr>
              <a:t>вытирала </a:t>
            </a: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посуду.   </a:t>
            </a:r>
            <a:endParaRPr lang="ru-RU" sz="2000" b="1" dirty="0">
              <a:ea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2. Кирилл  </a:t>
            </a:r>
            <a:r>
              <a:rPr lang="ru-RU" sz="2000" b="1" u="sng" dirty="0">
                <a:solidFill>
                  <a:srgbClr val="FF0000"/>
                </a:solidFill>
                <a:ea typeface="Times New Roman"/>
              </a:rPr>
              <a:t>застелил</a:t>
            </a: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 постель и стал </a:t>
            </a:r>
            <a:r>
              <a:rPr lang="ru-RU" sz="2000" b="1" u="sng" dirty="0">
                <a:solidFill>
                  <a:srgbClr val="FF0000"/>
                </a:solidFill>
                <a:ea typeface="Times New Roman"/>
              </a:rPr>
              <a:t>собираться</a:t>
            </a: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 в школу. </a:t>
            </a:r>
            <a:endParaRPr lang="ru-RU" sz="2000" b="1" dirty="0">
              <a:ea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3. </a:t>
            </a:r>
            <a:r>
              <a:rPr lang="ru-RU" sz="2000" b="1" dirty="0" smtClean="0">
                <a:solidFill>
                  <a:srgbClr val="000000"/>
                </a:solidFill>
                <a:ea typeface="Times New Roman"/>
              </a:rPr>
              <a:t>Когда мама ушла на работу, Ира </a:t>
            </a:r>
            <a:r>
              <a:rPr lang="ru-RU" sz="2000" b="1" u="sng" dirty="0" smtClean="0">
                <a:solidFill>
                  <a:srgbClr val="FF0000"/>
                </a:solidFill>
                <a:ea typeface="Times New Roman"/>
              </a:rPr>
              <a:t>заперла</a:t>
            </a:r>
            <a:r>
              <a:rPr lang="ru-RU" sz="2000" b="1" dirty="0" smtClean="0">
                <a:solidFill>
                  <a:srgbClr val="000000"/>
                </a:solidFill>
                <a:ea typeface="Times New Roman"/>
              </a:rPr>
              <a:t>  дверь.</a:t>
            </a:r>
            <a:endParaRPr lang="ru-RU" sz="2000" b="1" dirty="0">
              <a:ea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4. Мама </a:t>
            </a:r>
            <a:r>
              <a:rPr lang="ru-RU" sz="2000" b="1" u="sng" dirty="0" smtClean="0">
                <a:solidFill>
                  <a:srgbClr val="FF0000"/>
                </a:solidFill>
                <a:ea typeface="Times New Roman"/>
              </a:rPr>
              <a:t>замерла</a:t>
            </a:r>
            <a:r>
              <a:rPr lang="ru-RU" sz="2000" b="1" dirty="0" smtClean="0">
                <a:solidFill>
                  <a:srgbClr val="000000"/>
                </a:solidFill>
                <a:ea typeface="Times New Roman"/>
              </a:rPr>
              <a:t> от удивления, когда увидела, как я убрал в комнате. </a:t>
            </a:r>
            <a:endParaRPr lang="ru-RU" sz="2000" b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79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3831" y="1961416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32347" y="606444"/>
            <a:ext cx="601587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4. Выбери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себе уровень   сложности 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2571" y="1417376"/>
            <a:ext cx="1286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0000"/>
                </a:solidFill>
                <a:ea typeface="Times New Roman"/>
              </a:rPr>
              <a:t>Уровень 2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073438"/>
            <a:ext cx="72524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Соб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рать вещи, зам</a:t>
            </a:r>
            <a:r>
              <a:rPr lang="ru-RU" sz="36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рать </a:t>
            </a: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от восторга, 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заж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гательный </a:t>
            </a: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танец, 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выт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рать </a:t>
            </a: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пыль, 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отп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реть </a:t>
            </a: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замок.</a:t>
            </a:r>
            <a:endParaRPr lang="ru-RU" sz="2400" b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9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3337" y="1865349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32347" y="606444"/>
            <a:ext cx="601587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4. Выбери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себе уровень   сложности 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63654" y="1412776"/>
            <a:ext cx="13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0000"/>
                </a:solidFill>
                <a:ea typeface="Times New Roman"/>
              </a:rPr>
              <a:t>Уровень </a:t>
            </a:r>
            <a:r>
              <a:rPr lang="ru-RU" b="1" u="sng" dirty="0" smtClean="0">
                <a:solidFill>
                  <a:srgbClr val="000000"/>
                </a:solidFill>
                <a:ea typeface="Times New Roman"/>
              </a:rPr>
              <a:t> 3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950000"/>
            <a:ext cx="65979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Нат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рать - выт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рать, обт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рать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О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тп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реть - зап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реть, подп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реть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Наст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лать - </a:t>
            </a:r>
            <a:r>
              <a:rPr lang="ru-RU" sz="2400" b="1" u="sng" dirty="0" smtClean="0">
                <a:solidFill>
                  <a:srgbClr val="000000"/>
                </a:solidFill>
                <a:ea typeface="Times New Roman"/>
              </a:rPr>
              <a:t>расст</a:t>
            </a:r>
            <a:r>
              <a:rPr lang="ru-RU" sz="4000" b="1" u="sng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u="sng" dirty="0" smtClean="0">
                <a:solidFill>
                  <a:srgbClr val="000000"/>
                </a:solidFill>
                <a:ea typeface="Times New Roman"/>
              </a:rPr>
              <a:t>лать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, подст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лать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Ум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рать - зам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рать, вым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рать</a:t>
            </a:r>
            <a:endParaRPr lang="ru-RU" sz="2400" dirty="0">
              <a:solidFill>
                <a:srgbClr val="000000"/>
              </a:solidFill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9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7772400" cy="1362075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5.Напиши  </a:t>
            </a:r>
            <a:r>
              <a:rPr lang="ru-RU" sz="2800" cap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небольшое сочинение </a:t>
            </a:r>
            <a:r>
              <a:rPr lang="ru-RU" sz="2800" cap="none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cap="none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cap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800" cap="none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          </a:t>
            </a:r>
            <a:r>
              <a:rPr lang="ru-RU" sz="2800" i="1" cap="none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«</a:t>
            </a:r>
            <a:r>
              <a:rPr lang="ru-RU" sz="2800" i="1" cap="none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Я жду маму»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9144000" cy="1932235"/>
          </a:xfrm>
        </p:spPr>
        <p:txBody>
          <a:bodyPr>
            <a:normAutofit/>
          </a:bodyPr>
          <a:lstStyle/>
          <a:p>
            <a:pPr indent="1143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Используйте  </a:t>
            </a:r>
            <a:r>
              <a:rPr lang="ru-RU" sz="2800" b="1" dirty="0">
                <a:solidFill>
                  <a:srgbClr val="7030A0"/>
                </a:solidFill>
                <a:ea typeface="Times New Roman"/>
              </a:rPr>
              <a:t>глаголы с чередованием в 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корне</a:t>
            </a:r>
            <a:r>
              <a:rPr lang="ru-RU" sz="2800" b="1" dirty="0">
                <a:solidFill>
                  <a:srgbClr val="7030A0"/>
                </a:solidFill>
                <a:ea typeface="Times New Roman"/>
              </a:rPr>
              <a:t>: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 </a:t>
            </a:r>
            <a:endParaRPr lang="ru-RU" sz="2800" b="1" dirty="0" smtClean="0">
              <a:solidFill>
                <a:srgbClr val="000000"/>
              </a:solidFill>
              <a:ea typeface="Times New Roman"/>
            </a:endParaRPr>
          </a:p>
          <a:p>
            <a:pPr indent="114300"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a typeface="Times New Roman"/>
              </a:rPr>
              <a:t>собирать</a:t>
            </a: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, убирать, вытирать, расстилать</a:t>
            </a:r>
            <a:r>
              <a:rPr lang="ru-RU" sz="2800" b="1" i="1" dirty="0" smtClean="0">
                <a:solidFill>
                  <a:srgbClr val="000000"/>
                </a:solidFill>
                <a:ea typeface="Times New Roman"/>
              </a:rPr>
              <a:t>, </a:t>
            </a:r>
          </a:p>
          <a:p>
            <a:pPr indent="114300"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a typeface="Times New Roman"/>
              </a:rPr>
              <a:t>замирать</a:t>
            </a: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800" b="1" i="1" dirty="0" smtClean="0">
                <a:solidFill>
                  <a:srgbClr val="000000"/>
                </a:solidFill>
                <a:ea typeface="Times New Roman"/>
              </a:rPr>
              <a:t>блистать.</a:t>
            </a:r>
            <a:endParaRPr lang="ru-RU" sz="2800" b="1" dirty="0">
              <a:ea typeface="Times New Roman"/>
            </a:endParaRPr>
          </a:p>
          <a:p>
            <a:endParaRPr lang="ru-RU" sz="2800" b="1" dirty="0"/>
          </a:p>
        </p:txBody>
      </p:sp>
      <p:pic>
        <p:nvPicPr>
          <p:cNvPr id="5" name="Рисунок 4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3337" y="1865349"/>
            <a:ext cx="6037679" cy="407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0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74" y="2780928"/>
            <a:ext cx="5603627" cy="378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Рабочий лист___________________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Тема:  «</a:t>
            </a: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Чередование букв Е//И в корнях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Цель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_____________________________________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36598"/>
              </p:ext>
            </p:extLst>
          </p:nvPr>
        </p:nvGraphicFramePr>
        <p:xfrm>
          <a:off x="3131840" y="2636912"/>
          <a:ext cx="5003119" cy="2477801"/>
        </p:xfrm>
        <a:graphic>
          <a:graphicData uri="http://schemas.openxmlformats.org/drawingml/2006/table">
            <a:tbl>
              <a:tblPr firstRow="1" firstCol="1" bandRow="1"/>
              <a:tblGrid>
                <a:gridCol w="3135961"/>
                <a:gridCol w="568618"/>
                <a:gridCol w="1298540"/>
              </a:tblGrid>
              <a:tr h="291268">
                <a:tc gridSpan="3"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</a:rPr>
                        <a:t>                    Лист учета знаний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461"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Вид работы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     Оценка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461"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1. Буквенный диктант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8 баллов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61"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2. Распределительный диктант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b="1" i="1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63"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3. Тест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61"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4.Уровень сложности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63"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5.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Творческая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работа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63"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итог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31 балл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92080" y="5151095"/>
            <a:ext cx="2640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26 б  -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31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    «5»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18 б  -  25 б    «4»</a:t>
            </a:r>
          </a:p>
        </p:txBody>
      </p:sp>
    </p:spTree>
    <p:extLst>
      <p:ext uri="{BB962C8B-B14F-4D97-AF65-F5344CB8AC3E}">
        <p14:creationId xmlns:p14="http://schemas.microsoft.com/office/powerpoint/2010/main" val="17301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525788"/>
            <a:ext cx="4570784" cy="5472607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Georgia"/>
                <a:ea typeface="Times New Roman"/>
              </a:rPr>
              <a:t> </a:t>
            </a:r>
            <a:r>
              <a:rPr lang="ru-RU" sz="3100" b="1" dirty="0">
                <a:solidFill>
                  <a:srgbClr val="7030A0"/>
                </a:solidFill>
                <a:ea typeface="Times New Roman"/>
              </a:rPr>
              <a:t>Нет, наверное, ни одной страны, где бы не отмечался День матери.  В России День матери стали отмечать сравнительно недавно. Установленный Указом Президента Российской Федерации Б.Н. Ельцина № 120 «О Дне матери» от 30 января 1998 года, он празднуется в последнее воскресенье ноября, воздавая должное материнскому труду и их бескорыстной жертве ради блага своих детей. </a:t>
            </a:r>
            <a:endParaRPr lang="ru-RU" sz="31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100" b="1" dirty="0">
                <a:solidFill>
                  <a:srgbClr val="7030A0"/>
                </a:solidFill>
                <a:ea typeface="Times New Roman"/>
              </a:rPr>
              <a:t>    Невозможно поспорить с тем, что этот праздник — праздник вечности. Из поколения в поколение для каждого человека мама — самый главный человек в жизни. Становясь матерью, женщина открывает в себе лучшие качества: доброту, любовь, заботу, терпение и самопожертвование…</a:t>
            </a:r>
            <a:br>
              <a:rPr lang="ru-RU" sz="3100" b="1" dirty="0">
                <a:solidFill>
                  <a:srgbClr val="7030A0"/>
                </a:solidFill>
                <a:ea typeface="Times New Roman"/>
              </a:rPr>
            </a:br>
            <a:r>
              <a:rPr lang="ru-RU" sz="2400" b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/>
            </a:r>
            <a:br>
              <a:rPr lang="ru-RU" sz="1800" b="1" dirty="0">
                <a:solidFill>
                  <a:srgbClr val="7030A0"/>
                </a:solidFill>
                <a:ea typeface="Times New Roman"/>
              </a:rPr>
            </a:br>
            <a:endParaRPr lang="ru-RU" sz="1800" dirty="0">
              <a:solidFill>
                <a:prstClr val="black"/>
              </a:solidFill>
              <a:latin typeface="Trebuchet MS"/>
            </a:endParaRPr>
          </a:p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6401" r="5006" b="6296"/>
          <a:stretch/>
        </p:blipFill>
        <p:spPr bwMode="auto">
          <a:xfrm>
            <a:off x="251520" y="1700808"/>
            <a:ext cx="3906981" cy="312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2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198120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"/>
          <a:stretch/>
        </p:blipFill>
        <p:spPr bwMode="auto">
          <a:xfrm>
            <a:off x="2987824" y="447098"/>
            <a:ext cx="3858744" cy="607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"/>
          <a:stretch/>
        </p:blipFill>
        <p:spPr bwMode="auto">
          <a:xfrm>
            <a:off x="3140224" y="599498"/>
            <a:ext cx="3858744" cy="607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4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0"/>
            <a:ext cx="8676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ea typeface="Times New Roman"/>
              </a:rPr>
              <a:t>- Сегодня </a:t>
            </a:r>
            <a:r>
              <a:rPr lang="ru-RU" sz="3200" b="1" dirty="0">
                <a:solidFill>
                  <a:srgbClr val="000000"/>
                </a:solidFill>
                <a:ea typeface="Times New Roman"/>
              </a:rPr>
              <a:t>на уроке я повторил……..</a:t>
            </a:r>
          </a:p>
          <a:p>
            <a:pPr lvl="0"/>
            <a:endParaRPr lang="ru-RU" sz="3200" b="1" dirty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ru-RU" sz="3200" b="1" dirty="0" smtClean="0">
                <a:solidFill>
                  <a:srgbClr val="000000"/>
                </a:solidFill>
                <a:ea typeface="Times New Roman"/>
              </a:rPr>
              <a:t>- Сегодня </a:t>
            </a:r>
            <a:r>
              <a:rPr lang="ru-RU" sz="3200" b="1" dirty="0">
                <a:solidFill>
                  <a:srgbClr val="000000"/>
                </a:solidFill>
                <a:ea typeface="Times New Roman"/>
              </a:rPr>
              <a:t>на уроке я научился…….</a:t>
            </a:r>
          </a:p>
          <a:p>
            <a:pPr lvl="0"/>
            <a:endParaRPr lang="ru-RU" sz="3200" b="1" dirty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ru-RU" sz="3200" b="1" dirty="0" smtClean="0">
                <a:solidFill>
                  <a:srgbClr val="000000"/>
                </a:solidFill>
                <a:ea typeface="Times New Roman"/>
              </a:rPr>
              <a:t>- Мне </a:t>
            </a:r>
            <a:r>
              <a:rPr lang="ru-RU" sz="3200" b="1" dirty="0">
                <a:solidFill>
                  <a:srgbClr val="000000"/>
                </a:solidFill>
                <a:ea typeface="Times New Roman"/>
              </a:rPr>
              <a:t>было трудно………..</a:t>
            </a:r>
          </a:p>
          <a:p>
            <a:pPr lvl="0"/>
            <a:endParaRPr lang="ru-RU" sz="3200" b="1" dirty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ru-RU" sz="3200" b="1" dirty="0" smtClean="0">
                <a:solidFill>
                  <a:srgbClr val="000000"/>
                </a:solidFill>
                <a:ea typeface="Times New Roman"/>
              </a:rPr>
              <a:t>- Надо </a:t>
            </a:r>
            <a:r>
              <a:rPr lang="ru-RU" sz="3200" b="1" dirty="0">
                <a:solidFill>
                  <a:srgbClr val="000000"/>
                </a:solidFill>
                <a:ea typeface="Times New Roman"/>
              </a:rPr>
              <a:t>поработать………………..</a:t>
            </a:r>
          </a:p>
          <a:p>
            <a:pPr lvl="0"/>
            <a:endParaRPr lang="ru-RU" sz="3200" b="1" dirty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ru-RU" sz="3200" b="1" dirty="0" smtClean="0">
                <a:solidFill>
                  <a:srgbClr val="000000"/>
                </a:solidFill>
                <a:ea typeface="Times New Roman"/>
              </a:rPr>
              <a:t>- Желаю </a:t>
            </a:r>
            <a:r>
              <a:rPr lang="ru-RU" sz="3200" b="1" dirty="0">
                <a:solidFill>
                  <a:srgbClr val="000000"/>
                </a:solidFill>
                <a:ea typeface="Times New Roman"/>
              </a:rPr>
              <a:t>ребятам и </a:t>
            </a:r>
            <a:r>
              <a:rPr lang="ru-RU" sz="3200" b="1" dirty="0" smtClean="0">
                <a:solidFill>
                  <a:srgbClr val="000000"/>
                </a:solidFill>
                <a:ea typeface="Times New Roman"/>
              </a:rPr>
              <a:t>учителю………….</a:t>
            </a:r>
            <a:endParaRPr lang="ru-RU" sz="3200" b="1" dirty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36" y="2779713"/>
            <a:ext cx="4535487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0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908720"/>
            <a:ext cx="7772400" cy="1500187"/>
          </a:xfrm>
        </p:spPr>
        <p:txBody>
          <a:bodyPr>
            <a:noAutofit/>
          </a:bodyPr>
          <a:lstStyle/>
          <a:p>
            <a:pPr lvl="0" algn="ctr">
              <a:lnSpc>
                <a:spcPct val="17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Домашнее задание:    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стр.98 выучить правило,  выполнить 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все 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задания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к упражнению 220 </a:t>
            </a:r>
          </a:p>
          <a:p>
            <a:pPr lvl="0">
              <a:spcBef>
                <a:spcPts val="0"/>
              </a:spcBef>
            </a:pPr>
            <a:endParaRPr lang="ru-RU" sz="1800" b="1" dirty="0" smtClean="0">
              <a:solidFill>
                <a:srgbClr val="000000"/>
              </a:solidFill>
              <a:ea typeface="Times New Roman"/>
            </a:endParaRPr>
          </a:p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приготовить подарок для   МАМЫ, БАБУШКИ</a:t>
            </a:r>
            <a:endParaRPr lang="ru-RU" sz="1800" dirty="0">
              <a:solidFill>
                <a:prstClr val="black"/>
              </a:solidFill>
              <a:ea typeface="Times New Roman"/>
            </a:endParaRPr>
          </a:p>
          <a:p>
            <a:endParaRPr lang="ru-RU" sz="1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9112" y="2551111"/>
            <a:ext cx="4535487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1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6063"/>
            <a:ext cx="6035675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529" y="908720"/>
            <a:ext cx="8388424" cy="501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       Из множества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ea typeface="Calibri"/>
                <a:cs typeface="Times New Roman"/>
              </a:rPr>
              <a:t>легенд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о незабудке   можно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выбрать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 ту, что связана с волшебным свойством  возвращать память.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      Один  путешественник попал в страну, где народ питался плодами лотоса. Плоды   отнимали память у каждого, кто попробует их. Отведал  кушанье путешественник  и забыл о матери, о Родине.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     Долго ждала его мать и, отчаявшись, попросила бродячего музыканта отнести сыну букет незабудок. Музыкант в чужой стране увидел богатого юношу и понял, что он не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собирался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возвращаться домой. Тогда музыкант исполнил колыбельную песню. Услышав её, путешественник сразу же вспомнил свою родную землю, свою старенькую мать. Попросил  он музыканта указать дорогу на Родину, а тот протянул ему букетик полевых незабудок и сказал: «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Бери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!» Цветы  были голубыми, как глаза матери, и пахли лугами и лесами родного края.  По незабудкам и песням нашел юноша дорогу к родной матери.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76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74" y="2780928"/>
            <a:ext cx="5603627" cy="378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Рабочий лист___________________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Тема:  «</a:t>
            </a: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Чередование букв Е//И в корнях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Цель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_____________________________________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22051" y="5013928"/>
            <a:ext cx="2640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26 б  -  30 б    «5»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18 б  -  25 б    «4»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1904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Ваши цели</a:t>
            </a:r>
            <a:endParaRPr kumimoji="0" lang="ru-RU" sz="3600" b="0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78" y="2361215"/>
            <a:ext cx="501173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6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772400" cy="57606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800" i="1" cap="none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1</a:t>
            </a:r>
            <a:r>
              <a:rPr lang="ru-RU" sz="2800" i="1" cap="none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.«Буквенный диктант»   </a:t>
            </a:r>
            <a:r>
              <a:rPr lang="ru-RU" sz="2800" b="0" i="1" cap="none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800" b="0" i="1" cap="none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836712"/>
            <a:ext cx="7772400" cy="43204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1вариант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Соб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раешь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отд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раешь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зам…р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зап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рает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прот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реть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бл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стеть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выж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гал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расст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…лить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</a:endParaRPr>
          </a:p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2вариант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 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Прот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…рал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зам…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рает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прод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рёшь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бл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…стать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соб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рёшь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зап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расст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лать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выж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…г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20" y="0"/>
            <a:ext cx="6035675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772400" cy="57606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800" i="1" cap="none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1</a:t>
            </a:r>
            <a:r>
              <a:rPr lang="ru-RU" sz="2800" i="1" cap="none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.«Буквенный диктант»   </a:t>
            </a:r>
            <a:r>
              <a:rPr lang="ru-RU" sz="2800" b="0" i="1" cap="none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800" b="0" i="1" cap="none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340768"/>
            <a:ext cx="7772400" cy="43204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1вариант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Соб</a:t>
            </a:r>
            <a:r>
              <a:rPr lang="ru-RU" sz="4000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раешь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отд</a:t>
            </a:r>
            <a:r>
              <a:rPr lang="ru-RU" sz="4000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раешь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зам</a:t>
            </a:r>
            <a:r>
              <a:rPr lang="ru-RU" sz="4000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зап</a:t>
            </a:r>
            <a:r>
              <a:rPr lang="ru-RU" sz="4000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рает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прот</a:t>
            </a:r>
            <a:r>
              <a:rPr lang="ru-RU" sz="4000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реть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бл</a:t>
            </a:r>
            <a:r>
              <a:rPr lang="ru-RU" sz="4000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стеть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выж</a:t>
            </a:r>
            <a:r>
              <a:rPr lang="ru-RU" sz="4000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гал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расст</a:t>
            </a:r>
            <a:r>
              <a:rPr lang="ru-RU" sz="4000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лить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</a:endParaRPr>
          </a:p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2вариант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   Прот</a:t>
            </a:r>
            <a:r>
              <a:rPr lang="ru-RU" sz="4000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зам</a:t>
            </a:r>
            <a:r>
              <a:rPr lang="ru-RU" sz="4300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рает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прод</a:t>
            </a:r>
            <a:r>
              <a:rPr lang="ru-RU" sz="4300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рёшь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бл</a:t>
            </a:r>
            <a:r>
              <a:rPr lang="ru-RU" sz="4300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стать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соб</a:t>
            </a:r>
            <a:r>
              <a:rPr lang="ru-RU" sz="4300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рёшь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зап</a:t>
            </a:r>
            <a:r>
              <a:rPr lang="ru-RU" sz="4300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расст</a:t>
            </a:r>
            <a:r>
              <a:rPr lang="ru-RU" sz="4300" dirty="0" smtClean="0">
                <a:solidFill>
                  <a:srgbClr val="FF0000"/>
                </a:solidFill>
                <a:ea typeface="Times New Roman"/>
              </a:rPr>
              <a:t>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лать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выж</a:t>
            </a:r>
            <a:r>
              <a:rPr lang="ru-RU" sz="4300" dirty="0" smtClean="0">
                <a:solidFill>
                  <a:srgbClr val="FF0000"/>
                </a:solidFill>
                <a:ea typeface="Times New Roman"/>
              </a:rPr>
              <a:t>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г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229200"/>
            <a:ext cx="7848872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Проверьте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работу, занесите результат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Лист учета знаний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»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 1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слово  – 1 балл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20" y="0"/>
            <a:ext cx="6035675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7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0.proshkolu.ru/content/media/pic/std/4000000/3766000/3765744-bfc15e3f73ffcd8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24230"/>
            <a:ext cx="9313052" cy="6833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_123aa6_af38aab1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16" y="2204864"/>
            <a:ext cx="6037679" cy="40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49657" y="1916832"/>
            <a:ext cx="40446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kumimoji="0" lang="ru-RU" sz="5400" b="1" i="0" u="none" strike="noStrike" kern="0" cap="none" spc="0" normalizeH="0" baseline="0" noProof="0" dirty="0" err="1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атерялся</a:t>
            </a: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kern="0" dirty="0" smtClean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помирились</a:t>
            </a:r>
            <a:endParaRPr kumimoji="0" lang="ru-RU" sz="5400" b="1" i="0" u="none" strike="noStrike" kern="0" cap="none" spc="0" normalizeH="0" baseline="0" noProof="0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67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проект решения </a:t>
            </a:r>
            <a:r>
              <a:rPr lang="ru-RU" sz="4400" b="1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проблемы</a:t>
            </a:r>
            <a:endParaRPr lang="ru-RU" sz="44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662302"/>
              </p:ext>
            </p:extLst>
          </p:nvPr>
        </p:nvGraphicFramePr>
        <p:xfrm>
          <a:off x="683568" y="1503948"/>
          <a:ext cx="7992888" cy="487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2555776" y="242088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63056" y="234888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79712" y="462382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948264" y="458198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USER\Desktop\0_123aa6_af38aab1_ori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80528" y="15252"/>
            <a:ext cx="5107073" cy="386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0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720</TotalTime>
  <Words>798</Words>
  <Application>Microsoft Office PowerPoint</Application>
  <PresentationFormat>Экран (4:3)</PresentationFormat>
  <Paragraphs>212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1.«Буквенный диктант»    </vt:lpstr>
      <vt:lpstr>                    1.«Буквенный диктант»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5.Напиши  небольшое сочинение             «Я жду маму»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44</cp:revision>
  <dcterms:created xsi:type="dcterms:W3CDTF">2015-11-24T07:45:34Z</dcterms:created>
  <dcterms:modified xsi:type="dcterms:W3CDTF">2016-02-10T09:10:48Z</dcterms:modified>
</cp:coreProperties>
</file>