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82" r:id="rId10"/>
    <p:sldId id="281" r:id="rId11"/>
    <p:sldId id="277" r:id="rId12"/>
    <p:sldId id="279" r:id="rId13"/>
    <p:sldId id="280" r:id="rId14"/>
    <p:sldId id="284" r:id="rId15"/>
    <p:sldId id="286" r:id="rId16"/>
    <p:sldId id="288" r:id="rId17"/>
    <p:sldId id="290" r:id="rId18"/>
    <p:sldId id="291" r:id="rId19"/>
    <p:sldId id="292" r:id="rId20"/>
    <p:sldId id="293" r:id="rId21"/>
    <p:sldId id="294" r:id="rId22"/>
    <p:sldId id="296" r:id="rId23"/>
    <p:sldId id="299" r:id="rId24"/>
    <p:sldId id="300" r:id="rId25"/>
    <p:sldId id="301" r:id="rId26"/>
    <p:sldId id="306" r:id="rId27"/>
    <p:sldId id="298" r:id="rId28"/>
    <p:sldId id="303" r:id="rId29"/>
    <p:sldId id="30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FD4489-2CBB-4055-BB8A-E2B868F723A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ABD421-4001-4277-82DC-4D56B60BD585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ОЦЕНИТЕ СВОЮ  ДЕЯТЕЛЬНОСТЬ  НА ЛЕСТНИЦЕ  ЗНАНИЙ              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AD7A2E0A-EAAD-442D-A299-E8CC1A14EEC3}" type="parTrans" cxnId="{436793DC-C3C0-4E7D-AE4E-86B6AF7CFC8A}">
      <dgm:prSet/>
      <dgm:spPr/>
      <dgm:t>
        <a:bodyPr/>
        <a:lstStyle/>
        <a:p>
          <a:endParaRPr lang="ru-RU"/>
        </a:p>
      </dgm:t>
    </dgm:pt>
    <dgm:pt modelId="{1E82F5B4-41A0-4BAF-8764-BA1E4EE44E7C}" type="sibTrans" cxnId="{436793DC-C3C0-4E7D-AE4E-86B6AF7CFC8A}">
      <dgm:prSet/>
      <dgm:spPr/>
      <dgm:t>
        <a:bodyPr/>
        <a:lstStyle/>
        <a:p>
          <a:endParaRPr lang="ru-RU"/>
        </a:p>
      </dgm:t>
    </dgm:pt>
    <dgm:pt modelId="{A3C5CC3B-1BE9-4A40-AD3C-9A25AD24D2BA}" type="pres">
      <dgm:prSet presAssocID="{95FD4489-2CBB-4055-BB8A-E2B868F723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5D7AC3-1BEF-41E1-B595-1D9914B1B5B1}" type="pres">
      <dgm:prSet presAssocID="{15ABD421-4001-4277-82DC-4D56B60BD585}" presName="parentText" presStyleLbl="node1" presStyleIdx="0" presStyleCnt="1" custScaleX="101640" custScaleY="2781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9C3F1D-0A18-4418-B0E4-608EA857C607}" type="presOf" srcId="{15ABD421-4001-4277-82DC-4D56B60BD585}" destId="{975D7AC3-1BEF-41E1-B595-1D9914B1B5B1}" srcOrd="0" destOrd="0" presId="urn:microsoft.com/office/officeart/2005/8/layout/vList2"/>
    <dgm:cxn modelId="{436793DC-C3C0-4E7D-AE4E-86B6AF7CFC8A}" srcId="{95FD4489-2CBB-4055-BB8A-E2B868F723AA}" destId="{15ABD421-4001-4277-82DC-4D56B60BD585}" srcOrd="0" destOrd="0" parTransId="{AD7A2E0A-EAAD-442D-A299-E8CC1A14EEC3}" sibTransId="{1E82F5B4-41A0-4BAF-8764-BA1E4EE44E7C}"/>
    <dgm:cxn modelId="{21D195A0-1000-4632-A259-0559C309184A}" type="presOf" srcId="{95FD4489-2CBB-4055-BB8A-E2B868F723AA}" destId="{A3C5CC3B-1BE9-4A40-AD3C-9A25AD24D2BA}" srcOrd="0" destOrd="0" presId="urn:microsoft.com/office/officeart/2005/8/layout/vList2"/>
    <dgm:cxn modelId="{200F984A-9975-4304-A6A5-6E3E21E22C5E}" type="presParOf" srcId="{A3C5CC3B-1BE9-4A40-AD3C-9A25AD24D2BA}" destId="{975D7AC3-1BEF-41E1-B595-1D9914B1B5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5D7AC3-1BEF-41E1-B595-1D9914B1B5B1}">
      <dsp:nvSpPr>
        <dsp:cNvPr id="0" name=""/>
        <dsp:cNvSpPr/>
      </dsp:nvSpPr>
      <dsp:spPr>
        <a:xfrm>
          <a:off x="0" y="1047"/>
          <a:ext cx="8893621" cy="1070757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ОЦЕНИТЕ СВОЮ  ДЕЯТЕЛЬНОСТЬ  НА ЛЕСТНИЦЕ  ЗНАНИЙ              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270" y="53317"/>
        <a:ext cx="8789081" cy="966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262C8-AB4C-4135-8C51-CA72E962B1B9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8474B-B60B-48A4-9F1E-A2008A553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116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Щёлкните на</a:t>
            </a:r>
            <a:r>
              <a:rPr lang="ru-RU" baseline="0" dirty="0" smtClean="0"/>
              <a:t> вопрос и еще раз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8474B-B60B-48A4-9F1E-A2008A553E8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673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B8684BE-DA44-4EFE-B7C4-48BB8BF89137}" type="slidenum">
              <a:rPr lang="ru-RU" altLang="ru-RU" sz="1200">
                <a:latin typeface="Arial" charset="0"/>
              </a:rPr>
              <a:pPr eaLnBrk="1" hangingPunct="1"/>
              <a:t>14</a:t>
            </a:fld>
            <a:endParaRPr lang="ru-RU" altLang="ru-RU" sz="120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EBC9BB5-DA57-4899-B382-7CEC9F9D6105}" type="slidenum">
              <a:rPr lang="ru-RU" altLang="ru-RU" sz="1200">
                <a:latin typeface="Arial" charset="0"/>
              </a:rPr>
              <a:pPr eaLnBrk="1" hangingPunct="1"/>
              <a:t>15</a:t>
            </a:fld>
            <a:endParaRPr lang="ru-RU" altLang="ru-RU" sz="120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F6669BA-A5E3-4382-8A64-E2D3F5EF09E7}" type="slidenum">
              <a:rPr lang="ru-RU" altLang="ru-RU" sz="1200">
                <a:latin typeface="Arial" charset="0"/>
              </a:rPr>
              <a:pPr eaLnBrk="1" hangingPunct="1"/>
              <a:t>16</a:t>
            </a:fld>
            <a:endParaRPr lang="ru-RU" altLang="ru-RU" sz="1200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CD2A8EA-7967-47CC-980D-EDED9698C1FB}" type="slidenum">
              <a:rPr lang="ru-RU" altLang="ru-RU" sz="1200">
                <a:latin typeface="Arial" charset="0"/>
              </a:rPr>
              <a:pPr eaLnBrk="1" hangingPunct="1"/>
              <a:t>17</a:t>
            </a:fld>
            <a:endParaRPr lang="ru-RU" altLang="ru-RU" sz="1200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C9DE11-AD34-4A90-B29B-DFD3253AD5D6}" type="slidenum">
              <a:rPr lang="ru-RU" altLang="ru-RU" smtClean="0"/>
              <a:pPr eaLnBrk="1" hangingPunct="1">
                <a:spcBef>
                  <a:spcPct val="0"/>
                </a:spcBef>
              </a:pPr>
              <a:t>22</a:t>
            </a:fld>
            <a:endParaRPr lang="ru-RU" altLang="ru-RU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AA425-12DD-4955-A0F0-8E93E6BBD110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4803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2FD422-86CE-4DF4-BEB2-DC7D595BA64D}" type="slidenum">
              <a:rPr lang="ru-RU" altLang="ru-RU" smtClean="0"/>
              <a:pPr eaLnBrk="1" hangingPunct="1">
                <a:spcBef>
                  <a:spcPct val="0"/>
                </a:spcBef>
              </a:pPr>
              <a:t>27</a:t>
            </a:fld>
            <a:endParaRPr lang="ru-RU" altLang="ru-RU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04A98-C567-48A2-B81B-66A20FB816C8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AF13-0317-47A6-B7FE-4A5B3A755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918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04A98-C567-48A2-B81B-66A20FB816C8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AF13-0317-47A6-B7FE-4A5B3A755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862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04A98-C567-48A2-B81B-66A20FB816C8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AF13-0317-47A6-B7FE-4A5B3A755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295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Учитель химии МОУ "СОШ с.Кубанка Переволоцкого района" Герасименко Елена Викторовнаучитель химии МОУ "СОШ с.Кубанка Переволоцкеого района" Герасименко Елена Викторовна</a:t>
            </a:r>
          </a:p>
        </p:txBody>
      </p:sp>
    </p:spTree>
    <p:extLst>
      <p:ext uri="{BB962C8B-B14F-4D97-AF65-F5344CB8AC3E}">
        <p14:creationId xmlns:p14="http://schemas.microsoft.com/office/powerpoint/2010/main" val="337173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04A98-C567-48A2-B81B-66A20FB816C8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AF13-0317-47A6-B7FE-4A5B3A755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294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04A98-C567-48A2-B81B-66A20FB816C8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AF13-0317-47A6-B7FE-4A5B3A755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06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04A98-C567-48A2-B81B-66A20FB816C8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AF13-0317-47A6-B7FE-4A5B3A755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333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04A98-C567-48A2-B81B-66A20FB816C8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AF13-0317-47A6-B7FE-4A5B3A755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50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04A98-C567-48A2-B81B-66A20FB816C8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AF13-0317-47A6-B7FE-4A5B3A755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233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04A98-C567-48A2-B81B-66A20FB816C8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AF13-0317-47A6-B7FE-4A5B3A755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706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04A98-C567-48A2-B81B-66A20FB816C8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AF13-0317-47A6-B7FE-4A5B3A755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299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04A98-C567-48A2-B81B-66A20FB816C8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AF13-0317-47A6-B7FE-4A5B3A755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023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04A98-C567-48A2-B81B-66A20FB816C8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9AF13-0317-47A6-B7FE-4A5B3A755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69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file:///C:\Physicon\chemistryege_local\content\chapter1\section\paragraph2\theory.htm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67544" y="260648"/>
            <a:ext cx="8208912" cy="1628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"Этиловый спирт и его влияние на здоровье человека"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75656" y="2276872"/>
            <a:ext cx="6192688" cy="439248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Работу выполнил учитель химии и биологии МБОУ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СОШ №3 </a:t>
            </a:r>
            <a:r>
              <a:rPr lang="ru-RU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с.Толбазы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Габитов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Фанзиль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Рамилович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Республика Башкортостан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244408" y="6309320"/>
            <a:ext cx="360040" cy="216024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24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7548" y="1337866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выяснить, растворяет ли этанол жиры.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опыта: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 пробирку налить 1 мл воды, во вторую пробирку - 1 мл этанола, в каждую добавить 1-2 капли растительного жира. Пробирки встряхнуть.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делают вывод о растворимости спирта. Данные записывают в таблицу №</a:t>
            </a:r>
            <a:r>
              <a:rPr lang="ru-RU" dirty="0"/>
              <a:t>1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260648"/>
            <a:ext cx="6768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</a:t>
            </a:r>
            <a:r>
              <a:rPr lang="ru-RU" sz="3200" b="1" dirty="0" smtClean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 </a:t>
            </a:r>
            <a:endParaRPr lang="ru-RU" sz="3200" b="1" dirty="0">
              <a:solidFill>
                <a:srgbClr val="4F81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2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Этанол-растворитель жиров</a:t>
            </a:r>
            <a:endParaRPr lang="ru-RU" sz="3200" b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886685"/>
              </p:ext>
            </p:extLst>
          </p:nvPr>
        </p:nvGraphicFramePr>
        <p:xfrm>
          <a:off x="323528" y="3646190"/>
          <a:ext cx="8622589" cy="29944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4769"/>
                <a:gridCol w="1296989"/>
                <a:gridCol w="949179"/>
                <a:gridCol w="1181051"/>
                <a:gridCol w="1773247"/>
                <a:gridCol w="2087354"/>
              </a:tblGrid>
              <a:tr h="11470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spc="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спирт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spc="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Агрегатное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spc="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состояние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spc="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цвет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spc="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Запах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spc="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Растворимость в воде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spc="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Растворимость в жирах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3855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spc="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этанол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spc="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Жидкие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spc="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бесцветен­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spc="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характер­ным запа­хом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spc="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смешиваются с во­дой в любых соот­ношениях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spc="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Растворяют жиры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618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spc="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бутанол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spc="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spc="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spc="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spc="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spc="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31640" y="176056"/>
            <a:ext cx="190308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6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94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35425" y="318946"/>
            <a:ext cx="73611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Этанол(алкоголь) вреден  организму ! </a:t>
            </a:r>
            <a:endParaRPr lang="ru-RU" altLang="ru-RU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4234779"/>
            <a:ext cx="4104456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Смертельная доза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годовалого  ребенка-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100 мл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6" y="4234779"/>
            <a:ext cx="3672408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Смертельная  доза для подростка 12-13 лет-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250-500 мл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267745" y="3557391"/>
            <a:ext cx="121033" cy="48843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724128" y="1763616"/>
            <a:ext cx="1008112" cy="22322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966" y="999799"/>
            <a:ext cx="1379643" cy="206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772" y="917430"/>
            <a:ext cx="2334524" cy="26399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940152" y="2052744"/>
            <a:ext cx="31361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898265" y="999799"/>
            <a:ext cx="3415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7051564" y="992773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4901772" y="1094312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5724128" y="1094312"/>
            <a:ext cx="372831" cy="2677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6069033" y="1139192"/>
            <a:ext cx="304849" cy="1395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328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ru.whyuniverse.com/wp-content/uploads/2016/01/alcoholism-health-problems-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16977"/>
            <a:ext cx="6120681" cy="687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60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04664"/>
            <a:ext cx="7272808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</a:t>
            </a:r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 </a:t>
            </a:r>
            <a:endParaRPr lang="ru-RU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этанола на молекулы белков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628800"/>
            <a:ext cx="7200800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выяснить, как влияет алкоголь на структуру и свойства белка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опыта: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две пробирки налить по 1 мл яичного белка. В одну пробирку добавить 3 мл воды, а в другую столько же спирта 80 - 90 %. В третью пробирку с цельной кровью быка налейте 3 мл того же спирта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наблюдаете?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и вывод запишите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самостоятельно.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b="1" dirty="0">
                <a:solidFill>
                  <a:srgbClr val="1902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же происходит с клетками организма, когда поступает алкоголь высокой концентрации?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http://festival.1september.ru/articles/512513/img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6" t="40605" r="40510" b="6365"/>
          <a:stretch/>
        </p:blipFill>
        <p:spPr bwMode="auto">
          <a:xfrm>
            <a:off x="395536" y="3140967"/>
            <a:ext cx="1080120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05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2509" y="1623218"/>
            <a:ext cx="83820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dirty="0" smtClean="0"/>
          </a:p>
          <a:p>
            <a:pPr eaLnBrk="1" hangingPunct="1">
              <a:buFontTx/>
              <a:buNone/>
            </a:pPr>
            <a:r>
              <a:rPr lang="ru-RU" altLang="ru-RU" b="1" dirty="0" smtClean="0">
                <a:latin typeface="Times New Roman" pitchFamily="18" charset="0"/>
              </a:rPr>
              <a:t>а) спирт		 		мембраны клеток.</a:t>
            </a:r>
          </a:p>
          <a:p>
            <a:pPr eaLnBrk="1" hangingPunct="1">
              <a:buFontTx/>
              <a:buNone/>
            </a:pPr>
            <a:r>
              <a:rPr lang="ru-RU" altLang="ru-RU" b="1" dirty="0" smtClean="0">
                <a:latin typeface="Times New Roman" pitchFamily="18" charset="0"/>
              </a:rPr>
              <a:t>б) спирт	 			ферменты.</a:t>
            </a:r>
          </a:p>
          <a:p>
            <a:pPr eaLnBrk="1" hangingPunct="1">
              <a:buFontTx/>
              <a:buNone/>
            </a:pPr>
            <a:r>
              <a:rPr lang="ru-RU" altLang="ru-RU" b="1" dirty="0" smtClean="0">
                <a:latin typeface="Times New Roman" pitchFamily="18" charset="0"/>
              </a:rPr>
              <a:t>в) соприкосновение спирта с эритроцитами вызывает 			 кровяных клеток.</a:t>
            </a:r>
          </a:p>
          <a:p>
            <a:pPr eaLnBrk="1" hangingPunct="1">
              <a:buFontTx/>
              <a:buNone/>
            </a:pPr>
            <a:r>
              <a:rPr lang="ru-RU" altLang="ru-RU" b="1" dirty="0" smtClean="0">
                <a:latin typeface="Times New Roman" pitchFamily="18" charset="0"/>
              </a:rPr>
              <a:t>г) почему спирт обладает дезинфицирующим </a:t>
            </a:r>
          </a:p>
          <a:p>
            <a:pPr eaLnBrk="1" hangingPunct="1">
              <a:buFontTx/>
              <a:buNone/>
            </a:pPr>
            <a:r>
              <a:rPr lang="ru-RU" altLang="ru-RU" b="1" dirty="0" smtClean="0">
                <a:latin typeface="Times New Roman" pitchFamily="18" charset="0"/>
              </a:rPr>
              <a:t>	свойством?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4000" b="1" dirty="0" smtClean="0">
                <a:solidFill>
                  <a:srgbClr val="1902A6"/>
                </a:solidFill>
                <a:latin typeface="Times New Roman" pitchFamily="18" charset="0"/>
              </a:rPr>
              <a:t>На основании опыта можно сделать следующие выводы:</a:t>
            </a:r>
            <a:endParaRPr lang="ru-RU" altLang="ru-RU" sz="4000" b="1" dirty="0" smtClean="0"/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2590800" y="2209800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2800" b="1" dirty="0">
                <a:solidFill>
                  <a:srgbClr val="1902A6"/>
                </a:solidFill>
              </a:rPr>
              <a:t>разрушает</a:t>
            </a:r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2590800" y="2819400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1902A6"/>
                </a:solidFill>
              </a:rPr>
              <a:t>разрушает</a:t>
            </a:r>
          </a:p>
        </p:txBody>
      </p:sp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2743200" y="3886200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1902A6"/>
                </a:solidFill>
              </a:rPr>
              <a:t>свертывание</a:t>
            </a:r>
          </a:p>
        </p:txBody>
      </p:sp>
      <p:pic>
        <p:nvPicPr>
          <p:cNvPr id="109575" name="Picture 7" descr="redbloodcells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05313"/>
            <a:ext cx="3230163" cy="2239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11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/>
      <p:bldP spid="109573" grpId="0"/>
      <p:bldP spid="1095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1902A6"/>
                </a:solidFill>
                <a:latin typeface="Times New Roman" pitchFamily="18" charset="0"/>
              </a:rPr>
              <a:t>Изменения в головном мозге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0600" y="1371600"/>
            <a:ext cx="38100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b="1" smtClean="0">
                <a:latin typeface="Times New Roman" pitchFamily="18" charset="0"/>
              </a:rPr>
              <a:t>100г вина убивает 500 нейронов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smtClean="0">
                <a:solidFill>
                  <a:srgbClr val="170298"/>
                </a:solidFill>
                <a:latin typeface="Times New Roman" pitchFamily="18" charset="0"/>
              </a:rPr>
              <a:t>100г пива убивает 3000 нейронов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smtClean="0">
                <a:latin typeface="Times New Roman" pitchFamily="18" charset="0"/>
              </a:rPr>
              <a:t>100г водки убивает 7500 нейронов</a:t>
            </a:r>
            <a:r>
              <a:rPr lang="ru-RU" altLang="ru-RU" sz="2800" smtClean="0"/>
              <a:t> </a:t>
            </a: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152400" y="4853971"/>
            <a:ext cx="4114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b="1" i="1" dirty="0">
                <a:solidFill>
                  <a:srgbClr val="002060"/>
                </a:solidFill>
              </a:rPr>
              <a:t>Почему «слегка» перебравшие алкоголь на следующее утро ничего не помнят?</a:t>
            </a:r>
            <a:r>
              <a:rPr lang="ru-RU" altLang="ru-RU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9458" name="Picture 2" descr="Картинки по запросу головной моз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2" y="1844824"/>
            <a:ext cx="3631382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Картинки по запросу связи между нервными клетками мозг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21088"/>
            <a:ext cx="4176464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03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sz="3600" b="1" dirty="0" smtClean="0">
                <a:solidFill>
                  <a:srgbClr val="1902A6"/>
                </a:solidFill>
                <a:latin typeface="Times New Roman" pitchFamily="18" charset="0"/>
              </a:rPr>
              <a:t>Изменения в печени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4724400"/>
            <a:ext cx="8812088" cy="1524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dirty="0" smtClean="0"/>
              <a:t>	</a:t>
            </a:r>
            <a:r>
              <a:rPr lang="ru-RU" altLang="ru-RU" sz="2800" b="1" dirty="0" smtClean="0">
                <a:latin typeface="Times New Roman" pitchFamily="18" charset="0"/>
              </a:rPr>
              <a:t>Примерно 90% спирта временно задерживается в печени, где нарушает выделение желчи, гибнет много печеночных клеток</a:t>
            </a:r>
          </a:p>
        </p:txBody>
      </p:sp>
      <p:pic>
        <p:nvPicPr>
          <p:cNvPr id="23554" name="Picture 2" descr="Картинки по запросу печень  алкогольного отравл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84784"/>
            <a:ext cx="4464496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15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altLang="ru-RU" sz="3600" b="1" dirty="0" smtClean="0">
                <a:solidFill>
                  <a:schemeClr val="tx2"/>
                </a:solidFill>
                <a:latin typeface="Times New Roman" pitchFamily="18" charset="0"/>
              </a:rPr>
              <a:t>Окисление этанола в организме </a:t>
            </a:r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752600"/>
            <a:ext cx="7543800" cy="2362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ru-RU" sz="2800" dirty="0" smtClean="0"/>
              <a:t>	</a:t>
            </a:r>
            <a:r>
              <a:rPr lang="ru-RU" altLang="ru-RU" sz="2800" b="1" dirty="0" smtClean="0">
                <a:latin typeface="Times New Roman" pitchFamily="18" charset="0"/>
              </a:rPr>
              <a:t>При употреблении этилового спирта более 20-40 граммов в печени образуется уксусный альдегид – основной метаболит спирта, который в 30 раз токсичнее самого алкоголя</a:t>
            </a:r>
          </a:p>
          <a:p>
            <a:pPr eaLnBrk="1" hangingPunct="1"/>
            <a:endParaRPr lang="ru-RU" altLang="ru-RU" sz="2800" b="1" dirty="0" smtClean="0">
              <a:latin typeface="Times New Roman" pitchFamily="18" charset="0"/>
            </a:endParaRPr>
          </a:p>
        </p:txBody>
      </p:sp>
      <p:graphicFrame>
        <p:nvGraphicFramePr>
          <p:cNvPr id="12294" name="Object 6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502109456"/>
              </p:ext>
            </p:extLst>
          </p:nvPr>
        </p:nvGraphicFramePr>
        <p:xfrm>
          <a:off x="679205" y="4846321"/>
          <a:ext cx="1384790" cy="365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0" name="CS ChemDraw Drawing" r:id="rId4" imgW="921960" imgH="256320" progId="ChemDraw.Document.5.0">
                  <p:embed/>
                </p:oleObj>
              </mc:Choice>
              <mc:Fallback>
                <p:oleObj name="CS ChemDraw Drawing" r:id="rId4" imgW="921960" imgH="256320" progId="ChemDraw.Document.5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205" y="4846321"/>
                        <a:ext cx="1384790" cy="3657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10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944651916"/>
              </p:ext>
            </p:extLst>
          </p:nvPr>
        </p:nvGraphicFramePr>
        <p:xfrm>
          <a:off x="3203848" y="4293096"/>
          <a:ext cx="2358752" cy="1272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1" name="CS ChemDraw Drawing" r:id="rId6" imgW="1711800" imgH="1069200" progId="ChemDraw.Document.5.0">
                  <p:embed/>
                </p:oleObj>
              </mc:Choice>
              <mc:Fallback>
                <p:oleObj name="CS ChemDraw Drawing" r:id="rId6" imgW="1711800" imgH="1069200" progId="ChemDraw.Document.5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4293096"/>
                        <a:ext cx="2358752" cy="12726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0" name="Object 12"/>
          <p:cNvGraphicFramePr>
            <a:graphicFrameLocks noChangeAspect="1"/>
          </p:cNvGraphicFramePr>
          <p:nvPr/>
        </p:nvGraphicFramePr>
        <p:xfrm>
          <a:off x="6553200" y="4343400"/>
          <a:ext cx="2130425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2" name="CS ChemDraw Drawing" r:id="rId8" imgW="1914840" imgH="1084320" progId="ChemDraw.Document.5.0">
                  <p:embed/>
                </p:oleObj>
              </mc:Choice>
              <mc:Fallback>
                <p:oleObj name="CS ChemDraw Drawing" r:id="rId8" imgW="1914840" imgH="1084320" progId="ChemDraw.Document.5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343400"/>
                        <a:ext cx="2130425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Line 13"/>
          <p:cNvSpPr>
            <a:spLocks noChangeShapeType="1"/>
          </p:cNvSpPr>
          <p:nvPr/>
        </p:nvSpPr>
        <p:spPr bwMode="auto">
          <a:xfrm>
            <a:off x="2264700" y="5029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3" name="Line 14"/>
          <p:cNvSpPr>
            <a:spLocks noChangeShapeType="1"/>
          </p:cNvSpPr>
          <p:nvPr/>
        </p:nvSpPr>
        <p:spPr bwMode="auto">
          <a:xfrm>
            <a:off x="5562600" y="5029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4" name="Rectangle 16"/>
          <p:cNvSpPr>
            <a:spLocks noChangeArrowheads="1"/>
          </p:cNvSpPr>
          <p:nvPr/>
        </p:nvSpPr>
        <p:spPr bwMode="auto">
          <a:xfrm>
            <a:off x="6011863" y="5715000"/>
            <a:ext cx="3041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CC0099"/>
                </a:solidFill>
              </a:rPr>
              <a:t>УКСУСНАЯ КИСЛОТА</a:t>
            </a:r>
          </a:p>
        </p:txBody>
      </p:sp>
      <p:sp>
        <p:nvSpPr>
          <p:cNvPr id="6155" name="Rectangle 17"/>
          <p:cNvSpPr>
            <a:spLocks noChangeArrowheads="1"/>
          </p:cNvSpPr>
          <p:nvPr/>
        </p:nvSpPr>
        <p:spPr bwMode="auto">
          <a:xfrm>
            <a:off x="3352800" y="5715000"/>
            <a:ext cx="2324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CC0099"/>
                </a:solidFill>
              </a:rPr>
              <a:t>АЦЕТАЛЬДЕГИД</a:t>
            </a:r>
          </a:p>
        </p:txBody>
      </p:sp>
      <p:sp>
        <p:nvSpPr>
          <p:cNvPr id="6156" name="Rectangle 18"/>
          <p:cNvSpPr>
            <a:spLocks noChangeArrowheads="1"/>
          </p:cNvSpPr>
          <p:nvPr/>
        </p:nvSpPr>
        <p:spPr bwMode="auto">
          <a:xfrm>
            <a:off x="1371600" y="5715000"/>
            <a:ext cx="1293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CC0099"/>
                </a:solidFill>
              </a:rPr>
              <a:t>ЭТАНОЛ</a:t>
            </a:r>
          </a:p>
        </p:txBody>
      </p:sp>
    </p:spTree>
    <p:extLst>
      <p:ext uri="{BB962C8B-B14F-4D97-AF65-F5344CB8AC3E}">
        <p14:creationId xmlns:p14="http://schemas.microsoft.com/office/powerpoint/2010/main" val="150583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9" y="404664"/>
            <a:ext cx="849694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Окисление спиртов</a:t>
            </a:r>
            <a:endParaRPr lang="ru-RU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доказать, что спирты окисляются до альдегида и кетона.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и реактивы: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две  пробирки, этиловый спирт, изопропиловый спирт,  спиртовка, медная проволока.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работы.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Прокалить спираль из медной проволоки в пламени спиртовки до появления черно­го налета (оксида меди II) и опустить в пробирку с этанолом и изопропиловым спиртом. Повторить 2-3 раза.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447800" y="7421880"/>
            <a:ext cx="0" cy="11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2971800" y="7421880"/>
            <a:ext cx="0" cy="11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3019425" y="7421880"/>
            <a:ext cx="0" cy="11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09361" y="4408026"/>
            <a:ext cx="6925280" cy="184665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altLang="ru-RU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altLang="ru-RU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+ С</a:t>
            </a:r>
            <a:r>
              <a:rPr kumimoji="0" lang="en-US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→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</a:t>
            </a:r>
            <a:r>
              <a:rPr kumimoji="0" lang="ru-RU" altLang="ru-RU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СНО + Си + Н</a:t>
            </a:r>
            <a:r>
              <a:rPr kumimoji="0" lang="ru-RU" altLang="ru-RU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CH</a:t>
            </a:r>
            <a:r>
              <a:rPr lang="ru-RU" sz="2400" b="1" baseline="-25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</a:t>
            </a:r>
            <a:r>
              <a:rPr 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CH</a:t>
            </a:r>
            <a:r>
              <a:rPr 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CH</a:t>
            </a:r>
            <a:r>
              <a:rPr lang="ru-RU" sz="2400" b="1" baseline="-25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</a:t>
            </a:r>
            <a:r>
              <a:rPr 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+ С</a:t>
            </a:r>
            <a:r>
              <a:rPr lang="en-US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u</a:t>
            </a:r>
            <a:r>
              <a:rPr 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 </a:t>
            </a:r>
            <a:r>
              <a:rPr lang="ru-RU" sz="2400" b="1" i="1" spc="-6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→ </a:t>
            </a:r>
            <a:r>
              <a:rPr lang="en-US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CH</a:t>
            </a:r>
            <a:r>
              <a:rPr lang="ru-RU" sz="2400" b="1" baseline="-25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</a:t>
            </a:r>
            <a:r>
              <a:rPr 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</a:t>
            </a:r>
            <a:r>
              <a:rPr 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CH</a:t>
            </a:r>
            <a:r>
              <a:rPr lang="ru-RU" sz="2400" b="1" baseline="-25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</a:t>
            </a:r>
            <a:r>
              <a:rPr 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+ Си + Н</a:t>
            </a:r>
            <a:r>
              <a:rPr lang="ru-RU" sz="2400" b="1" baseline="-25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</a:t>
            </a:r>
            <a:r>
              <a:rPr 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baseline="-25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</a:t>
            </a:r>
            <a:r>
              <a:rPr lang="ru-RU" sz="2400" b="1" baseline="-25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OH</a:t>
            </a:r>
            <a:r>
              <a:rPr lang="ru-RU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              </a:t>
            </a:r>
            <a:r>
              <a:rPr lang="en-US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</a:t>
            </a:r>
            <a:endParaRPr lang="ru-RU" alt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447800" y="7421880"/>
            <a:ext cx="0" cy="11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971800" y="7421880"/>
            <a:ext cx="0" cy="11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019425" y="7421880"/>
            <a:ext cx="0" cy="11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979712" y="5517232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148064" y="5556092"/>
            <a:ext cx="0" cy="249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197655" y="5550831"/>
            <a:ext cx="0" cy="2544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347864" y="4131007"/>
            <a:ext cx="5000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3000" dirty="0">
                <a:latin typeface="Times New Roman" pitchFamily="18" charset="0"/>
                <a:cs typeface="Times New Roman" pitchFamily="18" charset="0"/>
              </a:rPr>
              <a:t>t</a:t>
            </a:r>
            <a:endParaRPr lang="ru-RU" alt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000326" y="4963234"/>
            <a:ext cx="5000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3000" dirty="0">
                <a:latin typeface="Times New Roman" pitchFamily="18" charset="0"/>
                <a:cs typeface="Times New Roman" pitchFamily="18" charset="0"/>
              </a:rPr>
              <a:t>t</a:t>
            </a:r>
            <a:endParaRPr lang="ru-RU" alt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3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7892" y="404664"/>
            <a:ext cx="7056784" cy="16927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</a:t>
            </a:r>
            <a:r>
              <a:rPr lang="ru-RU" sz="32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32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безводного этанола и воды  с натрием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6855" y="2204864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инцетом опускаем гранулы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одина­кового объема натрия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пробирки с водой,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соляной кислотой, разбавленным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безводным спиртом.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Наблюдаем за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скоростью протекания реакции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горением водорода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89511" y="3776571"/>
            <a:ext cx="6480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2СН</a:t>
            </a:r>
            <a:r>
              <a:rPr lang="ru-RU" sz="2400" b="1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</a:t>
            </a:r>
            <a:r>
              <a:rPr lang="ru-RU" sz="2400" b="1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2СН</a:t>
            </a:r>
            <a:r>
              <a:rPr lang="ru-RU" sz="2400" b="1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</a:t>
            </a:r>
            <a:r>
              <a:rPr lang="ru-RU" sz="2400" b="1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ONa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этиловый спирт	 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этилат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натрия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2HCl+ 2Na = 2NaCl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H</a:t>
            </a:r>
            <a:r>
              <a:rPr lang="ru-RU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2Н</a:t>
            </a:r>
            <a:r>
              <a:rPr lang="ru-RU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↑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(горение водорода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855" y="5914146"/>
            <a:ext cx="7903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Спирты как кислоты взаимодействует с металлическим 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натрием, проявляя кислотные свойства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25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6637" y="131694"/>
            <a:ext cx="896448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химии начали изучать?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кислородсодержащие соедине­ния.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классы соединений к ним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относится?  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спирты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фенолы, альдегиды, карбоновые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кислоты, сложные эфиры,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углеводы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 соединений изуча­ем?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спирты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какому плану изучили спирты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сначала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написали гомологический ряд спиртов, затем вывели общую формулу, далее изучили классификацию, номенклатуру и изомерию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спиртов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Перечислите признаки классификации спиртов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строению углеводород­ного радикала и по числу гидроксильных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способом мы вывели определение понятия «спирты»?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анализировали состав нескольких видов представителей гомологического ряда спиртов, находили их общие существенные признаки, и на основе этих существенных признаков сформулировали определение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36095" y="159372"/>
            <a:ext cx="3528393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0351" y="579253"/>
            <a:ext cx="1790391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0350" y="1340768"/>
            <a:ext cx="8794138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76055" y="2107875"/>
            <a:ext cx="1011293" cy="2580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0350" y="2780928"/>
            <a:ext cx="8794138" cy="11092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36638" y="4221088"/>
            <a:ext cx="8827850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0351" y="5301208"/>
            <a:ext cx="8794137" cy="14401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244408" y="6309320"/>
            <a:ext cx="360040" cy="216024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63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476671"/>
            <a:ext cx="502547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</a:t>
            </a:r>
            <a:r>
              <a:rPr lang="ru-RU" sz="32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</a:p>
          <a:p>
            <a:pPr algn="ctr"/>
            <a:r>
              <a:rPr lang="ru-RU" sz="32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Гидролиз </a:t>
            </a:r>
            <a:r>
              <a:rPr lang="ru-RU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этилата</a:t>
            </a: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натрия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56047" y="1844824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пробирку 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этилатом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натрия, образованный с концентрированным спиртом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капните фенолфталеин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Изменилась ли  окраска? Прилейте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мл воды,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встряхните  пробирку. Отметьте изменение окраски.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пробирке с раствором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этилата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натрия, образованный с разбавленным спиртом сразу появляется малиновое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окрашивание. Таким образом, алкоголяты легко гидролизуются 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4545403"/>
            <a:ext cx="78594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СН</a:t>
            </a:r>
            <a:r>
              <a:rPr lang="ru-RU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</a:t>
            </a:r>
            <a:r>
              <a:rPr lang="ru-RU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ONa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Н</a:t>
            </a:r>
            <a:r>
              <a:rPr lang="ru-RU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→ СН</a:t>
            </a:r>
            <a:r>
              <a:rPr lang="ru-RU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</a:t>
            </a:r>
            <a:r>
              <a:rPr lang="ru-RU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+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Спирты являются более слабыми кислотами, чем вода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613" y="349375"/>
            <a:ext cx="1385882" cy="133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32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3714" y="476671"/>
            <a:ext cx="827354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</a:t>
            </a:r>
            <a:r>
              <a:rPr lang="ru-RU" sz="32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32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этанола с </a:t>
            </a:r>
            <a:r>
              <a:rPr lang="ru-RU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бромоводородом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980" y="1860848"/>
            <a:ext cx="87092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круглодонную колбу 200 мл помещают 16 мл этанола и 10 мл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воды и медленно добавляют при постоянном перемешивании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 мл концентрированной серной кислоты. Полученную смесь охлаждают под струей воды и добавляют  15г тонко растертого бромида калия. Реакционную смесь нагревают на песчаной бане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тех пор, пока в приемник не перестанут поступать и опускаться на дно  тяжелые маслянистые  капли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этилбромида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95397" y="4538504"/>
            <a:ext cx="5371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KBr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ru-RU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ru-RU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→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KHSO</a:t>
            </a:r>
            <a:r>
              <a:rPr lang="ru-RU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HBr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↑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70876" y="5157192"/>
            <a:ext cx="49135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</a:t>
            </a:r>
            <a:r>
              <a:rPr lang="ru-RU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HBr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0610" y="5805264"/>
            <a:ext cx="5681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Этанол при взаимодействии с сильными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кислотами проявляет основные свойства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56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400" b="1" dirty="0" smtClean="0">
                <a:solidFill>
                  <a:srgbClr val="1902A6"/>
                </a:solidFill>
                <a:latin typeface="Times New Roman" pitchFamily="18" charset="0"/>
              </a:rPr>
              <a:t> «</a:t>
            </a:r>
            <a:r>
              <a:rPr lang="ru-RU" altLang="ru-RU" sz="3100" b="1" dirty="0" smtClean="0">
                <a:solidFill>
                  <a:srgbClr val="1902A6"/>
                </a:solidFill>
                <a:latin typeface="Times New Roman" pitchFamily="18" charset="0"/>
              </a:rPr>
              <a:t>Токсическое воздействие этилового спирта на различные уровни организации живой материи»</a:t>
            </a:r>
            <a:r>
              <a:rPr lang="ru-RU" altLang="ru-RU" sz="2400" b="1" dirty="0" smtClean="0">
                <a:latin typeface="Times New Roman" pitchFamily="18" charset="0"/>
              </a:rPr>
              <a:t/>
            </a:r>
            <a:br>
              <a:rPr lang="ru-RU" altLang="ru-RU" sz="2400" b="1" dirty="0" smtClean="0">
                <a:latin typeface="Times New Roman" pitchFamily="18" charset="0"/>
              </a:rPr>
            </a:br>
            <a:endParaRPr lang="ru-RU" altLang="ru-RU" sz="2400" b="1" dirty="0" smtClean="0">
              <a:latin typeface="Times New Roman" pitchFamily="18" charset="0"/>
            </a:endParaRPr>
          </a:p>
        </p:txBody>
      </p:sp>
      <p:sp>
        <p:nvSpPr>
          <p:cNvPr id="86091" name="Rectangle 75"/>
          <p:cNvSpPr>
            <a:spLocks noChangeArrowheads="1"/>
          </p:cNvSpPr>
          <p:nvPr/>
        </p:nvSpPr>
        <p:spPr bwMode="auto">
          <a:xfrm>
            <a:off x="4068763" y="5335588"/>
            <a:ext cx="477043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2400" b="1" dirty="0">
                <a:latin typeface="Times New Roman" pitchFamily="18" charset="0"/>
              </a:rPr>
              <a:t>Сбой функций, смерть</a:t>
            </a:r>
          </a:p>
          <a:p>
            <a:pPr eaLnBrk="1" hangingPunct="1">
              <a:buFontTx/>
              <a:buNone/>
            </a:pPr>
            <a:endParaRPr lang="ru-RU" altLang="ru-RU" sz="1800" b="1" dirty="0">
              <a:latin typeface="Times New Roman" pitchFamily="18" charset="0"/>
            </a:endParaRPr>
          </a:p>
        </p:txBody>
      </p:sp>
      <p:sp>
        <p:nvSpPr>
          <p:cNvPr id="86089" name="Rectangle 73"/>
          <p:cNvSpPr>
            <a:spLocks noChangeArrowheads="1"/>
          </p:cNvSpPr>
          <p:nvPr/>
        </p:nvSpPr>
        <p:spPr bwMode="auto">
          <a:xfrm>
            <a:off x="304800" y="5335588"/>
            <a:ext cx="376396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2400" b="1" dirty="0">
                <a:latin typeface="Times New Roman" pitchFamily="18" charset="0"/>
              </a:rPr>
              <a:t>Целый организм</a:t>
            </a:r>
          </a:p>
        </p:txBody>
      </p:sp>
      <p:sp>
        <p:nvSpPr>
          <p:cNvPr id="86081" name="Rectangle 65"/>
          <p:cNvSpPr>
            <a:spLocks noChangeArrowheads="1"/>
          </p:cNvSpPr>
          <p:nvPr/>
        </p:nvSpPr>
        <p:spPr bwMode="auto">
          <a:xfrm>
            <a:off x="4068762" y="4725144"/>
            <a:ext cx="4770438" cy="61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2400" b="1" dirty="0">
              <a:latin typeface="Times New Roman" pitchFamily="18" charset="0"/>
            </a:endParaRPr>
          </a:p>
        </p:txBody>
      </p:sp>
      <p:sp>
        <p:nvSpPr>
          <p:cNvPr id="86079" name="Rectangle 63"/>
          <p:cNvSpPr>
            <a:spLocks noChangeArrowheads="1"/>
          </p:cNvSpPr>
          <p:nvPr/>
        </p:nvSpPr>
        <p:spPr bwMode="auto">
          <a:xfrm>
            <a:off x="304800" y="4725144"/>
            <a:ext cx="3763963" cy="61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2400" b="1" dirty="0">
                <a:latin typeface="Times New Roman" pitchFamily="18" charset="0"/>
              </a:rPr>
              <a:t>Система органов</a:t>
            </a:r>
          </a:p>
        </p:txBody>
      </p:sp>
      <p:sp>
        <p:nvSpPr>
          <p:cNvPr id="86069" name="Rectangle 53"/>
          <p:cNvSpPr>
            <a:spLocks noChangeArrowheads="1"/>
          </p:cNvSpPr>
          <p:nvPr/>
        </p:nvSpPr>
        <p:spPr bwMode="auto">
          <a:xfrm>
            <a:off x="4068763" y="3962400"/>
            <a:ext cx="4770437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2400" b="1" dirty="0">
                <a:latin typeface="Times New Roman" pitchFamily="18" charset="0"/>
              </a:rPr>
              <a:t>Разрушение ткани печени, слепота</a:t>
            </a:r>
          </a:p>
        </p:txBody>
      </p:sp>
      <p:sp>
        <p:nvSpPr>
          <p:cNvPr id="86067" name="Rectangle 51"/>
          <p:cNvSpPr>
            <a:spLocks noChangeArrowheads="1"/>
          </p:cNvSpPr>
          <p:nvPr/>
        </p:nvSpPr>
        <p:spPr bwMode="auto">
          <a:xfrm>
            <a:off x="304800" y="3962400"/>
            <a:ext cx="3763963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2400" b="1" dirty="0">
                <a:latin typeface="Times New Roman" pitchFamily="18" charset="0"/>
              </a:rPr>
              <a:t>Уровень органов</a:t>
            </a:r>
          </a:p>
        </p:txBody>
      </p:sp>
      <p:sp>
        <p:nvSpPr>
          <p:cNvPr id="86028" name="Rectangle 12"/>
          <p:cNvSpPr>
            <a:spLocks noChangeArrowheads="1"/>
          </p:cNvSpPr>
          <p:nvPr/>
        </p:nvSpPr>
        <p:spPr bwMode="auto">
          <a:xfrm>
            <a:off x="4068763" y="3429000"/>
            <a:ext cx="477043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2400" b="1" dirty="0">
                <a:latin typeface="Times New Roman" pitchFamily="18" charset="0"/>
              </a:rPr>
              <a:t>Разрушение мембран, нейронов</a:t>
            </a:r>
          </a:p>
        </p:txBody>
      </p:sp>
      <p:sp>
        <p:nvSpPr>
          <p:cNvPr id="86027" name="Rectangle 11"/>
          <p:cNvSpPr>
            <a:spLocks noChangeArrowheads="1"/>
          </p:cNvSpPr>
          <p:nvPr/>
        </p:nvSpPr>
        <p:spPr bwMode="auto">
          <a:xfrm>
            <a:off x="304800" y="3429000"/>
            <a:ext cx="37639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2400" b="1" dirty="0">
                <a:latin typeface="Times New Roman" pitchFamily="18" charset="0"/>
              </a:rPr>
              <a:t>Клеточный уровень</a:t>
            </a:r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4068763" y="2600325"/>
            <a:ext cx="4770437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2400" b="1" dirty="0">
                <a:latin typeface="Times New Roman" pitchFamily="18" charset="0"/>
              </a:rPr>
              <a:t>Накопление альдегидов, разрушение ферментов</a:t>
            </a:r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304800" y="2600325"/>
            <a:ext cx="376396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2400" b="1" dirty="0">
                <a:latin typeface="Times New Roman" pitchFamily="18" charset="0"/>
              </a:rPr>
              <a:t>Внутриклеточный уровень</a:t>
            </a:r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4068763" y="2087563"/>
            <a:ext cx="4770437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2400" b="1" dirty="0">
                <a:latin typeface="Times New Roman" pitchFamily="18" charset="0"/>
              </a:rPr>
              <a:t>Денатурация белков, мутации</a:t>
            </a:r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304800" y="2087563"/>
            <a:ext cx="3763963" cy="83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2400" b="1" dirty="0">
                <a:latin typeface="Times New Roman" pitchFamily="18" charset="0"/>
              </a:rPr>
              <a:t>Молекулярный уровень</a:t>
            </a:r>
          </a:p>
        </p:txBody>
      </p:sp>
      <p:sp>
        <p:nvSpPr>
          <p:cNvPr id="27663" name="Rectangle 6"/>
          <p:cNvSpPr>
            <a:spLocks noChangeArrowheads="1"/>
          </p:cNvSpPr>
          <p:nvPr/>
        </p:nvSpPr>
        <p:spPr bwMode="auto">
          <a:xfrm>
            <a:off x="3851920" y="1303396"/>
            <a:ext cx="4965487" cy="8188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</a:rPr>
              <a:t>Проявление спиртом токсических свойств</a:t>
            </a:r>
          </a:p>
        </p:txBody>
      </p:sp>
      <p:sp>
        <p:nvSpPr>
          <p:cNvPr id="27664" name="Rectangle 5"/>
          <p:cNvSpPr>
            <a:spLocks noChangeArrowheads="1"/>
          </p:cNvSpPr>
          <p:nvPr/>
        </p:nvSpPr>
        <p:spPr bwMode="auto">
          <a:xfrm>
            <a:off x="304800" y="1303396"/>
            <a:ext cx="3619128" cy="8188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</a:rPr>
              <a:t>Уровень органической живой материи</a:t>
            </a:r>
          </a:p>
        </p:txBody>
      </p:sp>
      <p:sp>
        <p:nvSpPr>
          <p:cNvPr id="27666" name="Line 14"/>
          <p:cNvSpPr>
            <a:spLocks noChangeShapeType="1"/>
          </p:cNvSpPr>
          <p:nvPr/>
        </p:nvSpPr>
        <p:spPr bwMode="auto">
          <a:xfrm>
            <a:off x="304800" y="2600325"/>
            <a:ext cx="853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7" name="Line 15"/>
          <p:cNvSpPr>
            <a:spLocks noChangeShapeType="1"/>
          </p:cNvSpPr>
          <p:nvPr/>
        </p:nvSpPr>
        <p:spPr bwMode="auto">
          <a:xfrm>
            <a:off x="304800" y="2600325"/>
            <a:ext cx="853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8" name="Line 16"/>
          <p:cNvSpPr>
            <a:spLocks noChangeShapeType="1"/>
          </p:cNvSpPr>
          <p:nvPr/>
        </p:nvSpPr>
        <p:spPr bwMode="auto">
          <a:xfrm>
            <a:off x="304799" y="3429000"/>
            <a:ext cx="861060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9" name="Line 17"/>
          <p:cNvSpPr>
            <a:spLocks noChangeShapeType="1"/>
          </p:cNvSpPr>
          <p:nvPr/>
        </p:nvSpPr>
        <p:spPr bwMode="auto">
          <a:xfrm>
            <a:off x="304800" y="6030913"/>
            <a:ext cx="8534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70" name="Line 18"/>
          <p:cNvSpPr>
            <a:spLocks noChangeShapeType="1"/>
          </p:cNvSpPr>
          <p:nvPr/>
        </p:nvSpPr>
        <p:spPr bwMode="auto">
          <a:xfrm>
            <a:off x="304799" y="1303396"/>
            <a:ext cx="1" cy="472751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71" name="Line 19"/>
          <p:cNvSpPr>
            <a:spLocks noChangeShapeType="1"/>
          </p:cNvSpPr>
          <p:nvPr/>
        </p:nvSpPr>
        <p:spPr bwMode="auto">
          <a:xfrm>
            <a:off x="3923928" y="1374430"/>
            <a:ext cx="0" cy="480631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72" name="Line 20"/>
          <p:cNvSpPr>
            <a:spLocks noChangeShapeType="1"/>
          </p:cNvSpPr>
          <p:nvPr/>
        </p:nvSpPr>
        <p:spPr bwMode="auto">
          <a:xfrm>
            <a:off x="8817408" y="1331941"/>
            <a:ext cx="0" cy="472751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73" name="Line 52"/>
          <p:cNvSpPr>
            <a:spLocks noChangeShapeType="1"/>
          </p:cNvSpPr>
          <p:nvPr/>
        </p:nvSpPr>
        <p:spPr bwMode="auto">
          <a:xfrm>
            <a:off x="304800" y="3962400"/>
            <a:ext cx="853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74" name="Line 64"/>
          <p:cNvSpPr>
            <a:spLocks noChangeShapeType="1"/>
          </p:cNvSpPr>
          <p:nvPr/>
        </p:nvSpPr>
        <p:spPr bwMode="auto">
          <a:xfrm>
            <a:off x="304799" y="4725144"/>
            <a:ext cx="853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75" name="Line 74"/>
          <p:cNvSpPr>
            <a:spLocks noChangeShapeType="1"/>
          </p:cNvSpPr>
          <p:nvPr/>
        </p:nvSpPr>
        <p:spPr bwMode="auto">
          <a:xfrm>
            <a:off x="342899" y="5363765"/>
            <a:ext cx="853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923928" y="4725888"/>
            <a:ext cx="6017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Нервная, выделительная, половая</a:t>
            </a:r>
          </a:p>
        </p:txBody>
      </p:sp>
    </p:spTree>
    <p:extLst>
      <p:ext uri="{BB962C8B-B14F-4D97-AF65-F5344CB8AC3E}">
        <p14:creationId xmlns:p14="http://schemas.microsoft.com/office/powerpoint/2010/main" val="119855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6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6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6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91" grpId="0"/>
      <p:bldP spid="86089" grpId="0"/>
      <p:bldP spid="86081" grpId="0"/>
      <p:bldP spid="86079" grpId="0"/>
      <p:bldP spid="86069" grpId="0"/>
      <p:bldP spid="86067" grpId="0"/>
      <p:bldP spid="86028" grpId="0"/>
      <p:bldP spid="86027" grpId="0"/>
      <p:bldP spid="86026" grpId="0"/>
      <p:bldP spid="86025" grpId="0"/>
      <p:bldP spid="860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984" y="134430"/>
            <a:ext cx="892899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№14 стр. 74.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взаимодействии 3 г. предельного одноатомного спирта с необходимым количеством натрия выделилось 0,56 л (н. у.) водорода. Выведете формулу спирта.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Составим уравнение химической реакции: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3 г.                                         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0,56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2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Na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×(14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+18)                        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22,4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×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 г.</a:t>
            </a:r>
          </a:p>
          <a:p>
            <a:pPr lvl="0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+18)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22,4 л = 8,96 × 2(14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+18);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×= 0,8(14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+18)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14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 = 56(14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+18);  14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0,8(14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+18) = 56* (14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+18)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11,2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56;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8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260648"/>
            <a:ext cx="867645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Закрепление: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Этанол не взаимодействует 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:   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NаОН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НСl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О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 окислении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первичногоэтилового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спирта получают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пропаналь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2)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этаналь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3) этанол; 4)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метаналь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При окислении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вторичного спирта получают: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1) третичный спирт; 2) альдегид;  3) кетон;  4) карбоновую кислоту.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При окислении метанола образуется: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1) метан;  2) уксусная кислота;   3)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метаналь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 4) хлорметан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При окислении пропанола-2 образуется: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1)альдегид;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2)кетон ;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алкан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алкен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81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519" y="260648"/>
            <a:ext cx="8986192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Кислотные свойства этанола проявляются в реакции с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1) натрием                   2) оксидом меди (II)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3)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хлороводородом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перманганатом калия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Какая реакция свидетельствует о слабых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спиртов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1)Na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4)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Алкоголяты получаются из спиртов при их взаимодействии с: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ru-R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2)О</a:t>
            </a:r>
            <a:r>
              <a:rPr lang="ru-R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3)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CuO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4)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При взаимодействии пропанола-1 с натрием образуется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  2)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пропилат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натрия;      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этилат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натрия;                       4)пропандиол-1,2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В ходе реакции этанола с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бромоводородом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при­сутствии Н</a:t>
            </a:r>
            <a:r>
              <a:rPr lang="ru-RU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SО</a:t>
            </a:r>
            <a:r>
              <a:rPr lang="ru-RU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образуется: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1) этилен;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бромэтан;  3) 1,2-диброморэтан;   4) этан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979712" y="6061938"/>
            <a:ext cx="6463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Ответы: 1-1;  2-2;  3-3;  4-3;  5-2;  6-1;  7-2;  8-4;  9-2;  10-2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5925671"/>
            <a:ext cx="6220219" cy="6418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08824" y="5992665"/>
            <a:ext cx="1370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39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29080585"/>
              </p:ext>
            </p:extLst>
          </p:nvPr>
        </p:nvGraphicFramePr>
        <p:xfrm>
          <a:off x="142875" y="260648"/>
          <a:ext cx="8893621" cy="1072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Соединительная линия уступом 4"/>
          <p:cNvCxnSpPr>
            <a:cxnSpLocks noChangeShapeType="1"/>
          </p:cNvCxnSpPr>
          <p:nvPr/>
        </p:nvCxnSpPr>
        <p:spPr bwMode="auto">
          <a:xfrm flipV="1">
            <a:off x="755576" y="4077072"/>
            <a:ext cx="3857625" cy="1571625"/>
          </a:xfrm>
          <a:prstGeom prst="bentConnector3">
            <a:avLst>
              <a:gd name="adj1" fmla="val 50000"/>
            </a:avLst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>
            <a:outerShdw dist="25000" dir="5400000" rotWithShape="0">
              <a:srgbClr val="000000">
                <a:alpha val="39999"/>
              </a:srgbClr>
            </a:outerShdw>
          </a:effectLst>
        </p:spPr>
      </p:cxnSp>
      <p:cxnSp>
        <p:nvCxnSpPr>
          <p:cNvPr id="6" name="Соединительная линия уступом 5"/>
          <p:cNvCxnSpPr>
            <a:cxnSpLocks noChangeShapeType="1"/>
          </p:cNvCxnSpPr>
          <p:nvPr/>
        </p:nvCxnSpPr>
        <p:spPr bwMode="auto">
          <a:xfrm flipV="1">
            <a:off x="2771800" y="2357439"/>
            <a:ext cx="3800450" cy="1719633"/>
          </a:xfrm>
          <a:prstGeom prst="bentConnector3">
            <a:avLst>
              <a:gd name="adj1" fmla="val 50000"/>
            </a:avLst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>
            <a:outerShdw dist="25000" dir="5400000" rotWithShape="0">
              <a:srgbClr val="000000">
                <a:alpha val="39999"/>
              </a:srgbClr>
            </a:outerShdw>
          </a:effectLst>
        </p:spPr>
      </p:cxnSp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251520" y="4257585"/>
            <a:ext cx="26642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Ничего не узнал, мне было не интересно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2195736" y="2865120"/>
            <a:ext cx="241746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 не все понял, мне было трудно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3" name="TextBox 8"/>
          <p:cNvSpPr txBox="1">
            <a:spLocks noChangeArrowheads="1"/>
          </p:cNvSpPr>
          <p:nvPr/>
        </p:nvSpPr>
        <p:spPr bwMode="auto">
          <a:xfrm>
            <a:off x="3851920" y="1413506"/>
            <a:ext cx="32403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 узнал много нового, мне было интересно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лыбающееся лицо 10"/>
          <p:cNvSpPr>
            <a:spLocks noChangeArrowheads="1"/>
          </p:cNvSpPr>
          <p:nvPr/>
        </p:nvSpPr>
        <p:spPr bwMode="auto">
          <a:xfrm>
            <a:off x="2786063" y="4857750"/>
            <a:ext cx="1714500" cy="1785938"/>
          </a:xfrm>
          <a:prstGeom prst="smileyFace">
            <a:avLst>
              <a:gd name="adj" fmla="val -4653"/>
            </a:avLst>
          </a:prstGeom>
          <a:solidFill>
            <a:srgbClr val="00B050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Улыбающееся лицо 12"/>
          <p:cNvSpPr>
            <a:spLocks noChangeArrowheads="1"/>
          </p:cNvSpPr>
          <p:nvPr/>
        </p:nvSpPr>
        <p:spPr bwMode="auto">
          <a:xfrm>
            <a:off x="6715125" y="1571625"/>
            <a:ext cx="1571625" cy="1785938"/>
          </a:xfrm>
          <a:prstGeom prst="smileyFace">
            <a:avLst>
              <a:gd name="adj" fmla="val 4653"/>
            </a:avLst>
          </a:prstGeom>
          <a:solidFill>
            <a:srgbClr val="F0A22E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Улыбающееся лицо 13"/>
          <p:cNvSpPr>
            <a:spLocks noChangeArrowheads="1"/>
          </p:cNvSpPr>
          <p:nvPr/>
        </p:nvSpPr>
        <p:spPr bwMode="auto">
          <a:xfrm>
            <a:off x="4714875" y="3214688"/>
            <a:ext cx="1801813" cy="1857375"/>
          </a:xfrm>
          <a:prstGeom prst="smileyFace">
            <a:avLst>
              <a:gd name="adj" fmla="val 1051"/>
            </a:avLst>
          </a:prstGeom>
          <a:solidFill>
            <a:srgbClr val="FFFF00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2" name="Улыбающееся лицо 11"/>
          <p:cNvSpPr>
            <a:spLocks noChangeArrowheads="1"/>
          </p:cNvSpPr>
          <p:nvPr/>
        </p:nvSpPr>
        <p:spPr bwMode="auto">
          <a:xfrm>
            <a:off x="6715125" y="1571625"/>
            <a:ext cx="1744663" cy="1785938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378393" y="6309320"/>
            <a:ext cx="360040" cy="216024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32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3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9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170298"/>
                </a:solidFill>
                <a:latin typeface="Monotype Corsiva" pitchFamily="66" charset="0"/>
              </a:rPr>
              <a:t>Домашнее задание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6400800" cy="46482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ru-RU" altLang="ru-RU" dirty="0" smtClean="0"/>
              <a:t>		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Найти информацию о применении и значении спирта в жизни человека.</a:t>
            </a:r>
          </a:p>
          <a:p>
            <a:pPr eaLnBrk="1" hangingPunct="1">
              <a:buFontTx/>
              <a:buNone/>
            </a:pP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	Можно воспользоваться адресами сайтов, записанных на инструктивных картах.</a:t>
            </a:r>
          </a:p>
          <a:p>
            <a:pPr eaLnBrk="1" hangingPunct="1">
              <a:buFontTx/>
              <a:buNone/>
            </a:pPr>
            <a:endParaRPr lang="ru-RU" altLang="ru-RU" sz="1400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8800" lvl="4" indent="0" eaLnBrk="1" hangingPunct="1">
              <a:buNone/>
            </a:pPr>
            <a:r>
              <a:rPr lang="en-US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://school-collection.edu.ru/</a:t>
            </a:r>
          </a:p>
          <a:p>
            <a:pPr marL="1828800" lvl="4" indent="0" eaLnBrk="1" hangingPunct="1">
              <a:buNone/>
            </a:pPr>
            <a:r>
              <a:rPr lang="en-US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://lifelib.ru/</a:t>
            </a:r>
            <a:r>
              <a:rPr lang="ru-RU" alt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articles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marL="1828800" lvl="4" indent="0" eaLnBrk="1" hangingPunct="1">
              <a:buNone/>
            </a:pPr>
            <a:r>
              <a:rPr lang="en-US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://nauka.relis.ru</a:t>
            </a:r>
            <a:r>
              <a:rPr lang="ru-RU" altLang="ru-RU" b="1" dirty="0" smtClean="0">
                <a:solidFill>
                  <a:srgbClr val="170298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pic>
        <p:nvPicPr>
          <p:cNvPr id="92164" name="Picture 4" descr="AG00317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00200"/>
            <a:ext cx="18954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05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1760537" y="1628800"/>
            <a:ext cx="5013325" cy="282257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Большое спасибо </a:t>
            </a:r>
          </a:p>
          <a:p>
            <a:pPr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</p:txBody>
      </p:sp>
      <p:pic>
        <p:nvPicPr>
          <p:cNvPr id="2" name="10. конец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2696.615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62400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453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936" y="188640"/>
            <a:ext cx="8470901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1.www.alkogoliki.com.ua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2.www.festival.1september.ru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3.www.schools.mari-ei.ru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4.www.xumuk.ru/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encyklopedia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5.Артамонова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И.Г.,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Сагайдачная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В.В. Практические работы с исследованием лекарственных препаратов и средств бытовой химии. //Химия в школе. – 2002. - №9. – С.73 – 76.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6.Ветров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Н.И. Если бы я знал закон. – М., 1986.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7.Габриелян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О.С., Остроумов И.Г. Настольная книга учителя. Химия, 10 класс. – М.: Дрофа, 2004. – 479 с.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8.Зверев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И.Д. Книга для чтения по анатомии, физиологии и гигиене человека. – М.: Просвещение, 1983. – 215 с.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9.Игнатьева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С.Ю. Профилактика алкоголизма: интегрированный урок в 10 классе. //Химия в школе. – 2003. - №1. – С.32 – 35.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10.Колесов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Д.В. Предупреждение вредных привычек у школьников. – М.,1984.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11.Копыт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Н.Я., Скворцова Е.С. Алкоголь и подростки. – М., 1984.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Малеева В.Ф. Из опыта проведения обобщающих уроков. //Химия в школе. – 2006. - №1. – С.25 – 30.</a:t>
            </a:r>
          </a:p>
        </p:txBody>
      </p:sp>
    </p:spTree>
    <p:extLst>
      <p:ext uri="{BB962C8B-B14F-4D97-AF65-F5344CB8AC3E}">
        <p14:creationId xmlns:p14="http://schemas.microsoft.com/office/powerpoint/2010/main" val="173258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2542" y="564249"/>
            <a:ext cx="8584505" cy="61863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гомологического ряда предельных одноатомных спиртов: Начало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1)C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 1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ОН;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2)C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+ 1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ОН;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3)C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 3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ОН;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4)C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Изомером положения функциональной группы для пентанола-2 является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пентанол-1 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2-метилбутанол-2  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бутанол-2   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3-метилпентанол-1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3.Укажите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молекулярную формулу предельного одноатомного спирта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С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С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С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С3Н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Предельным одноатомным спиртам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изомерны</a:t>
            </a:r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альдегиды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карбоновые кислоты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простые эфиры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сложные эфиры</a:t>
            </a:r>
          </a:p>
          <a:p>
            <a:endParaRPr lang="ru-RU" dirty="0"/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307975" y="9911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9">
            <a:hlinkClick r:id="rId2"/>
          </p:cNvPr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0800" algn="l"/>
                <a:tab pos="145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0800" algn="l"/>
                <a:tab pos="145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0800" algn="l"/>
                <a:tab pos="145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0800" algn="l"/>
                <a:tab pos="145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0800" algn="l"/>
                <a:tab pos="145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0800" algn="l"/>
                <a:tab pos="145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0800" algn="l"/>
                <a:tab pos="145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0800" algn="l"/>
                <a:tab pos="145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0800" algn="l"/>
                <a:tab pos="145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" algn="l"/>
                <a:tab pos="1450975" algn="l"/>
              </a:tabLst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" algn="l"/>
                <a:tab pos="1450975" algn="l"/>
              </a:tabLst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0">
            <a:hlinkClick r:id="rId2"/>
          </p:cNvPr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0800" algn="l"/>
                <a:tab pos="145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0800" algn="l"/>
                <a:tab pos="145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0800" algn="l"/>
                <a:tab pos="145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0800" algn="l"/>
                <a:tab pos="145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0800" algn="l"/>
                <a:tab pos="145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0800" algn="l"/>
                <a:tab pos="145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0800" algn="l"/>
                <a:tab pos="145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0800" algn="l"/>
                <a:tab pos="145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0800" algn="l"/>
                <a:tab pos="145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" algn="l"/>
                <a:tab pos="1450975" algn="l"/>
              </a:tabLst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" algn="l"/>
                <a:tab pos="1450975" algn="l"/>
              </a:tabLst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1">
            <a:hlinkClick r:id="rId2"/>
          </p:cNvPr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0800" algn="l"/>
                <a:tab pos="145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0800" algn="l"/>
                <a:tab pos="145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0800" algn="l"/>
                <a:tab pos="145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0800" algn="l"/>
                <a:tab pos="145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0800" algn="l"/>
                <a:tab pos="145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0800" algn="l"/>
                <a:tab pos="145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0800" algn="l"/>
                <a:tab pos="145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0800" algn="l"/>
                <a:tab pos="145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0800" algn="l"/>
                <a:tab pos="145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" algn="l"/>
                <a:tab pos="1450975" algn="l"/>
              </a:tabLst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altLang="ru-RU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" algn="l"/>
                <a:tab pos="1450975" algn="l"/>
              </a:tabLst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2095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14" descr="Картинки по запросу 3-метилпентанол-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187624" y="430567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907704" y="430567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05953" y="183249"/>
            <a:ext cx="907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23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9162" y="188640"/>
            <a:ext cx="835292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вещество, выпадающее из общего ряда: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CH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−CH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−OH                                          б) CH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−OH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HO−CH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−CH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−OH                                  г) CH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−CH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−CH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−ОН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Соотнесите: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спирта                                                  формула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одноатомный                                          а)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ОН-CH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−CH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                                                      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двухатомный                                          б) CH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−CH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−CH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−CH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−ОН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трёхатомный                                           в) CH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−CH−CH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│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│      │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ОН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Соотнесите: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спирта                                                  формула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предельный                                             а)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−ОН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непредельный                                         б)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ароматический                                        в) CH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−ОН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изомерных спиртов состава С</a:t>
            </a:r>
            <a:r>
              <a:rPr 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(без оптических изомеров) равно: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двум            б) трём                в) четырём             г) пяти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Напишите их формулы и назовите вещества.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2971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476672"/>
            <a:ext cx="5976380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объединяет эти вещества ?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4" descr="Картинки по запросу картинка медицинские препараты содержащие спи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Картинки по запросу картинка медицинские препараты содержащие спир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44" y="112954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3" descr="Картинки по запросу йодная настойк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5" descr="Картинки по запросу йодная настойк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5" y="1087878"/>
            <a:ext cx="17811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88870"/>
            <a:ext cx="3923928" cy="236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22" descr="Картинки по запросу картинка спирт в парфюмери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73" y="3775064"/>
            <a:ext cx="2439983" cy="29656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Картинки по запросу картинка спирт бытовая химия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4" r="17490"/>
          <a:stretch/>
        </p:blipFill>
        <p:spPr bwMode="auto">
          <a:xfrm>
            <a:off x="3059832" y="3817754"/>
            <a:ext cx="254202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8" name="Picture 28" descr="Картинки по запросу картинка спирт бытовая химия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241" y="4078699"/>
            <a:ext cx="2325337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73417" y="3451898"/>
            <a:ext cx="7138877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их состав входит этиловый спирт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63789" y="3417618"/>
            <a:ext cx="6958131" cy="72065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справка 8">
            <a:hlinkClick r:id="" action="ppaction://noaction" highlightClick="1"/>
          </p:cNvPr>
          <p:cNvSpPr/>
          <p:nvPr/>
        </p:nvSpPr>
        <p:spPr>
          <a:xfrm>
            <a:off x="4330842" y="3417618"/>
            <a:ext cx="830708" cy="686372"/>
          </a:xfrm>
          <a:prstGeom prst="actionButtonHelp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409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6124754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какому плану будем изучать?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1.Физические свойства (растворение, испарение, температура кипения)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Химические свойства(опыты)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Влияние спирта на организм человека (сообщение ученика)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Каковы задачи урока ?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1.Исследовать  физические и химические  свойства этанола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Доказать губительное действие  этанола  на организм человека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Добывать знания на основе наблюдений, анализа и обобщения результатов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836712"/>
            <a:ext cx="8496944" cy="20882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323025"/>
            <a:ext cx="8496944" cy="26262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88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9949" y="1061447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«Всё есть яд,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есть лекарство,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дело в дозе»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72569" y="2256054"/>
            <a:ext cx="4045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Алхимик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 Парацельс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476672"/>
            <a:ext cx="518667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Спирты в жизни человека 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429" y="2996952"/>
            <a:ext cx="4580356" cy="3539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1.Растворитель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Лекарственные препараты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Топливо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4.Краски, лаки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5.Сложные эфиры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Уксусная кислота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Косметические препараты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Каучук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9949" y="2996952"/>
            <a:ext cx="4249008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Слабый наркотик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«Аль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коголь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(арабское)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-одурманивающий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24429" y="2717719"/>
            <a:ext cx="86960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719949" y="2717719"/>
            <a:ext cx="0" cy="3818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2" descr="Картинки по запросу картинка алкоголика на скамей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569" y="4381947"/>
            <a:ext cx="3531880" cy="215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62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35493"/>
            <a:ext cx="600677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техники безопасности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7" y="980728"/>
            <a:ext cx="8496944" cy="52629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1.Вещества для проведения опытов необходимо брать в таком количестве как это указано 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инструкции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2.3ажигать спиртовку только спичкой, не наклонять спиртовку к другой го­рящей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спиртовке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Нагреваемый предмет помещать в верхней трети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пламени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4.Чтобы погасить пламя спиртовки, её следует закрыть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колпачком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5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639495"/>
              </p:ext>
            </p:extLst>
          </p:nvPr>
        </p:nvGraphicFramePr>
        <p:xfrm>
          <a:off x="332712" y="3608807"/>
          <a:ext cx="8622589" cy="29178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4769"/>
                <a:gridCol w="1296989"/>
                <a:gridCol w="949179"/>
                <a:gridCol w="1181051"/>
                <a:gridCol w="1790740"/>
                <a:gridCol w="2069861"/>
              </a:tblGrid>
              <a:tr h="10750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spc="2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Спирт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spc="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Агрегатное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spc="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состояние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spc="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цвет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spc="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Запах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spc="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Растворимость в воде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spc="2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Испаряемость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855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этанол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spc="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Жидкие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spc="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бесцветен­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spc="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характер­ным запа­хом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spc="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смешиваются с во­дой в любых соот­ношениях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spc="2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Быстро испаряется 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5575" y="1268760"/>
            <a:ext cx="7992887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физические свойства этилового спирта.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опыта: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пробирку прилить 1мл воды и столько же спирта. Учащиеся прово­дят опыт по изучению растворимости изоамилового спирта в воде. Для изучения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испаряемости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 фильтровальные бумаги наносят пипеткой воду и этанол.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81914"/>
            <a:ext cx="820891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№1 </a:t>
            </a:r>
          </a:p>
          <a:p>
            <a:pPr lvl="0"/>
            <a:r>
              <a:rPr lang="ru-RU" sz="3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физических свойств этанола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1640" y="176056"/>
            <a:ext cx="190308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6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3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1454</Words>
  <Application>Microsoft Office PowerPoint</Application>
  <PresentationFormat>Экран (4:3)</PresentationFormat>
  <Paragraphs>312</Paragraphs>
  <Slides>29</Slides>
  <Notes>8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Тема Office</vt:lpstr>
      <vt:lpstr>CS ChemDraw Drawing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основании опыта можно сделать следующие выводы:</vt:lpstr>
      <vt:lpstr>Изменения в головном мозге</vt:lpstr>
      <vt:lpstr>Изменения в печени</vt:lpstr>
      <vt:lpstr>Окисление этанола в организме </vt:lpstr>
      <vt:lpstr>Презентация PowerPoint</vt:lpstr>
      <vt:lpstr>Презентация PowerPoint</vt:lpstr>
      <vt:lpstr>Презентация PowerPoint</vt:lpstr>
      <vt:lpstr>Презентация PowerPoint</vt:lpstr>
      <vt:lpstr> «Токсическое воздействие этилового спирта на различные уровни организации живой материи» 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Фанзиль</dc:creator>
  <cp:lastModifiedBy>Фанзиль</cp:lastModifiedBy>
  <cp:revision>73</cp:revision>
  <dcterms:created xsi:type="dcterms:W3CDTF">2016-02-21T06:46:01Z</dcterms:created>
  <dcterms:modified xsi:type="dcterms:W3CDTF">2016-02-23T19:37:50Z</dcterms:modified>
</cp:coreProperties>
</file>