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76" r:id="rId3"/>
    <p:sldId id="266" r:id="rId4"/>
    <p:sldId id="267" r:id="rId5"/>
    <p:sldId id="268" r:id="rId6"/>
    <p:sldId id="263" r:id="rId7"/>
    <p:sldId id="264" r:id="rId8"/>
    <p:sldId id="265" r:id="rId9"/>
    <p:sldId id="272" r:id="rId10"/>
    <p:sldId id="269" r:id="rId11"/>
    <p:sldId id="273" r:id="rId12"/>
    <p:sldId id="275" r:id="rId13"/>
    <p:sldId id="262" r:id="rId14"/>
    <p:sldId id="271" r:id="rId15"/>
    <p:sldId id="274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88" autoAdjust="0"/>
  </p:normalViewPr>
  <p:slideViewPr>
    <p:cSldViewPr>
      <p:cViewPr varScale="1">
        <p:scale>
          <a:sx n="86" d="100"/>
          <a:sy n="86" d="100"/>
        </p:scale>
        <p:origin x="-13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Пользователь\Downloads\школа анзёб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743200"/>
            <a:ext cx="3875810" cy="2904800"/>
          </a:xfrm>
          <a:prstGeom prst="rect">
            <a:avLst/>
          </a:prstGeom>
          <a:noFill/>
        </p:spPr>
      </p:pic>
      <p:pic>
        <p:nvPicPr>
          <p:cNvPr id="7170" name="Picture 2" descr="http://www.bratsk-city.ru/upload/iblock/3ec/vi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886200"/>
            <a:ext cx="3024419" cy="23431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533400"/>
            <a:ext cx="7772400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 истоков образования</a:t>
            </a:r>
            <a:br>
              <a:rPr lang="ru-RU" dirty="0" smtClean="0"/>
            </a:br>
            <a:r>
              <a:rPr lang="ru-RU" dirty="0" smtClean="0"/>
              <a:t>Братска </a:t>
            </a:r>
            <a:endParaRPr lang="ru-RU" dirty="0"/>
          </a:p>
        </p:txBody>
      </p:sp>
      <p:pic>
        <p:nvPicPr>
          <p:cNvPr id="1028" name="Picture 4" descr="C:\Users\Danya\Desktop\2777217_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828800"/>
            <a:ext cx="3801807" cy="2532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4572000" y="5486400"/>
            <a:ext cx="3886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Одна из первых школ Братска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381000"/>
            <a:ext cx="8382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Династия учителей Карповых</a:t>
            </a:r>
            <a:endParaRPr lang="ru-RU" sz="4000" b="1" dirty="0"/>
          </a:p>
        </p:txBody>
      </p:sp>
      <p:pic>
        <p:nvPicPr>
          <p:cNvPr id="2050" name="Picture 2" descr="C:\Users\Пользователь\Downloads\Карпов-Михаил-Ефимови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505200"/>
            <a:ext cx="3860801" cy="274685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38200" y="2133600"/>
            <a:ext cx="74094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  </a:t>
            </a:r>
            <a:r>
              <a:rPr lang="ru-RU" b="1" dirty="0" smtClean="0"/>
              <a:t>Карпов  Александр Алексеевич учился  в Иркутской</a:t>
            </a:r>
          </a:p>
          <a:p>
            <a:r>
              <a:rPr lang="ru-RU" b="1" dirty="0" smtClean="0"/>
              <a:t> Учительской семинарии, после окончания которой, </a:t>
            </a:r>
          </a:p>
          <a:p>
            <a:r>
              <a:rPr lang="ru-RU" b="1" dirty="0" smtClean="0"/>
              <a:t>на рубеже 19-20 веков, преподавал в школах Тулуна</a:t>
            </a:r>
          </a:p>
          <a:p>
            <a:r>
              <a:rPr lang="ru-RU" b="1" dirty="0" smtClean="0"/>
              <a:t> и Братска.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19600" y="3200401"/>
            <a:ext cx="49719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Старший Михаил выбрал</a:t>
            </a:r>
          </a:p>
          <a:p>
            <a:r>
              <a:rPr lang="ru-RU" b="1" dirty="0" smtClean="0"/>
              <a:t> профессию учителя вслед за дядей</a:t>
            </a:r>
          </a:p>
          <a:p>
            <a:r>
              <a:rPr lang="ru-RU" b="1" dirty="0" smtClean="0"/>
              <a:t> Александром Алексеевичем. </a:t>
            </a:r>
          </a:p>
          <a:p>
            <a:r>
              <a:rPr lang="ru-RU" b="1" dirty="0" smtClean="0"/>
              <a:t>После окончания Братского</a:t>
            </a:r>
          </a:p>
          <a:p>
            <a:r>
              <a:rPr lang="ru-RU" b="1" dirty="0" smtClean="0"/>
              <a:t> двухклассного училища</a:t>
            </a:r>
          </a:p>
          <a:p>
            <a:r>
              <a:rPr lang="ru-RU" b="1" dirty="0" smtClean="0"/>
              <a:t> в 1908 году, он поступил учиться</a:t>
            </a:r>
          </a:p>
          <a:p>
            <a:r>
              <a:rPr lang="ru-RU" b="1" dirty="0" smtClean="0"/>
              <a:t> в ту же Иркутскую</a:t>
            </a:r>
          </a:p>
          <a:p>
            <a:r>
              <a:rPr lang="ru-RU" b="1" dirty="0" smtClean="0"/>
              <a:t> Учительскую семинарию.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09600"/>
            <a:ext cx="592341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 1912 году Михаил Ефимович</a:t>
            </a:r>
          </a:p>
          <a:p>
            <a:r>
              <a:rPr lang="ru-RU" b="1" dirty="0" smtClean="0"/>
              <a:t> вернулся в родное село и стал работать</a:t>
            </a:r>
          </a:p>
          <a:p>
            <a:r>
              <a:rPr lang="ru-RU" b="1" dirty="0" smtClean="0"/>
              <a:t> в Братском двухклассном училище, </a:t>
            </a:r>
          </a:p>
          <a:p>
            <a:r>
              <a:rPr lang="ru-RU" b="1" dirty="0" smtClean="0"/>
              <a:t>одновременно став активным участником </a:t>
            </a:r>
          </a:p>
          <a:p>
            <a:r>
              <a:rPr lang="ru-RU" b="1" dirty="0" smtClean="0"/>
              <a:t>затеваемых в селе общественных дел.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pic>
        <p:nvPicPr>
          <p:cNvPr id="25603" name="Picture 3" descr="C:\Users\Пользователь\Downloads\0_a18c9_793d1474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533400"/>
            <a:ext cx="2401887" cy="1752600"/>
          </a:xfrm>
          <a:prstGeom prst="rect">
            <a:avLst/>
          </a:prstGeom>
          <a:noFill/>
        </p:spPr>
      </p:pic>
      <p:pic>
        <p:nvPicPr>
          <p:cNvPr id="25604" name="Picture 4" descr="C:\Users\Пользователь\Downloads\0_a18c1_250cbb67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971800"/>
            <a:ext cx="3741948" cy="2349500"/>
          </a:xfrm>
          <a:prstGeom prst="rect">
            <a:avLst/>
          </a:prstGeom>
          <a:noFill/>
        </p:spPr>
      </p:pic>
      <p:pic>
        <p:nvPicPr>
          <p:cNvPr id="6" name="Picture 2" descr="C:\Users\Пользователь\Downloads\Рисунок-школы-с.Братск-построенной-в-1929-году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971800"/>
            <a:ext cx="3270250" cy="208263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14400" y="5105400"/>
            <a:ext cx="3352800" cy="6858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Школа в с. Братск, построенная в 1929 году</a:t>
            </a:r>
            <a:endParaRPr lang="ru-RU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4117/121468292.3/0_a18c9_793d1474_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3056363" cy="2724151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80999" y="3713084"/>
            <a:ext cx="8305801" cy="280076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525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Достойной преемницей своего отца  настоящим учителем, краеведом стала дочь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525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Михаила Ефимовича  -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Людмила Михайловна Карпова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Окончив в 1946 году школу с серебряной медалью, она поступает в Иркутский педагогический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институт на исторический факультет и через несколько лет возвращается в родную школу в качестве учителя истории. За свой труд Людмила Михайловна была награждена орденом Трудового Красного Знамени, медалью «За доблестный труд».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Но главная ее награда – это благодарность ее учеников, которых немало в Братске.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52400"/>
            <a:ext cx="8458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ПЕРВЫЕ УЧИТЕЛЯ БРАТСКА.</a:t>
            </a:r>
          </a:p>
          <a:p>
            <a:pPr algn="ctr"/>
            <a:r>
              <a:rPr lang="ru-RU" sz="2800" b="1" dirty="0" smtClean="0"/>
              <a:t> ДИНАСТИЯ КАРПОВЫХ</a:t>
            </a:r>
            <a:endParaRPr lang="ru-RU" sz="2800" b="1" dirty="0"/>
          </a:p>
        </p:txBody>
      </p:sp>
      <p:pic>
        <p:nvPicPr>
          <p:cNvPr id="1029" name="Picture 5" descr="http://img-fotki.yandex.ru/get/4126/121468292.3/0_a18c1_250cbb67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143000"/>
            <a:ext cx="3733800" cy="2425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hotos.wikimapia.org/p/00/02/27/42/70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038600"/>
            <a:ext cx="3009900" cy="2339123"/>
          </a:xfrm>
          <a:prstGeom prst="rect">
            <a:avLst/>
          </a:prstGeom>
          <a:noFill/>
        </p:spPr>
      </p:pic>
      <p:pic>
        <p:nvPicPr>
          <p:cNvPr id="6148" name="Picture 4" descr="http://www.21310s08.edusite.ru/images/image1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5867400" cy="3810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6172200" y="228600"/>
            <a:ext cx="2667000" cy="37338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 школе давались </a:t>
            </a:r>
            <a:r>
              <a:rPr lang="ru-RU" b="1" dirty="0" err="1" smtClean="0">
                <a:solidFill>
                  <a:schemeClr val="tx1"/>
                </a:solidFill>
              </a:rPr>
              <a:t>первоначальнае</a:t>
            </a:r>
            <a:r>
              <a:rPr lang="ru-RU" b="1" dirty="0" smtClean="0">
                <a:solidFill>
                  <a:schemeClr val="tx1"/>
                </a:solidFill>
              </a:rPr>
              <a:t> знания в области чтения, письма, счёта и представления о мире. Много учебного времени отводилось религии и церковному пению.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1000" y="4114800"/>
            <a:ext cx="5181600" cy="22098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Большую трудность представляло обеспечение учеников учебными пособиями,  бумагой, карандашами, дровами, керосином. После гражданской войны развитие школьного образования в Иркутской области стало приоритетным.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ownloads\848a393af09d24663a8109e43a9737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188" y="304800"/>
            <a:ext cx="8824812" cy="5563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Пользователь\Downloads\братск 19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438400"/>
            <a:ext cx="1866900" cy="18669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" y="381000"/>
            <a:ext cx="624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Список источников информации и иллюстраций : 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Герасимов В. Летопись Братска 1-2 ч. – Иркутск, 1992г.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  Сухарева Н.В. Полвека просвещению города Братска (летопись). - Братск, 2005г.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 Сухарева Н.В. Учитель. – Братск, 2005г.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  </a:t>
            </a:r>
            <a:r>
              <a:rPr lang="ru-RU" b="1" dirty="0" err="1" smtClean="0"/>
              <a:t>Ступак</a:t>
            </a:r>
            <a:r>
              <a:rPr lang="ru-RU" b="1" dirty="0" smtClean="0"/>
              <a:t> Г.Е. Братская землица. – Братск, 2008г. 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 Братск. Возрожденная легенда. – ООО «ИД Братск», 2009 г.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  Материалы из архива музея им. </a:t>
            </a:r>
            <a:r>
              <a:rPr lang="ru-RU" b="1" dirty="0" err="1" smtClean="0"/>
              <a:t>Мокровицкого</a:t>
            </a:r>
            <a:r>
              <a:rPr lang="ru-RU" b="1" dirty="0" smtClean="0"/>
              <a:t> </a:t>
            </a:r>
            <a:r>
              <a:rPr lang="ru-RU" b="1" dirty="0" err="1" smtClean="0"/>
              <a:t>ДТДиМ</a:t>
            </a:r>
            <a:r>
              <a:rPr lang="ru-RU" b="1" dirty="0" smtClean="0"/>
              <a:t> «Гармония».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Братск: азбука романтиков / под ред. С.В. </a:t>
            </a:r>
            <a:r>
              <a:rPr lang="ru-RU" b="1" dirty="0" err="1" smtClean="0"/>
              <a:t>Белокобыльского</a:t>
            </a:r>
            <a:r>
              <a:rPr lang="ru-RU" b="1" dirty="0" smtClean="0"/>
              <a:t>. – Братск :  Изд-во </a:t>
            </a:r>
            <a:r>
              <a:rPr lang="ru-RU" b="1" dirty="0" err="1" smtClean="0"/>
              <a:t>БрГУ</a:t>
            </a:r>
            <a:r>
              <a:rPr lang="ru-RU" b="1" dirty="0" smtClean="0"/>
              <a:t>, 2011. – 155 с.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 Сайты в Интернете: </a:t>
            </a:r>
          </a:p>
          <a:p>
            <a:pPr marL="342900" indent="-342900"/>
            <a:r>
              <a:rPr lang="ru-RU" b="1" dirty="0" smtClean="0"/>
              <a:t>     http://президент.рф/news  http://ru.wikiquote.org Иллюстрации:  Фото из архива музея им. В.И. </a:t>
            </a:r>
            <a:r>
              <a:rPr lang="ru-RU" b="1" dirty="0" err="1" smtClean="0"/>
              <a:t>Мокровицкого</a:t>
            </a:r>
            <a:r>
              <a:rPr lang="ru-RU" b="1" dirty="0" smtClean="0"/>
              <a:t> </a:t>
            </a:r>
            <a:r>
              <a:rPr lang="ru-RU" b="1" dirty="0" err="1" smtClean="0"/>
              <a:t>ДТДиМ</a:t>
            </a:r>
            <a:r>
              <a:rPr lang="ru-RU" b="1" dirty="0" smtClean="0"/>
              <a:t> «Гармония»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600200"/>
            <a:ext cx="603562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Авторы презентации:</a:t>
            </a:r>
          </a:p>
          <a:p>
            <a:r>
              <a:rPr lang="ru-RU" sz="3600" dirty="0" err="1" smtClean="0"/>
              <a:t>Кибирева</a:t>
            </a:r>
            <a:r>
              <a:rPr lang="ru-RU" sz="3600" dirty="0" smtClean="0"/>
              <a:t> Мария</a:t>
            </a:r>
          </a:p>
          <a:p>
            <a:r>
              <a:rPr lang="ru-RU" sz="3600" dirty="0" smtClean="0"/>
              <a:t>Попова Мария, 10 класс</a:t>
            </a:r>
          </a:p>
          <a:p>
            <a:endParaRPr lang="ru-RU" sz="3600" dirty="0" smtClean="0"/>
          </a:p>
          <a:p>
            <a:r>
              <a:rPr lang="ru-RU" sz="3600" dirty="0" smtClean="0"/>
              <a:t>Братск,2016</a:t>
            </a:r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3400" y="990600"/>
            <a:ext cx="8229600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План отчёта: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Школы в Братске Острожном.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Какие факторы являлись стимулом в распространении грамотности?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Люди, благодаря которым стало развиваться образование </a:t>
            </a:r>
            <a:r>
              <a:rPr kumimoji="0" lang="ru-RU" sz="32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в селе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Братское.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Пользователь\Downloads\e7intrv8vimne7qaz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0"/>
            <a:ext cx="4498975" cy="3200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4800" y="304800"/>
            <a:ext cx="8534400" cy="1219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Братск Острожный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86400" y="1828800"/>
            <a:ext cx="3352800" cy="426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Братск Острожный рос медленно. В 1891 году было 60 дворов  510 жителей, а к 1906 году Братск вырос до 99 домов с населением 700 человек.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Пользователь\Downloads\Старый-Братск.-Церковь-Богоявления-Господня-и-остро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362200"/>
            <a:ext cx="5168900" cy="4267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4800" y="381000"/>
            <a:ext cx="8534400" cy="1752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 концу 90-ых годов </a:t>
            </a:r>
            <a:r>
              <a:rPr lang="en-US" b="1" dirty="0" smtClean="0">
                <a:solidFill>
                  <a:schemeClr val="tx1"/>
                </a:solidFill>
              </a:rPr>
              <a:t>XIX </a:t>
            </a:r>
            <a:r>
              <a:rPr lang="ru-RU" b="1" dirty="0" smtClean="0">
                <a:solidFill>
                  <a:schemeClr val="tx1"/>
                </a:solidFill>
              </a:rPr>
              <a:t>века церкви стояли в 16 сёлах. Церковную школу для девочек по собственной инициативе организовали в Братске Острожном Юлия и  Александра </a:t>
            </a:r>
            <a:r>
              <a:rPr lang="ru-RU" b="1" dirty="0" err="1" smtClean="0">
                <a:solidFill>
                  <a:schemeClr val="tx1"/>
                </a:solidFill>
              </a:rPr>
              <a:t>Каллистовы</a:t>
            </a:r>
            <a:r>
              <a:rPr lang="ru-RU" b="1" dirty="0" smtClean="0">
                <a:solidFill>
                  <a:schemeClr val="tx1"/>
                </a:solidFill>
              </a:rPr>
              <a:t>, дочери братского священника. Они неоднократно назывались в числе лучших учителей церковных школ губернии.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67400" y="2438400"/>
            <a:ext cx="3276600" cy="3886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Первая мужская церковноприходская школа была открыта 25 июня 1850 г. Заведующим и законоучителем в ней был о. Иннокентий Зырянов.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Через 6 лет школа перешла под контроль Министерства народного просвещения.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antonenkov.com/data/2013/03/29/515/image/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95600"/>
            <a:ext cx="4267200" cy="30956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7200" y="5715000"/>
            <a:ext cx="4267200" cy="990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Церковь во имя святителя Николая Чудотворца в посёлке Николаевский завод. 1896 год.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5604" name="Picture 4" descr="http://antonenkov.com/data/2013/03/29/515/image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57200"/>
            <a:ext cx="3429000" cy="2667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29200" y="3048000"/>
            <a:ext cx="3879588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Посёлок Николаевского</a:t>
            </a:r>
          </a:p>
          <a:p>
            <a:r>
              <a:rPr lang="ru-RU" b="1" dirty="0" smtClean="0"/>
              <a:t> завода, при котором была двухклассная школа 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4800" y="533400"/>
            <a:ext cx="4572000" cy="22098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Помимо 5 – 8 церковных школ в Братском благочинии действовал две государственные школы – центральная волостная в Братске Острожном и двухклассная при Николаевском заводе.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29200" y="4343400"/>
            <a:ext cx="3810000" cy="16764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Вывод: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образованием занималось лишь духовное ведомство.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62000" y="2667000"/>
            <a:ext cx="3352800" cy="6858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Школа в с. Братск, построенная в 1850 году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762000"/>
            <a:ext cx="3886200" cy="5105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Дайте оценку уровню образования нашего края на основании следующих фактов: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1.Процент грамотности у мужчин колеблется от 42 до 11%, у женщин –от 6 до 1%.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2. В 1890-х г.г.до окончания обучения выбывало до трети учащихся, то в 1910-х г.г. – не более 7%.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1000" y="3276600"/>
            <a:ext cx="4114800" cy="3200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Выводы: 1. «…всё население за незначительными колебаниями может быть отнесено к категории малограмотных, ограничившихся лишь способностью читать по складам».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2. Тем не менее сознательность крестьян постепенно росла.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C:\Users\Пользователь\Downloads\0_a18c2_70825d81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3273425" cy="2241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304800"/>
            <a:ext cx="853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Какие факторы являлись стимулом в распространении грамотности ?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2000" y="1676400"/>
            <a:ext cx="7162800" cy="1600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1. </a:t>
            </a:r>
            <a:r>
              <a:rPr lang="ru-RU" b="1" dirty="0" smtClean="0">
                <a:solidFill>
                  <a:schemeClr val="tx1"/>
                </a:solidFill>
              </a:rPr>
              <a:t>«Послания с фронта нередко заключали в себе не только жалобы на безграмотность, но и настойчивые просьбы обязательно посылать детей в училища»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8200" y="3657600"/>
            <a:ext cx="4191000" cy="2590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Выводы: </a:t>
            </a:r>
          </a:p>
          <a:p>
            <a:pPr marL="342900" indent="-342900" algn="ctr"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Крестьянам было необходимо знать  о ходе Первой мировой войны, но они не могли прочитать письма.</a:t>
            </a:r>
          </a:p>
          <a:p>
            <a:pPr marL="342900" indent="-342900" algn="ctr"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Ученики школ отличалось от безграмотного населения успешностью…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Пользователь\Downloads\8398004gv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276600"/>
            <a:ext cx="4114800" cy="3015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1000" y="381000"/>
            <a:ext cx="8458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Они стояли у истоков образования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66800" y="1524000"/>
            <a:ext cx="7696200" cy="914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О. Андрей Тихомиров, служивший в с. Громы награждён серебряной медалью за труды по народному просвещению.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6800" y="2667000"/>
            <a:ext cx="7696200" cy="10668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Василий </a:t>
            </a:r>
            <a:r>
              <a:rPr lang="ru-RU" b="1" dirty="0" err="1" smtClean="0">
                <a:solidFill>
                  <a:schemeClr val="tx1"/>
                </a:solidFill>
              </a:rPr>
              <a:t>Шелашников</a:t>
            </a:r>
            <a:r>
              <a:rPr lang="ru-RU" b="1" dirty="0" smtClean="0">
                <a:solidFill>
                  <a:schemeClr val="tx1"/>
                </a:solidFill>
              </a:rPr>
              <a:t> из </a:t>
            </a:r>
            <a:r>
              <a:rPr lang="ru-RU" b="1" dirty="0" err="1" smtClean="0">
                <a:solidFill>
                  <a:schemeClr val="tx1"/>
                </a:solidFill>
              </a:rPr>
              <a:t>Большеокинска</a:t>
            </a:r>
            <a:r>
              <a:rPr lang="ru-RU" b="1" dirty="0" smtClean="0">
                <a:solidFill>
                  <a:schemeClr val="tx1"/>
                </a:solidFill>
              </a:rPr>
              <a:t> 17 лет прослужил в местной школе законоучителем, и память о нём до сих пор жива.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90800" y="3733800"/>
            <a:ext cx="6172200" cy="3124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О.Леонид Михайлович Малышев – благочинный, приходской священник и законоучитель в Братском двухклассном училище. Он передал пустующий церковный дом с тремя просторными комнатами и мебелью, где разместили читальню. К 1914 году её фонд составлял 2000 книг. В другой комнате был организован первый братский музей учителем двухклассного училища М.Е. Карповым.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Пользователь\Downloads\МАЛЫШЕВ-ЛЕОНИД-МИХАЙЛОВИ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733800"/>
            <a:ext cx="1752600" cy="27051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52400" y="6248400"/>
            <a:ext cx="2590800" cy="45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о.Леонид Михайлович Малышев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609600"/>
            <a:ext cx="8001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Воротников Иннокентий Иннокентьевич</a:t>
            </a:r>
            <a:endParaRPr lang="ru-RU" sz="3200" dirty="0"/>
          </a:p>
        </p:txBody>
      </p:sp>
      <p:pic>
        <p:nvPicPr>
          <p:cNvPr id="5" name="Рисунок 4" descr="http://imenabratska.ru/wp-content/uploads/2010/05/Vorotnikov-209x3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05000"/>
            <a:ext cx="2667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04800" y="5029200"/>
            <a:ext cx="4038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Первым дипломированным учителем в церковно-приходском училище Братска в 1856 году стал</a:t>
            </a:r>
          </a:p>
          <a:p>
            <a:r>
              <a:rPr lang="ru-RU" b="1" dirty="0" smtClean="0"/>
              <a:t> И. И. Воротников</a:t>
            </a:r>
            <a:endParaRPr lang="ru-RU" b="1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495801" y="1768376"/>
            <a:ext cx="3886200" cy="461664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1840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19.01.1915 </a:t>
            </a:r>
            <a:r>
              <a:rPr lang="ru-RU" sz="1400" b="1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Родился в 1840 году в семье дьякона</a:t>
            </a:r>
            <a:r>
              <a:rPr lang="ru-RU" sz="1400" b="1" dirty="0" smtClean="0"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1400" b="1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 селе </a:t>
            </a:r>
            <a:r>
              <a:rPr lang="ru-RU" sz="1400" b="1" dirty="0" err="1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Гадалей</a:t>
            </a:r>
            <a:r>
              <a:rPr lang="ru-RU" sz="1400" b="1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Иркутской губернии. Обучался в Иркутской духовной семинарии.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Первый братский краевед.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Публицист, учитель, волостной писарь, служащий,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заведующий метеорологической станцией,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член Иркутского статистического Комитета,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действительный член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Восточно-Сибирского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отдела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Императорского русского Географического общества,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корреспондент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Иркутской физической обсерватории.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За выдающиеся заслуги присвоено звание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Потомственный почётный гражданин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села Братск.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962</TotalTime>
  <Words>787</Words>
  <Application>Microsoft Office PowerPoint</Application>
  <PresentationFormat>Экран (4:3)</PresentationFormat>
  <Paragraphs>90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У истоков образования Братска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Восточно-Сибирская железная дорога </dc:title>
  <dc:creator>Danya</dc:creator>
  <cp:lastModifiedBy>Пользователь</cp:lastModifiedBy>
  <cp:revision>99</cp:revision>
  <dcterms:created xsi:type="dcterms:W3CDTF">2012-11-22T13:39:23Z</dcterms:created>
  <dcterms:modified xsi:type="dcterms:W3CDTF">2016-02-17T16:32:45Z</dcterms:modified>
</cp:coreProperties>
</file>