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57" r:id="rId3"/>
    <p:sldId id="263" r:id="rId4"/>
    <p:sldId id="259" r:id="rId5"/>
    <p:sldId id="258" r:id="rId6"/>
    <p:sldId id="282" r:id="rId7"/>
    <p:sldId id="260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85" r:id="rId17"/>
    <p:sldId id="286" r:id="rId18"/>
    <p:sldId id="287" r:id="rId19"/>
    <p:sldId id="288" r:id="rId20"/>
    <p:sldId id="274" r:id="rId21"/>
    <p:sldId id="275" r:id="rId22"/>
    <p:sldId id="283" r:id="rId23"/>
    <p:sldId id="284" r:id="rId24"/>
    <p:sldId id="278" r:id="rId25"/>
    <p:sldId id="276" r:id="rId26"/>
    <p:sldId id="277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8943277923592925"/>
          <c:y val="3.968253968253970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Организован ли ты?</c:v>
                </c:pt>
              </c:strCache>
            </c:strRef>
          </c:tx>
          <c:explosion val="45"/>
          <c:dPt>
            <c:idx val="0"/>
            <c:spPr>
              <a:solidFill>
                <a:srgbClr val="92D050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rgbClr val="FFC00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spPr>
              <a:solidFill>
                <a:srgbClr val="00B0F0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Не совсем</a:t>
                    </a:r>
                    <a:r>
                      <a:rPr lang="ru-RU" baseline="0"/>
                      <a:t>
</a:t>
                    </a:r>
                    <a:fld id="{36408068-F38F-4AF6-9E10-925C76266D26}" type="PERCENTAGE">
                      <a:rPr lang="en-US" baseline="0"/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dLblPos val="in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CatName val="1"/>
            <c:showPercent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совсем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Обладаешь ли ты нестандартным решением?</c:v>
                </c:pt>
              </c:strCache>
            </c:strRef>
          </c:tx>
          <c:explosion val="42"/>
          <c:dPt>
            <c:idx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F5AC1-17E2-43BE-9916-2BF15EC1F17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6B9EC-CCDC-4676-A4C1-05FE9E290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B2CFC5-A787-467A-B4FE-C55DDBFD4A31}" type="slidenum">
              <a:rPr lang="ru-RU"/>
              <a:pPr/>
              <a:t>22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4B274B-DFC9-4AA4-9755-B95687739E31}" type="slidenum">
              <a:rPr lang="ru-RU"/>
              <a:pPr/>
              <a:t>23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lIns="82945" tIns="41473" rIns="82945" bIns="414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fld id="{F054B377-0363-4C4D-AFDF-AB8469960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Идеальный учебный параграф для нас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Предпринимательская 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Значимые для общества функции предпринимательской деятельности. </a:t>
            </a:r>
            <a:br>
              <a:rPr lang="ru-RU" sz="2800" b="1" dirty="0" smtClean="0"/>
            </a:br>
            <a:r>
              <a:rPr lang="ru-RU" sz="2800" b="1" dirty="0" smtClean="0"/>
              <a:t>Роль предпринимательства в экономике.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Предпринимательство способствует привлечению крупных денежных средств в самые разные отрасли народного хозяйства, что способствует  развитию национальной экономики в целом.</a:t>
            </a:r>
          </a:p>
          <a:p>
            <a:pPr marL="514350" indent="-514350" algn="ctr">
              <a:buNone/>
            </a:pPr>
            <a:r>
              <a:rPr lang="ru-RU" dirty="0" smtClean="0"/>
              <a:t>_________________________________________________________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Появление широкой сети малых и средних предприятий способствует созданию многочисленных рабочих мест.</a:t>
            </a:r>
          </a:p>
          <a:p>
            <a:pPr marL="514350" indent="-514350" algn="ctr">
              <a:buNone/>
            </a:pPr>
            <a:r>
              <a:rPr lang="ru-RU" dirty="0" smtClean="0"/>
              <a:t>________________________________________________________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Активные участники предпринимательской деятельности являются крупнейшими и основными налогоплательщиками. В связи с этим благосостояние государства может непосредственно зависеть от успешного развития коммерческих организаций.</a:t>
            </a:r>
          </a:p>
          <a:p>
            <a:pPr marL="514350" indent="-514350" algn="ctr">
              <a:buNone/>
            </a:pPr>
            <a:r>
              <a:rPr lang="ru-RU" dirty="0" smtClean="0"/>
              <a:t>________________________________________________________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4.      </a:t>
            </a:r>
            <a:r>
              <a:rPr lang="ru-RU" dirty="0" smtClean="0"/>
              <a:t>Свобода предпринимательства успешно раскрывает творческие       силы производителей, обеспечивая эффективное развитие экономики и ее соответствие потребительскому спросу.</a:t>
            </a:r>
          </a:p>
          <a:p>
            <a:pPr algn="ctr">
              <a:buNone/>
            </a:pPr>
            <a:r>
              <a:rPr lang="ru-RU" dirty="0" smtClean="0"/>
              <a:t>_________________________________________________________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Практическая часть урока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Анкета о наличии предпринимательских способностей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i="1" dirty="0" smtClean="0"/>
              <a:t>Ответьте, пожалуйста, "да" или "нет" на предложенные вопросы.</a:t>
            </a:r>
          </a:p>
          <a:p>
            <a:pPr>
              <a:buNone/>
            </a:pPr>
            <a:r>
              <a:rPr lang="ru-RU" dirty="0" smtClean="0"/>
              <a:t>1.  Умеете ли вы доводить начатое дело до конца, несмотря на возникающие препятствия?</a:t>
            </a:r>
          </a:p>
          <a:p>
            <a:pPr>
              <a:buNone/>
            </a:pPr>
            <a:r>
              <a:rPr lang="ru-RU" dirty="0" smtClean="0"/>
              <a:t>2.  Умеете ли вы настоять на принятом решении или вас можно легко переубедить?</a:t>
            </a:r>
          </a:p>
          <a:p>
            <a:pPr>
              <a:buNone/>
            </a:pPr>
            <a:r>
              <a:rPr lang="ru-RU" dirty="0" smtClean="0"/>
              <a:t>3.  Любите ли вы брать на себя ответственность, руководить?</a:t>
            </a:r>
          </a:p>
          <a:p>
            <a:pPr>
              <a:buNone/>
            </a:pPr>
            <a:r>
              <a:rPr lang="ru-RU" dirty="0" smtClean="0"/>
              <a:t>4.  Пользуетесь ли вы уважением и доверием своих коллег?</a:t>
            </a:r>
          </a:p>
          <a:p>
            <a:pPr>
              <a:buNone/>
            </a:pPr>
            <a:r>
              <a:rPr lang="ru-RU" dirty="0" smtClean="0"/>
              <a:t>5.  Вы здоровы?</a:t>
            </a:r>
          </a:p>
          <a:p>
            <a:pPr>
              <a:buNone/>
            </a:pPr>
            <a:r>
              <a:rPr lang="ru-RU" dirty="0" smtClean="0"/>
              <a:t>6.  Готовы ли вы трудиться от зари до зари, не получая немедленной отдачи?</a:t>
            </a:r>
          </a:p>
          <a:p>
            <a:pPr>
              <a:buNone/>
            </a:pPr>
            <a:r>
              <a:rPr lang="ru-RU" dirty="0" smtClean="0"/>
              <a:t>7.  Любите ли вы общаться и работать с людьми?</a:t>
            </a:r>
          </a:p>
          <a:p>
            <a:pPr>
              <a:buNone/>
            </a:pPr>
            <a:r>
              <a:rPr lang="ru-RU" dirty="0" smtClean="0"/>
              <a:t>8.  Умеете ли вы убеждать других в правильности избранного пути?</a:t>
            </a:r>
          </a:p>
          <a:p>
            <a:pPr>
              <a:buNone/>
            </a:pPr>
            <a:r>
              <a:rPr lang="ru-RU" dirty="0" smtClean="0"/>
              <a:t>9.  Понятны ли вам идеи и мысли других?</a:t>
            </a:r>
          </a:p>
          <a:p>
            <a:pPr>
              <a:buNone/>
            </a:pPr>
            <a:r>
              <a:rPr lang="ru-RU" dirty="0" smtClean="0"/>
              <a:t>10 Есть ли у вас опыт работы в той области, в которой вы хотите начать собственное дело?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11. Знакомы ли вы с действующими правилами налогообложения, калькуляции заработной платы, ведения бухгалтерского учета?</a:t>
            </a:r>
          </a:p>
          <a:p>
            <a:pPr>
              <a:buNone/>
            </a:pPr>
            <a:r>
              <a:rPr lang="ru-RU" dirty="0" smtClean="0"/>
              <a:t>12. Будет ли в вашем городе или области спрос на товар или услугу, которые вы собираетесь предложить?</a:t>
            </a:r>
          </a:p>
          <a:p>
            <a:pPr>
              <a:buNone/>
            </a:pPr>
            <a:r>
              <a:rPr lang="ru-RU" dirty="0" smtClean="0"/>
              <a:t>13. Есть ли у вас начальная подготовка в области маркетинга и финансов?</a:t>
            </a:r>
          </a:p>
          <a:p>
            <a:pPr>
              <a:buNone/>
            </a:pPr>
            <a:r>
              <a:rPr lang="ru-RU" dirty="0" smtClean="0"/>
              <a:t>14. Хорошо ли идут дела в вашем городе (области) у других предпринимателей вашего профиля?</a:t>
            </a:r>
          </a:p>
          <a:p>
            <a:pPr>
              <a:buNone/>
            </a:pPr>
            <a:r>
              <a:rPr lang="ru-RU" dirty="0" smtClean="0"/>
              <a:t>15. Есть ли у вас на примете помещение, которое можно арендовать?</a:t>
            </a:r>
          </a:p>
          <a:p>
            <a:pPr>
              <a:buNone/>
            </a:pPr>
            <a:r>
              <a:rPr lang="ru-RU" dirty="0" smtClean="0"/>
              <a:t>16. Располагаете ли вы достаточными финансовыми средствами, чтобы поддержать свое предприятие в течение первого года его существования?</a:t>
            </a:r>
          </a:p>
          <a:p>
            <a:pPr>
              <a:buNone/>
            </a:pPr>
            <a:r>
              <a:rPr lang="ru-RU" dirty="0" smtClean="0"/>
              <a:t>17. Есть ли у вас возможность привлечь к финансированию создаваемого вами предприятия родных и знакомых?</a:t>
            </a:r>
          </a:p>
          <a:p>
            <a:pPr>
              <a:buNone/>
            </a:pPr>
            <a:r>
              <a:rPr lang="ru-RU" dirty="0" smtClean="0"/>
              <a:t>18. Есть ли у вас на примете поставщики необходимых вам материалов?</a:t>
            </a:r>
          </a:p>
          <a:p>
            <a:pPr>
              <a:buNone/>
            </a:pPr>
            <a:r>
              <a:rPr lang="ru-RU" dirty="0" smtClean="0"/>
              <a:t>19. Есть ли у вас на примете толковые специалисты, обладающие опытом и знаниями, которых вам не хватает?</a:t>
            </a:r>
          </a:p>
          <a:p>
            <a:pPr>
              <a:buNone/>
            </a:pPr>
            <a:r>
              <a:rPr lang="ru-RU" dirty="0" smtClean="0"/>
              <a:t>20. Уверены ли вы в том, что иметь собственное дело — это главная ваша мечта?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Ключ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Каждый положительный ответ дает вам одно очко. Подсчитайте, пожалуйста, сумму очков.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Результат</a:t>
            </a:r>
            <a:endParaRPr lang="ru-RU" dirty="0" smtClean="0"/>
          </a:p>
          <a:p>
            <a:r>
              <a:rPr lang="ru-RU" b="1" dirty="0" smtClean="0"/>
              <a:t>Если сумма очков равна 17 и более, </a:t>
            </a:r>
            <a:r>
              <a:rPr lang="ru-RU" dirty="0" smtClean="0"/>
              <a:t>вы имеете все необходимые качества, чтобы стать предпринимателем. Ваши целеустремленность, энергия и вера в успех помогут реализовать любую стоящую идею — главное, чтобы идеи действительно того заслуживали.</a:t>
            </a:r>
          </a:p>
          <a:p>
            <a:r>
              <a:rPr lang="ru-RU" b="1" dirty="0" smtClean="0"/>
              <a:t>Вы набрали от 13 до 17</a:t>
            </a:r>
            <a:r>
              <a:rPr lang="ru-RU" dirty="0" smtClean="0"/>
              <a:t> </a:t>
            </a:r>
            <a:r>
              <a:rPr lang="ru-RU" b="1" dirty="0" smtClean="0"/>
              <a:t>очков? </a:t>
            </a:r>
            <a:r>
              <a:rPr lang="ru-RU" dirty="0" smtClean="0"/>
              <a:t>Ваши шансы на успех в качестве предпринимателя не столь очевидны. Однако вы можете стать удачливым дельцом, коммерсантом.</a:t>
            </a:r>
          </a:p>
          <a:p>
            <a:r>
              <a:rPr lang="ru-RU" b="1" dirty="0" smtClean="0"/>
              <a:t>Если у вас менее 13 очков, </a:t>
            </a:r>
            <a:r>
              <a:rPr lang="ru-RU" dirty="0" smtClean="0"/>
              <a:t>из вас вряд ли выйдет хороший предприниматель. Постарайтесь набраться опыта, и прежде чем встать на путь свободного предпринимательства, еще и еще раз сопоставьте свои интересы, желания и возможности.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Анкета «Хочешь ли ты стать предпринимателем» </a:t>
            </a:r>
            <a:br>
              <a:rPr lang="ru-RU" sz="1800" b="1" dirty="0" smtClean="0"/>
            </a:br>
            <a:r>
              <a:rPr lang="ru-RU" sz="1800" b="1" dirty="0" smtClean="0"/>
              <a:t>для обучающихся 8 «В» класса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535785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5600" dirty="0" smtClean="0"/>
              <a:t>1. Есть ли в тебе доля авантюризма?</a:t>
            </a:r>
          </a:p>
          <a:p>
            <a:pPr lvl="0">
              <a:buNone/>
            </a:pPr>
            <a:r>
              <a:rPr lang="ru-RU" sz="5600" dirty="0" smtClean="0"/>
              <a:t>2. Способен ли ты пойти на риск ради достижения своих целей?</a:t>
            </a:r>
          </a:p>
          <a:p>
            <a:pPr lvl="0">
              <a:buNone/>
            </a:pPr>
            <a:r>
              <a:rPr lang="ru-RU" sz="5600" dirty="0" smtClean="0"/>
              <a:t>3. Можешь ли ты первым взяться за неизвестное дело?</a:t>
            </a:r>
          </a:p>
          <a:p>
            <a:pPr lvl="0">
              <a:buNone/>
            </a:pPr>
            <a:r>
              <a:rPr lang="ru-RU" sz="5600" dirty="0" smtClean="0"/>
              <a:t>4. Сможешь ли ты взять в долг крупную сумму денег?</a:t>
            </a:r>
          </a:p>
          <a:p>
            <a:pPr lvl="0">
              <a:buNone/>
            </a:pPr>
            <a:r>
              <a:rPr lang="ru-RU" sz="5600" dirty="0" smtClean="0"/>
              <a:t>5. Сможешь ли ты увлечь какого-нибудь человека своей идеей?</a:t>
            </a:r>
          </a:p>
          <a:p>
            <a:pPr lvl="0">
              <a:buNone/>
            </a:pPr>
            <a:r>
              <a:rPr lang="ru-RU" sz="5600" dirty="0" smtClean="0"/>
              <a:t>6. Легко ли тебе убедить другого человека в чём-либо?</a:t>
            </a:r>
          </a:p>
          <a:p>
            <a:pPr lvl="0">
              <a:buNone/>
            </a:pPr>
            <a:r>
              <a:rPr lang="ru-RU" sz="5600" dirty="0" smtClean="0"/>
              <a:t>7. Готов ли ты измениться ради команды?</a:t>
            </a:r>
          </a:p>
          <a:p>
            <a:pPr lvl="0">
              <a:buNone/>
            </a:pPr>
            <a:r>
              <a:rPr lang="ru-RU" sz="5600" dirty="0" smtClean="0"/>
              <a:t>8. Можешь ли ты отстаивать свою точку зрения в меньшинстве?</a:t>
            </a:r>
          </a:p>
          <a:p>
            <a:pPr lvl="0">
              <a:buNone/>
            </a:pPr>
            <a:r>
              <a:rPr lang="ru-RU" sz="5600" dirty="0" smtClean="0"/>
              <a:t>9. Организован ли ты?</a:t>
            </a:r>
          </a:p>
          <a:p>
            <a:pPr lvl="0">
              <a:buNone/>
            </a:pPr>
            <a:r>
              <a:rPr lang="ru-RU" sz="5600" dirty="0" smtClean="0"/>
              <a:t>10. Всегда ли ты достигаешь своих целей?</a:t>
            </a:r>
          </a:p>
          <a:p>
            <a:pPr lvl="0">
              <a:buNone/>
            </a:pPr>
            <a:r>
              <a:rPr lang="ru-RU" sz="5600" dirty="0" smtClean="0"/>
              <a:t>11. Можешь ли ты взять на себя ответственность за последствия принятых решений?</a:t>
            </a:r>
          </a:p>
          <a:p>
            <a:pPr lvl="0">
              <a:buNone/>
            </a:pPr>
            <a:r>
              <a:rPr lang="ru-RU" sz="5600" dirty="0" smtClean="0"/>
              <a:t>12. Считаешь ли ты хитрость положительным и полезным качеством?</a:t>
            </a:r>
          </a:p>
          <a:p>
            <a:pPr lvl="0">
              <a:buNone/>
            </a:pPr>
            <a:r>
              <a:rPr lang="ru-RU" sz="5600" dirty="0" smtClean="0"/>
              <a:t>13. Ты предпочитаешь принимать решения самостоятельно или посоветовавшись?</a:t>
            </a:r>
          </a:p>
          <a:p>
            <a:pPr lvl="0">
              <a:buNone/>
            </a:pPr>
            <a:r>
              <a:rPr lang="ru-RU" sz="5600" dirty="0" smtClean="0"/>
              <a:t>14. Ты уверен в себе?</a:t>
            </a:r>
          </a:p>
          <a:p>
            <a:pPr lvl="0">
              <a:buNone/>
            </a:pPr>
            <a:r>
              <a:rPr lang="ru-RU" sz="5600" dirty="0" smtClean="0"/>
              <a:t>15. Можешь ли ты точно перечислить свои слабые и сильные стороны характера?</a:t>
            </a:r>
          </a:p>
          <a:p>
            <a:pPr lvl="0">
              <a:buNone/>
            </a:pPr>
            <a:r>
              <a:rPr lang="ru-RU" sz="5600" dirty="0" smtClean="0"/>
              <a:t>16. Способен ли ты на выдумку?</a:t>
            </a:r>
          </a:p>
          <a:p>
            <a:pPr lvl="0">
              <a:buNone/>
            </a:pPr>
            <a:r>
              <a:rPr lang="ru-RU" sz="5600" dirty="0" smtClean="0"/>
              <a:t>17. Умеешь ли ты экономить?</a:t>
            </a:r>
          </a:p>
          <a:p>
            <a:pPr lvl="0">
              <a:buNone/>
            </a:pPr>
            <a:r>
              <a:rPr lang="ru-RU" sz="5600" dirty="0" smtClean="0"/>
              <a:t>18. Интересуешься ли ты инновациями в той или иной области?</a:t>
            </a:r>
          </a:p>
          <a:p>
            <a:pPr lvl="0">
              <a:buNone/>
            </a:pPr>
            <a:r>
              <a:rPr lang="ru-RU" sz="5600" dirty="0" smtClean="0"/>
              <a:t>19. Обладаешь ли ты нестандартным мышлением?</a:t>
            </a:r>
          </a:p>
          <a:p>
            <a:pPr lvl="0">
              <a:buNone/>
            </a:pPr>
            <a:r>
              <a:rPr lang="ru-RU" sz="5600" dirty="0" smtClean="0"/>
              <a:t>20. Можешь ли ты пойти «против течения»?</a:t>
            </a:r>
          </a:p>
          <a:p>
            <a:pPr lvl="0">
              <a:buNone/>
            </a:pPr>
            <a:r>
              <a:rPr lang="ru-RU" sz="5600" dirty="0" smtClean="0"/>
              <a:t>21. Способен ли ты быстро мыслить и принимать решения?</a:t>
            </a:r>
          </a:p>
          <a:p>
            <a:pPr lvl="0">
              <a:buNone/>
            </a:pPr>
            <a:r>
              <a:rPr lang="ru-RU" sz="5600" dirty="0" smtClean="0"/>
              <a:t>22. Способен ли ты определить суть проблемы и затем, решить ее быстро и качественно?</a:t>
            </a:r>
          </a:p>
          <a:p>
            <a:pPr lvl="0">
              <a:buNone/>
            </a:pPr>
            <a:r>
              <a:rPr lang="ru-RU" sz="5600" dirty="0" smtClean="0"/>
              <a:t>23. Твои родственники/знакомые/приятели могут помочь тебе в предпринимательстве?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6" y="353435"/>
            <a:ext cx="6858000" cy="228585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Анкета для обучающихся «Хочешь ли ты стать предпринимателем?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анкетировании принимали участие обучающиеся 8 «В» класса, спасибо им огромное за их ответы! Ниже приведем результаты нашего опроса:</a:t>
            </a:r>
            <a:r>
              <a:rPr lang="ru-RU" sz="54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285991"/>
            <a:ext cx="4357718" cy="279724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6443" y="5108575"/>
            <a:ext cx="6858000" cy="149158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этот вопрос большинство ребят (21 человек) ответили – «да», 4 человека более глубоко подошли к этому вопросу и ответили, что не ради любой цели можно идти на риск.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977" y="353436"/>
            <a:ext cx="20002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57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332510"/>
            <a:ext cx="791527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36" y="873874"/>
            <a:ext cx="4124302" cy="32128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0415" y="4582392"/>
            <a:ext cx="4559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ребята нашего класса на этот вопрос ответили положительно и это здорово!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247860798"/>
              </p:ext>
            </p:extLst>
          </p:nvPr>
        </p:nvGraphicFramePr>
        <p:xfrm>
          <a:off x="4892170" y="1428736"/>
          <a:ext cx="3823234" cy="355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57686" y="4643446"/>
            <a:ext cx="47720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этот вопрос 20 человек ответили «Да», 3 человека – «не совсем», 2 человека – «нет», не можем сказать, честно ли отвечали ребята, ведь понятие «организованность» очень широкое и чтобы ответить на этот вопрос, нужно подумать о многом.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437" y="538207"/>
            <a:ext cx="965505" cy="23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815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87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24302" cy="32128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2128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этот вопрос все обучающиеся нашего класса ответили «Да», что не может не радовать. Ведь каждый человек должен отвечать за свои действия.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773031601"/>
              </p:ext>
            </p:extLst>
          </p:nvPr>
        </p:nvGraphicFramePr>
        <p:xfrm>
          <a:off x="4572000" y="2074335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92807" y="1298865"/>
            <a:ext cx="4566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Над этим вопросом ребята задумались, но все же большинство ответили – «да».</a:t>
            </a:r>
            <a:endParaRPr lang="ru-RU" dirty="0"/>
          </a:p>
        </p:txBody>
      </p:sp>
      <p:pic>
        <p:nvPicPr>
          <p:cNvPr id="1026" name="Picture 2" descr="http://constructorus.ru/wp-content/uploads/2013/04/%D0%9A%D0%B0%D0%BA-%D0%BF%D0%BE%D0%B1%D0%BE%D1%80%D0%BE%D1%82%D1%8C-%D0%BD%D0%B5%D1%80%D0%B5%D1%88%D0%B8%D1%82%D0%B5%D0%BB%D1%8C%D0%BD%D0%BE%D1%81%D1%82%D1%8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4113" y="3846716"/>
            <a:ext cx="1957388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7824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59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08" y="191986"/>
            <a:ext cx="4124302" cy="26655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992" y="378619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этот вопрос тоже не было однозначного ответа, 10 человек из класса быстро решения принимать не могут.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76" y="167842"/>
            <a:ext cx="4124302" cy="26896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60275" y="414338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Конечно хотелось бы чтобы на этот вопрос все ребята ответили «да», но к сожалению, в наше трудное время наши одноклассники ответили так: да – 17 человек, нет- 6 человек, не знаю – 2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140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 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u="words" dirty="0" smtClean="0"/>
              <a:t>Какой он – </a:t>
            </a:r>
          </a:p>
          <a:p>
            <a:pPr algn="ctr">
              <a:buNone/>
            </a:pPr>
            <a:r>
              <a:rPr lang="ru-RU" sz="4400" b="1" i="1" u="words" dirty="0" smtClean="0"/>
              <a:t>идеальный </a:t>
            </a:r>
          </a:p>
          <a:p>
            <a:pPr algn="ctr">
              <a:buNone/>
            </a:pPr>
            <a:r>
              <a:rPr lang="ru-RU" sz="4400" b="1" i="1" u="words" dirty="0" smtClean="0"/>
              <a:t>учебный параграф </a:t>
            </a:r>
          </a:p>
          <a:p>
            <a:pPr algn="ctr">
              <a:buNone/>
            </a:pPr>
            <a:r>
              <a:rPr lang="ru-RU" sz="4400" b="1" i="1" u="words" dirty="0" smtClean="0"/>
              <a:t>для нас?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анкетных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Для того, чтобы стать успешным предпринимателем нужно обладать определенными качествами: способностью на риск, организованностью, ответственностью за принятые решения. Большинство ребят моего класса обладают этими качествами. Но есть множество факторов, влияющих на успех: нестандартное мышление, быстрота принятия решений, помощь извне и др. Ответы на эти вопросы помогут ребятам решить, смогут ли они начать свой собственный бизнес, взвесить все «за» и «против» и прийти к выводу: </a:t>
            </a:r>
            <a:r>
              <a:rPr lang="ru-RU" b="1" i="1" dirty="0" smtClean="0">
                <a:solidFill>
                  <a:srgbClr val="FF0000"/>
                </a:solidFill>
              </a:rPr>
              <a:t>Хочешь ли ты на самом деле стать предпринимателем? Над чем работать и к чему стремиться?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4011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Памятка, начинающему предпринимателю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00504"/>
            <a:ext cx="7467600" cy="24734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Group 1"/>
          <p:cNvGraphicFramePr>
            <a:graphicFrameLocks noGrp="1"/>
          </p:cNvGraphicFramePr>
          <p:nvPr/>
        </p:nvGraphicFramePr>
        <p:xfrm>
          <a:off x="1" y="0"/>
          <a:ext cx="9341280" cy="8445767"/>
        </p:xfrm>
        <a:graphic>
          <a:graphicData uri="http://schemas.openxmlformats.org/drawingml/2006/table">
            <a:tbl>
              <a:tblPr/>
              <a:tblGrid>
                <a:gridCol w="2969280"/>
                <a:gridCol w="2970720"/>
                <a:gridCol w="3401280"/>
              </a:tblGrid>
              <a:tr h="80648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3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Памятка </a:t>
                      </a:r>
                      <a:r>
                        <a:rPr kumimoji="0" lang="ru-RU" sz="33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начинающему бизнесмену</a:t>
                      </a:r>
                      <a:r>
                        <a:rPr kumimoji="0" lang="ru-RU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.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/>
                      </a:r>
                      <a:b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</a:b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и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3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Процедура создания фирмы</a:t>
                      </a:r>
                      <a:r>
                        <a:rPr kumimoji="0" lang="ru-RU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.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71261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33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1. Определение целей и сферы деятельности, ассортимента товаров (или услуг).</a:t>
                      </a:r>
                      <a:br>
                        <a:rPr kumimoji="0" lang="ru-RU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</a:br>
                      <a:r>
                        <a:rPr kumimoji="0" lang="ru-RU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Мониторинг.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/>
                      </a:r>
                      <a:b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</a:b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Выбор цели зависит от текущего состояния дел фирмы, планов ее развития, общей экономической ситуации в стране и </a:t>
                      </a:r>
                      <a:r>
                        <a:rPr kumimoji="0" lang="ru-RU" sz="1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тд</a:t>
                      </a: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25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950E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А это интересно:</a:t>
                      </a:r>
                      <a:r>
                        <a:rPr kumimoji="0" lang="ru-RU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50E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50E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В среднем, банкоматы ошибаются на 250$ в год, что самое интересное – не в свою пользу.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950E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2. Определение организационно-правовой  формы.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Организационно-правовая форма предприятия есть просто форма юридической регистрации предприятия, которая создает этому предприятию определенный правовой статус. По правовому статусу  предприятия можно разделить на различные типы. Из всех типов предприятий в России наиболее распространены хозяйственные товарищества и общества.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endParaRPr kumimoji="0" lang="ru-RU" sz="1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3. Определение потребности в капитале, обращение за кредитом</a:t>
                      </a:r>
                      <a:r>
                        <a:rPr kumimoji="0" lang="ru-RU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.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/>
                      </a:r>
                      <a:b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</a:b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Подавляющее большинство участников сообщества (91%) либо не имеет денег, либо имеет на счету совсем немного. Несмотря на то, что люди любят говорить о начале бизнеса «из ничего», в любом случае это стоит денег.</a:t>
                      </a:r>
                    </a:p>
                  </a:txBody>
                  <a:tcPr marL="81638" marR="81638" marT="54458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endParaRPr kumimoji="0" lang="ru-RU" sz="1400" b="1" i="1" u="sng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И почти всегда придется столкнуться с большими потерями, перед тем, как появится первая прибыль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Большая часть участников опроса (53%) считает, что их доход вырастет уже в первый год после запуска предприятия. Но не всегда это так. (Только 34% предприятий получают прибыль в 1 год. Еще 35% говорят о том, что доход в этот период, наоборот, падает.)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25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950E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А это интересно: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950E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Вторник – это наиболее производительный день рабочей недели.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950E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Ежедневно 65 чел становятся миллионерами! Похлопаем им стоя! Молодцы ребята!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endParaRPr kumimoji="0" lang="ru-RU" sz="1400" b="1" i="1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endParaRPr kumimoji="0" lang="ru-RU" sz="1400" b="1" i="1" u="sng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4. Поиск партнеров (если необходимо).</a:t>
                      </a:r>
                      <a:br>
                        <a:rPr kumimoji="0" 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</a:b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Общими силами развивать бизнес легче. Но что же будет, когда придется делить прибыль?...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/>
                      </a:r>
                      <a:b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</a:b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5. Составление учредительных документов и государственная регистрация предприятия.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Все организации действуют на основе учредительных документов.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Учредительные документы – это обязательные, установленные законом документы, служащие основанием для деятельности юридического лица.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/>
                      </a:r>
                      <a:b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</a:b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4458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3087" name="Group 15"/>
          <p:cNvGraphicFramePr>
            <a:graphicFrameLocks noGrp="1"/>
          </p:cNvGraphicFramePr>
          <p:nvPr/>
        </p:nvGraphicFramePr>
        <p:xfrm>
          <a:off x="12224161" y="-2250957"/>
          <a:ext cx="2213280" cy="1527772"/>
        </p:xfrm>
        <a:graphic>
          <a:graphicData uri="http://schemas.openxmlformats.org/drawingml/2006/table">
            <a:tbl>
              <a:tblPr/>
              <a:tblGrid>
                <a:gridCol w="737280"/>
                <a:gridCol w="738720"/>
                <a:gridCol w="737280"/>
              </a:tblGrid>
              <a:tr h="10251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Получение прибыли</a:t>
                      </a: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Доход падет</a:t>
                      </a: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502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30%</a:t>
                      </a: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35</a:t>
                      </a: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081" y="3462124"/>
            <a:ext cx="2581920" cy="35341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Group 1"/>
          <p:cNvGraphicFramePr>
            <a:graphicFrameLocks noGrp="1"/>
          </p:cNvGraphicFramePr>
          <p:nvPr/>
        </p:nvGraphicFramePr>
        <p:xfrm>
          <a:off x="1" y="0"/>
          <a:ext cx="9145440" cy="6866371"/>
        </p:xfrm>
        <a:graphic>
          <a:graphicData uri="http://schemas.openxmlformats.org/drawingml/2006/table">
            <a:tbl>
              <a:tblPr/>
              <a:tblGrid>
                <a:gridCol w="3047040"/>
                <a:gridCol w="3048480"/>
                <a:gridCol w="3049920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Важное качество бизнесмена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33% участников опроса указали, что наиболее важным качеством является инициативность. Следующий по популярности вариант – самоорганизация (26%). В «хвосте» рейтинга оказались сильная мотивация на повышение дохода (22%) и готовность к риску (20%).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Способность подстраиваться под среду ставят на первое место сами предприниматели. Бизнес - это всегда борьба за выживание.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63260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Собственный бизнес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– это возможность быть самому себе начальником. А начальникам необходимо планировать, причем, планировать грамотно, если хочется, чтобы дело просуществовало дольше.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По статистике 45% малых предприятий, не доживают до двухлетнего возраста. Во многом тому виной неправильное планирование и финансовый менеджмент.</a:t>
                      </a:r>
                      <a:r>
                        <a:rPr kumimoji="0" 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/>
                      </a:r>
                      <a:br>
                        <a:rPr kumimoji="0" 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</a:br>
                      <a:endParaRPr kumimoji="0" lang="ru-RU" sz="1400" b="1" i="1" u="sng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15900" marR="0" lvl="0" indent="-21590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Собственный бизнес может быть одним из самых полезных занятий в вашей жизни.</a:t>
                      </a: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Вы контролируете процесс, направляя ваш бизнес в нужное русло.</a:t>
                      </a: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Вы можете создать свою собственную рабочую обстановку.</a:t>
                      </a: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Вы руководитель.</a:t>
                      </a: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У вас нет ограничений на сумму дохода, сколько вы зарабатываете, всё зависит от вас.</a:t>
                      </a: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Вы можете управлять бизнесом, так как вы хотите.</a:t>
                      </a: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Вы можете нанять людей, чтобы они решали вопросы, которые утомительным для вас или что- то, что нужно делать, но вам не нравится делать это</a:t>
                      </a: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Это престижно — собственный успешный бизнес</a:t>
                      </a:r>
                    </a:p>
                    <a:p>
                      <a:pPr marL="215900" marR="0" lvl="0" indent="-2159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1" i="1" u="sng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521" y="2808295"/>
            <a:ext cx="2270880" cy="21875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0080" y="1893799"/>
            <a:ext cx="2963520" cy="26786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Закрепление изученного материала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alibri" pitchFamily="32" charset="0"/>
              </a:rPr>
              <a:t>Тест по теме</a:t>
            </a:r>
            <a:br>
              <a:rPr lang="ru-RU" sz="2800" b="1" dirty="0" smtClean="0">
                <a:latin typeface="Calibri" pitchFamily="32" charset="0"/>
              </a:rPr>
            </a:br>
            <a:r>
              <a:rPr lang="ru-RU" sz="2800" b="1" dirty="0" smtClean="0">
                <a:latin typeface="Calibri" pitchFamily="32" charset="0"/>
              </a:rPr>
              <a:t>«Организационно-правовые формы предпринимательства»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572560" cy="4929222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i="1" u="sng" dirty="0" smtClean="0">
                <a:latin typeface="Calibri" pitchFamily="32" charset="0"/>
              </a:rPr>
              <a:t>Что такое ООО?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latin typeface="Calibri" pitchFamily="32" charset="0"/>
              </a:rPr>
              <a:t>1) Общество с ограниченной ответственностью.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latin typeface="Calibri" pitchFamily="32" charset="0"/>
              </a:rPr>
              <a:t>2) Общество с ограниченной ответственностью.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latin typeface="Calibri" pitchFamily="32" charset="0"/>
              </a:rPr>
              <a:t>3) Общество и общественные организации.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dirty="0" smtClean="0">
              <a:latin typeface="Calibri" pitchFamily="32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i="1" u="sng" dirty="0" smtClean="0">
                <a:latin typeface="Calibri" pitchFamily="32" charset="0"/>
              </a:rPr>
              <a:t>Ценная бумага выдаваемая инвестору в обмен на денежные средства и подтверждающая его права как совладельца?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latin typeface="Calibri" pitchFamily="32" charset="0"/>
              </a:rPr>
              <a:t>1) Марка   2) Акция   3) Облигация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dirty="0" smtClean="0">
              <a:latin typeface="Calibri" pitchFamily="32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i="1" u="sng" dirty="0" smtClean="0">
                <a:latin typeface="Calibri" pitchFamily="32" charset="0"/>
              </a:rPr>
              <a:t>Чем должен обладать предприниматель чтобы он мог искать новые способы действий, которые могут привести к его успеху?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latin typeface="Calibri" pitchFamily="32" charset="0"/>
              </a:rPr>
              <a:t>1) Экономическая свобода  2) Коммерческая свобода    3) Личная свобода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dirty="0" smtClean="0">
              <a:latin typeface="Calibri" pitchFamily="32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i="1" u="sng" dirty="0" smtClean="0">
                <a:latin typeface="Calibri" pitchFamily="32" charset="0"/>
              </a:rPr>
              <a:t>Тип человека, у которого, подобно изобретателю или артисту, особые отличительные свойства и дарования?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latin typeface="Calibri" pitchFamily="32" charset="0"/>
              </a:rPr>
              <a:t>1) Работодатель    2) Предприниматель   3) Акционер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dirty="0" smtClean="0">
              <a:latin typeface="Calibri" pitchFamily="32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i="1" u="sng" dirty="0" smtClean="0">
                <a:latin typeface="Calibri" pitchFamily="32" charset="0"/>
              </a:rPr>
              <a:t>Коммерческая организация, приобретающая факторы производства с целью создания и продажи благ и получения на этой основе прибыли?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latin typeface="Calibri" pitchFamily="32" charset="0"/>
              </a:rPr>
              <a:t>1) Фирма   2) Мануфактура  3) Фабрика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10000"/>
          </a:bodyPr>
          <a:lstStyle/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i="1" u="sng" dirty="0" smtClean="0">
                <a:latin typeface="Calibri" pitchFamily="32" charset="0"/>
              </a:rPr>
              <a:t>Объединение двух или более лиц для организации и совместного ведения дела: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latin typeface="Calibri" pitchFamily="32" charset="0"/>
              </a:rPr>
              <a:t>1) Сотрудничество    2) Товарищество   3) Инвестирование 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dirty="0" smtClean="0">
              <a:latin typeface="Calibri" pitchFamily="32" charset="0"/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i="1" u="sng" dirty="0" smtClean="0">
                <a:latin typeface="Calibri" pitchFamily="32" charset="0"/>
              </a:rPr>
              <a:t>Что такое АО?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latin typeface="Calibri" pitchFamily="32" charset="0"/>
              </a:rPr>
              <a:t>1)Акционерная община            2) Акционерное общество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latin typeface="Calibri" pitchFamily="32" charset="0"/>
              </a:rPr>
              <a:t>                  3)Акционерные  отношения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dirty="0" smtClean="0">
              <a:latin typeface="Calibri" pitchFamily="32" charset="0"/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i="1" u="sng" dirty="0" smtClean="0">
                <a:latin typeface="Calibri" pitchFamily="32" charset="0"/>
              </a:rPr>
              <a:t>Другое название участников-вкладчиков?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latin typeface="Calibri" pitchFamily="32" charset="0"/>
              </a:rPr>
              <a:t>1)Помощники        2)Кооператоры           3)</a:t>
            </a:r>
            <a:r>
              <a:rPr lang="ru-RU" dirty="0" err="1" smtClean="0">
                <a:latin typeface="Calibri" pitchFamily="32" charset="0"/>
              </a:rPr>
              <a:t>Коммандисты</a:t>
            </a:r>
            <a:endParaRPr lang="ru-RU" dirty="0" smtClean="0">
              <a:latin typeface="Calibri" pitchFamily="32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dirty="0" smtClean="0">
              <a:latin typeface="Calibri" pitchFamily="32" charset="0"/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i="1" u="sng" dirty="0" smtClean="0">
                <a:latin typeface="Calibri" pitchFamily="32" charset="0"/>
              </a:rPr>
              <a:t>Какой вид акций (Или оба) дает право на управление фирмой?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latin typeface="Calibri" pitchFamily="32" charset="0"/>
              </a:rPr>
              <a:t>1)Обычные акции   2)Привилегированные акции   3)Оба вида акция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dirty="0" smtClean="0">
              <a:latin typeface="Calibri" pitchFamily="32" charset="0"/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i="1" u="sng" dirty="0" smtClean="0">
                <a:latin typeface="Calibri" pitchFamily="32" charset="0"/>
              </a:rPr>
              <a:t>Сколько владельцев у индивидуальной фирмы?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latin typeface="Calibri" pitchFamily="32" charset="0"/>
              </a:rPr>
              <a:t>1)1-много   2) Не более 1    3) Не менее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Выучить записи в рабочем листе, </a:t>
            </a:r>
          </a:p>
          <a:p>
            <a:pPr algn="ctr">
              <a:buNone/>
            </a:pPr>
            <a:r>
              <a:rPr lang="ru-RU" sz="4000" dirty="0" smtClean="0"/>
              <a:t>нарисовать портрет современного предпринимателя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857387"/>
          </a:xfrm>
        </p:spPr>
        <p:txBody>
          <a:bodyPr/>
          <a:lstStyle/>
          <a:p>
            <a:pPr algn="ctr"/>
            <a:r>
              <a:rPr lang="ru-RU" dirty="0" smtClean="0"/>
              <a:t>Спасибо за работу !!!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5929322" y="3643314"/>
            <a:ext cx="2643206" cy="2128846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урока: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* </a:t>
            </a:r>
            <a:r>
              <a:rPr lang="ru-RU" sz="2800" i="1" dirty="0" smtClean="0"/>
              <a:t>Теоретическая часть </a:t>
            </a:r>
          </a:p>
          <a:p>
            <a:pPr>
              <a:buNone/>
            </a:pPr>
            <a:r>
              <a:rPr lang="ru-RU" sz="2800" dirty="0" smtClean="0"/>
              <a:t>1. Понятие </a:t>
            </a:r>
            <a:r>
              <a:rPr lang="ru-RU" sz="2800" dirty="0" smtClean="0"/>
              <a:t>предпринимательство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2. </a:t>
            </a:r>
            <a:r>
              <a:rPr lang="ru-RU" sz="2800" dirty="0" smtClean="0"/>
              <a:t>Организационно-правовые </a:t>
            </a:r>
            <a:r>
              <a:rPr lang="ru-RU" sz="2800" dirty="0" smtClean="0"/>
              <a:t>формы предпринимательства (виды </a:t>
            </a:r>
            <a:r>
              <a:rPr lang="ru-RU" sz="2800" dirty="0" smtClean="0"/>
              <a:t>фирм)</a:t>
            </a:r>
          </a:p>
          <a:p>
            <a:pPr>
              <a:buNone/>
            </a:pPr>
            <a:r>
              <a:rPr lang="ru-RU" sz="2800" dirty="0" smtClean="0"/>
              <a:t>3. Роль </a:t>
            </a:r>
            <a:r>
              <a:rPr lang="ru-RU" sz="2800" dirty="0" smtClean="0"/>
              <a:t>предпринимательства </a:t>
            </a:r>
            <a:r>
              <a:rPr lang="ru-RU" sz="2800" smtClean="0"/>
              <a:t>в </a:t>
            </a:r>
            <a:r>
              <a:rPr lang="ru-RU" sz="2800" smtClean="0"/>
              <a:t>экономике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* </a:t>
            </a:r>
            <a:r>
              <a:rPr lang="ru-RU" sz="2800" i="1" dirty="0" smtClean="0"/>
              <a:t>Практическая часть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Алгоритм анализа </a:t>
            </a:r>
            <a:br>
              <a:rPr lang="ru-RU" sz="2800" b="1" dirty="0" smtClean="0"/>
            </a:br>
            <a:r>
              <a:rPr lang="ru-RU" sz="2800" b="1" dirty="0" smtClean="0"/>
              <a:t>учебного параграфа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Какие типы текста преобладают в данном параграфе</a:t>
            </a:r>
            <a:r>
              <a:rPr lang="en-US" dirty="0" smtClean="0"/>
              <a:t>?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dirty="0" smtClean="0"/>
              <a:t>2. На каких принципах строят авторы изложение материала параграфа</a:t>
            </a:r>
            <a:r>
              <a:rPr lang="en-US" dirty="0" smtClean="0"/>
              <a:t>?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3. Чем представлен </a:t>
            </a:r>
            <a:r>
              <a:rPr lang="ru-RU" dirty="0" err="1" smtClean="0"/>
              <a:t>внетекстовый</a:t>
            </a:r>
            <a:r>
              <a:rPr lang="ru-RU" dirty="0" smtClean="0"/>
              <a:t> аппарат</a:t>
            </a:r>
            <a:r>
              <a:rPr lang="en-US" dirty="0" smtClean="0"/>
              <a:t>?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4. Каково качество методического аппарата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5. Проанализируйте иллюстративный аппарат</a:t>
            </a:r>
            <a:r>
              <a:rPr lang="ru-RU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6. Чем представлен ориентировочный аппарат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/>
              <a:t>Конструктивная критика параграфа 16 учебника Обществознание, 8 класс под ред. Л.Н.Боголюбова, Н.И.Городецкой, - </a:t>
            </a:r>
            <a:r>
              <a:rPr lang="ru-RU" sz="2800" b="1" dirty="0" err="1" smtClean="0"/>
              <a:t>М.:Просвещение</a:t>
            </a:r>
            <a:r>
              <a:rPr lang="ru-RU" sz="2800" b="1" dirty="0" smtClean="0"/>
              <a:t>, 2010.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Какие типы текста преобладают в данном параграфе</a:t>
            </a:r>
            <a:r>
              <a:rPr lang="en-US" dirty="0" smtClean="0"/>
              <a:t>?</a:t>
            </a:r>
            <a:r>
              <a:rPr lang="ru-RU" i="1" dirty="0" smtClean="0"/>
              <a:t> Пояснительный</a:t>
            </a:r>
          </a:p>
          <a:p>
            <a:pPr>
              <a:buNone/>
            </a:pPr>
            <a:r>
              <a:rPr lang="ru-RU" dirty="0" smtClean="0"/>
              <a:t>2. На каких принципах строят авторы изложение материала параграфа</a:t>
            </a:r>
            <a:r>
              <a:rPr lang="en-US" dirty="0" smtClean="0"/>
              <a:t>? </a:t>
            </a:r>
            <a:r>
              <a:rPr lang="ru-RU" i="1" dirty="0" smtClean="0"/>
              <a:t>Тематический принцип </a:t>
            </a:r>
          </a:p>
          <a:p>
            <a:pPr>
              <a:buNone/>
            </a:pPr>
            <a:r>
              <a:rPr lang="ru-RU" dirty="0" smtClean="0"/>
              <a:t>3. Чем представлен </a:t>
            </a:r>
            <a:r>
              <a:rPr lang="ru-RU" dirty="0" err="1" smtClean="0"/>
              <a:t>внетекстовый</a:t>
            </a:r>
            <a:r>
              <a:rPr lang="ru-RU" dirty="0" smtClean="0"/>
              <a:t> аппарат</a:t>
            </a:r>
            <a:r>
              <a:rPr lang="en-US" dirty="0" smtClean="0"/>
              <a:t>? </a:t>
            </a:r>
            <a:r>
              <a:rPr lang="ru-RU" i="1" dirty="0" smtClean="0"/>
              <a:t>Ориентировочным типом</a:t>
            </a:r>
          </a:p>
          <a:p>
            <a:pPr>
              <a:buNone/>
            </a:pPr>
            <a:r>
              <a:rPr lang="ru-RU" dirty="0" smtClean="0"/>
              <a:t>4. Какого качество методического аппарата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  <a:r>
              <a:rPr lang="ru-RU" i="1" dirty="0" smtClean="0"/>
              <a:t>Вопросы по параграфу помещены в конце, задания рассчитаны на репродуктивный уровень</a:t>
            </a:r>
          </a:p>
          <a:p>
            <a:pPr>
              <a:buNone/>
            </a:pPr>
            <a:r>
              <a:rPr lang="ru-RU" dirty="0" smtClean="0"/>
              <a:t>5. Проанализируйте иллюстративный аппарат. </a:t>
            </a:r>
            <a:r>
              <a:rPr lang="ru-RU" i="1" dirty="0" smtClean="0"/>
              <a:t>Картинки дополняют основной текст.</a:t>
            </a:r>
          </a:p>
          <a:p>
            <a:pPr>
              <a:buNone/>
            </a:pPr>
            <a:r>
              <a:rPr lang="ru-RU" dirty="0" smtClean="0"/>
              <a:t>6. Чем представлен ориентировочный аппарат</a:t>
            </a:r>
            <a:r>
              <a:rPr lang="en-US" dirty="0" smtClean="0"/>
              <a:t>?</a:t>
            </a:r>
            <a:r>
              <a:rPr lang="ru-RU" dirty="0" smtClean="0"/>
              <a:t> Представлен в виде рубрик «Проверь себя», «В классе и дома», «Говорят мудрые»</a:t>
            </a:r>
            <a:r>
              <a:rPr lang="ru-RU" i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Теоретическая часть урока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Написание нового учебного текста параграфа «Предпринимательская деятельность» по плану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1. Понятие предприниматель</a:t>
            </a:r>
          </a:p>
          <a:p>
            <a:pPr>
              <a:buNone/>
            </a:pPr>
            <a:r>
              <a:rPr lang="ru-RU" sz="2800" dirty="0" smtClean="0"/>
              <a:t>2. Роль предпринимательства в экономике</a:t>
            </a:r>
          </a:p>
          <a:p>
            <a:pPr>
              <a:buNone/>
            </a:pPr>
            <a:r>
              <a:rPr lang="ru-RU" sz="2800" dirty="0" smtClean="0"/>
              <a:t>3. Организационно-правовые формы предпринимательства (виды фирм)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Понятие предприниматель, предпринимательство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714488"/>
            <a:ext cx="6929486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Предпринимательство</a:t>
            </a:r>
            <a:r>
              <a:rPr lang="ru-RU" dirty="0" smtClean="0"/>
              <a:t> – самостоятельная, инициативная деятельность людей, направленная на получение прибыли. </a:t>
            </a:r>
          </a:p>
          <a:p>
            <a:endParaRPr lang="ru-RU" dirty="0" smtClean="0"/>
          </a:p>
          <a:p>
            <a:r>
              <a:rPr lang="ru-RU" dirty="0" smtClean="0"/>
              <a:t>Производители стремятся произвести такие товары и услуги, которые удовлетворяют потребности большего числа потребителей. Это позволяет им получить наилучшие экономические результаты и прибыль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071942"/>
            <a:ext cx="6929486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Предприниматель</a:t>
            </a:r>
            <a:r>
              <a:rPr lang="ru-RU" dirty="0" smtClean="0"/>
              <a:t> – человек, который на свои и заёмные средства и под свой риск создает фирму, чтобы,  соединяя различные производственные ресурсы, создавать блага, продажа которых принесет прибыль.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ВИДЫ ФИРМ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928670"/>
            <a:ext cx="3714776" cy="25003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Индивидуальная фирма</a:t>
            </a:r>
          </a:p>
          <a:p>
            <a:pPr algn="ctr"/>
            <a:r>
              <a:rPr lang="ru-RU" sz="1600" i="1" dirty="0" smtClean="0"/>
              <a:t>Владелец</a:t>
            </a:r>
            <a:r>
              <a:rPr lang="ru-RU" sz="1600" dirty="0" smtClean="0"/>
              <a:t> – единоличный, полновластный хозяин, на свой риск принимающий экономические решения.</a:t>
            </a:r>
          </a:p>
          <a:p>
            <a:pPr algn="ctr"/>
            <a:r>
              <a:rPr lang="ru-RU" sz="1600" dirty="0" smtClean="0"/>
              <a:t>_______________________</a:t>
            </a:r>
          </a:p>
          <a:p>
            <a:pPr algn="ctr"/>
            <a:r>
              <a:rPr lang="ru-RU" sz="1600" dirty="0" smtClean="0"/>
              <a:t>Такую фирму легко создавать и принимать экономические решения, но крайне трудно привлекать средства для расширения производства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928670"/>
            <a:ext cx="3857652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Общество с ограниченной ответственностью</a:t>
            </a:r>
          </a:p>
          <a:p>
            <a:pPr algn="ctr"/>
            <a:r>
              <a:rPr lang="ru-RU" sz="1600" dirty="0" smtClean="0"/>
              <a:t>ООО учреждается одним или несколькими лицами, которые отвечают перед кредиторами только уставным капиталом фирмы. Имущество, включая уставный капитал, принадлежит фирме и не является объектом долевой собственности учредителей фирмы.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876"/>
            <a:ext cx="3714776" cy="25717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Акционерное общество</a:t>
            </a:r>
          </a:p>
          <a:p>
            <a:pPr algn="ctr"/>
            <a:r>
              <a:rPr lang="ru-RU" sz="1200" i="1" dirty="0" smtClean="0"/>
              <a:t>Его уставной капитал разделен на определенное число акций</a:t>
            </a:r>
          </a:p>
          <a:p>
            <a:pPr algn="ctr"/>
            <a:r>
              <a:rPr lang="ru-RU" sz="1200" dirty="0" smtClean="0"/>
              <a:t>Акция – ценная бумага, выдаваемая инвестору в обмен на полученные от него для развития фирмы денежные средства и подтверждающая его права как совладельца имущества фирмы и её будущих доходов.</a:t>
            </a:r>
          </a:p>
          <a:p>
            <a:pPr algn="ctr"/>
            <a:r>
              <a:rPr lang="ru-RU" sz="1200" dirty="0" smtClean="0"/>
              <a:t>Обыкновенная акция дает право на участие в управлении фирмой и получение дивидендов.</a:t>
            </a:r>
          </a:p>
          <a:p>
            <a:pPr algn="ctr"/>
            <a:r>
              <a:rPr lang="ru-RU" sz="1200" dirty="0" smtClean="0"/>
              <a:t>Привилегированная не дает возможностей на управление, а дает на получение.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571876"/>
            <a:ext cx="3857652" cy="25717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Хозяйственное товарищество</a:t>
            </a:r>
          </a:p>
          <a:p>
            <a:pPr algn="ctr"/>
            <a:r>
              <a:rPr lang="ru-RU" sz="1200" i="1" u="sng" dirty="0" smtClean="0"/>
              <a:t>Полные товарищи </a:t>
            </a:r>
            <a:r>
              <a:rPr lang="ru-RU" sz="1200" i="1" dirty="0" smtClean="0"/>
              <a:t>управляют по общему согласию от имени фирмы, распределяют прибыль и отвечают всем своим имуществом по </a:t>
            </a:r>
            <a:r>
              <a:rPr lang="ru-RU" sz="1200" i="1" dirty="0" err="1" smtClean="0"/>
              <a:t>обязвтельствам</a:t>
            </a:r>
            <a:r>
              <a:rPr lang="ru-RU" sz="1200" i="1" dirty="0" smtClean="0"/>
              <a:t> фирмы пропорционально доле в капитале фирмы.</a:t>
            </a:r>
          </a:p>
          <a:p>
            <a:pPr algn="ctr"/>
            <a:r>
              <a:rPr lang="ru-RU" sz="1200" i="1" u="sng" dirty="0" smtClean="0"/>
              <a:t>В товариществе «на вере» </a:t>
            </a:r>
            <a:r>
              <a:rPr lang="ru-RU" sz="1200" dirty="0" smtClean="0"/>
              <a:t>есть как полные товарищи, так и </a:t>
            </a:r>
            <a:r>
              <a:rPr lang="ru-RU" sz="1200" i="1" dirty="0" smtClean="0"/>
              <a:t>участники-вкладчики (</a:t>
            </a:r>
            <a:r>
              <a:rPr lang="ru-RU" sz="1200" i="1" dirty="0" err="1" smtClean="0"/>
              <a:t>коммандисты</a:t>
            </a:r>
            <a:r>
              <a:rPr lang="ru-RU" sz="1200" dirty="0" smtClean="0"/>
              <a:t>), которые несут риск убытков, связанных с деятельностью товарищества, в пределах сумм внесенных ими вкладов. Они не принимают участия в осуществлении товариществом предпринимательской деятельности.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185</TotalTime>
  <Words>2070</Words>
  <PresentationFormat>Экран (4:3)</PresentationFormat>
  <Paragraphs>232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Идеальный учебный параграф для нас </vt:lpstr>
      <vt:lpstr>Проблема урока</vt:lpstr>
      <vt:lpstr>План урока:</vt:lpstr>
      <vt:lpstr>Алгоритм анализа  учебного параграфа</vt:lpstr>
      <vt:lpstr>  Конструктивная критика параграфа 16 учебника Обществознание, 8 класс под ред. Л.Н.Боголюбова, Н.И.Городецкой, - М.:Просвещение, 2010.</vt:lpstr>
      <vt:lpstr>Теоретическая часть урока</vt:lpstr>
      <vt:lpstr>Написание нового учебного текста параграфа «Предпринимательская деятельность» по плану</vt:lpstr>
      <vt:lpstr>Понятие предприниматель, предпринимательство</vt:lpstr>
      <vt:lpstr>ВИДЫ ФИРМ </vt:lpstr>
      <vt:lpstr>Значимые для общества функции предпринимательской деятельности.  Роль предпринимательства в экономике.</vt:lpstr>
      <vt:lpstr>Практическая часть урока</vt:lpstr>
      <vt:lpstr>Анкета о наличии предпринимательских способностей</vt:lpstr>
      <vt:lpstr>Слайд 13</vt:lpstr>
      <vt:lpstr>Ключ Каждый положительный ответ дает вам одно очко. Подсчитайте, пожалуйста, сумму очков. </vt:lpstr>
      <vt:lpstr>Анкета «Хочешь ли ты стать предпринимателем»  для обучающихся 8 «В» класса </vt:lpstr>
      <vt:lpstr>    Анкета для обучающихся «Хочешь ли ты стать предпринимателем? В анкетировании принимали участие обучающиеся 8 «В» класса, спасибо им огромное за их ответы! Ниже приведем результаты нашего опроса: </vt:lpstr>
      <vt:lpstr>Слайд 17</vt:lpstr>
      <vt:lpstr>Слайд 18</vt:lpstr>
      <vt:lpstr>Слайд 19</vt:lpstr>
      <vt:lpstr>Анализ анкетных данных</vt:lpstr>
      <vt:lpstr>Памятка, начинающему предпринимателю</vt:lpstr>
      <vt:lpstr>Слайд 22</vt:lpstr>
      <vt:lpstr>Слайд 23</vt:lpstr>
      <vt:lpstr>Закрепление изученного материала</vt:lpstr>
      <vt:lpstr>Тест по теме «Организационно-правовые формы предпринимательства»</vt:lpstr>
      <vt:lpstr>Слайд 26</vt:lpstr>
      <vt:lpstr>Домашнее задание</vt:lpstr>
      <vt:lpstr>Спасибо за работу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Идеальный учебный параграф для нас </dc:title>
  <dc:creator>История</dc:creator>
  <cp:lastModifiedBy>История</cp:lastModifiedBy>
  <cp:revision>36</cp:revision>
  <dcterms:created xsi:type="dcterms:W3CDTF">2015-04-13T06:30:03Z</dcterms:created>
  <dcterms:modified xsi:type="dcterms:W3CDTF">2015-04-15T06:00:22Z</dcterms:modified>
</cp:coreProperties>
</file>