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57" r:id="rId3"/>
    <p:sldId id="259" r:id="rId4"/>
    <p:sldId id="263" r:id="rId5"/>
    <p:sldId id="270" r:id="rId6"/>
    <p:sldId id="272" r:id="rId7"/>
    <p:sldId id="271" r:id="rId8"/>
    <p:sldId id="264" r:id="rId9"/>
    <p:sldId id="265" r:id="rId10"/>
    <p:sldId id="266" r:id="rId11"/>
    <p:sldId id="268" r:id="rId12"/>
    <p:sldId id="269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510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0849E-B0BF-47AC-9EDA-C878B84CB47D}" type="datetimeFigureOut">
              <a:rPr lang="ru-RU" smtClean="0"/>
              <a:pPr/>
              <a:t>17.08.2016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C8109-CA04-4E55-B4BB-C5E1952683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0849E-B0BF-47AC-9EDA-C878B84CB47D}" type="datetimeFigureOut">
              <a:rPr lang="ru-RU" smtClean="0"/>
              <a:pPr/>
              <a:t>17.08.2016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C8109-CA04-4E55-B4BB-C5E1952683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0849E-B0BF-47AC-9EDA-C878B84CB47D}" type="datetimeFigureOut">
              <a:rPr lang="ru-RU" smtClean="0"/>
              <a:pPr/>
              <a:t>17.08.2016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C8109-CA04-4E55-B4BB-C5E1952683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0849E-B0BF-47AC-9EDA-C878B84CB47D}" type="datetimeFigureOut">
              <a:rPr lang="ru-RU" smtClean="0"/>
              <a:pPr/>
              <a:t>17.08.2016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C8109-CA04-4E55-B4BB-C5E1952683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0849E-B0BF-47AC-9EDA-C878B84CB47D}" type="datetimeFigureOut">
              <a:rPr lang="ru-RU" smtClean="0"/>
              <a:pPr/>
              <a:t>17.08.2016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C8109-CA04-4E55-B4BB-C5E1952683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0849E-B0BF-47AC-9EDA-C878B84CB47D}" type="datetimeFigureOut">
              <a:rPr lang="ru-RU" smtClean="0"/>
              <a:pPr/>
              <a:t>17.08.2016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C8109-CA04-4E55-B4BB-C5E1952683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0849E-B0BF-47AC-9EDA-C878B84CB47D}" type="datetimeFigureOut">
              <a:rPr lang="ru-RU" smtClean="0"/>
              <a:pPr/>
              <a:t>17.08.2016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C8109-CA04-4E55-B4BB-C5E1952683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0849E-B0BF-47AC-9EDA-C878B84CB47D}" type="datetimeFigureOut">
              <a:rPr lang="ru-RU" smtClean="0"/>
              <a:pPr/>
              <a:t>17.08.2016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C8109-CA04-4E55-B4BB-C5E1952683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0849E-B0BF-47AC-9EDA-C878B84CB47D}" type="datetimeFigureOut">
              <a:rPr lang="ru-RU" smtClean="0"/>
              <a:pPr/>
              <a:t>17.08.2016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C8109-CA04-4E55-B4BB-C5E1952683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0849E-B0BF-47AC-9EDA-C878B84CB47D}" type="datetimeFigureOut">
              <a:rPr lang="ru-RU" smtClean="0"/>
              <a:pPr/>
              <a:t>17.08.2016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C8109-CA04-4E55-B4BB-C5E1952683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0849E-B0BF-47AC-9EDA-C878B84CB47D}" type="datetimeFigureOut">
              <a:rPr lang="ru-RU" smtClean="0"/>
              <a:pPr/>
              <a:t>17.08.2016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A7C8109-CA04-4E55-B4BB-C5E1952683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EF0849E-B0BF-47AC-9EDA-C878B84CB47D}" type="datetimeFigureOut">
              <a:rPr lang="ru-RU" smtClean="0"/>
              <a:pPr/>
              <a:t>17.08.2016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A7C8109-CA04-4E55-B4BB-C5E19526832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371600"/>
            <a:ext cx="9144000" cy="3200408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/>
              <a:t>Законы </a:t>
            </a:r>
            <a:br>
              <a:rPr lang="ru-RU" sz="6600" dirty="0" smtClean="0"/>
            </a:br>
            <a:r>
              <a:rPr lang="ru-RU" sz="6600" dirty="0" smtClean="0"/>
              <a:t>идеального газа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6072206"/>
            <a:ext cx="1928826" cy="785794"/>
          </a:xfrm>
        </p:spPr>
        <p:txBody>
          <a:bodyPr>
            <a:normAutofit/>
          </a:bodyPr>
          <a:lstStyle/>
          <a:p>
            <a:r>
              <a:rPr lang="ru-RU" sz="4400" dirty="0" smtClean="0"/>
              <a:t>10 </a:t>
            </a:r>
            <a:r>
              <a:rPr lang="ru-RU" sz="3600" dirty="0" smtClean="0"/>
              <a:t>класс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ЗАДАЧА №4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57364"/>
            <a:ext cx="9144000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ЗАДАЧА №5</a:t>
            </a:r>
            <a:endParaRPr lang="ru-RU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44" y="2071678"/>
            <a:ext cx="8922886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ЗАДАЧА №6</a:t>
            </a:r>
            <a:endParaRPr lang="ru-RU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44" y="2143116"/>
            <a:ext cx="8835529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142876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Продолжите предложения, </a:t>
            </a:r>
            <a:br>
              <a:rPr lang="ru-RU" b="1" dirty="0" smtClean="0"/>
            </a:br>
            <a:r>
              <a:rPr lang="ru-RU" b="1" dirty="0" smtClean="0"/>
              <a:t>которые вы видите на экране: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00372"/>
            <a:ext cx="8229600" cy="3324228"/>
          </a:xfrm>
        </p:spPr>
        <p:txBody>
          <a:bodyPr/>
          <a:lstStyle/>
          <a:p>
            <a:r>
              <a:rPr lang="ru-RU" sz="3200" dirty="0" smtClean="0"/>
              <a:t>Сегодня я узнал……</a:t>
            </a:r>
          </a:p>
          <a:p>
            <a:r>
              <a:rPr lang="ru-RU" sz="3200" dirty="0" smtClean="0"/>
              <a:t>Меня поразило то, что…</a:t>
            </a:r>
          </a:p>
          <a:p>
            <a:r>
              <a:rPr lang="ru-RU" sz="3200" dirty="0" smtClean="0"/>
              <a:t>Теперь мне стало понятно…..</a:t>
            </a:r>
          </a:p>
          <a:p>
            <a:r>
              <a:rPr lang="ru-RU" sz="3200" dirty="0" smtClean="0"/>
              <a:t>Хотелось бы еще узнать…</a:t>
            </a:r>
          </a:p>
          <a:p>
            <a:r>
              <a:rPr lang="ru-RU" sz="3200" dirty="0" smtClean="0"/>
              <a:t>Что понравилось более всего на уроке?</a:t>
            </a:r>
          </a:p>
          <a:p>
            <a:endParaRPr lang="ru-RU" dirty="0"/>
          </a:p>
        </p:txBody>
      </p:sp>
      <p:sp>
        <p:nvSpPr>
          <p:cNvPr id="5" name="Text Box 114"/>
          <p:cNvSpPr txBox="1">
            <a:spLocks noChangeArrowheads="1"/>
          </p:cNvSpPr>
          <p:nvPr/>
        </p:nvSpPr>
        <p:spPr bwMode="auto">
          <a:xfrm>
            <a:off x="2411413" y="37893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5800" y="1676400"/>
            <a:ext cx="7772400" cy="18288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838200" marR="0" lvl="0" indent="-8382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/>
            </a:r>
            <a:br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</a:br>
            <a:endParaRPr kumimoji="0" lang="ru-RU" sz="2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85720" y="357166"/>
            <a:ext cx="8569325" cy="6264275"/>
          </a:xfrm>
          <a:prstGeom prst="rect">
            <a:avLst/>
          </a:prstGeom>
          <a:solidFill>
            <a:srgbClr val="CCFFFF"/>
          </a:solidFill>
          <a:ln w="25400">
            <a:solidFill>
              <a:srgbClr val="33CC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/>
            <a:endParaRPr lang="ru-RU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39750" y="1125538"/>
            <a:ext cx="4143375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000" dirty="0">
                <a:solidFill>
                  <a:srgbClr val="FF0000"/>
                </a:solidFill>
              </a:rPr>
              <a:t>Что является объектом изучения </a:t>
            </a:r>
          </a:p>
          <a:p>
            <a:pPr algn="ctr"/>
            <a:r>
              <a:rPr lang="ru-RU" sz="2000" dirty="0">
                <a:solidFill>
                  <a:srgbClr val="FF0000"/>
                </a:solidFill>
              </a:rPr>
              <a:t>МКТ?</a:t>
            </a:r>
          </a:p>
          <a:p>
            <a:pPr algn="ctr"/>
            <a:endParaRPr lang="ru-RU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148263" y="1196975"/>
            <a:ext cx="3240087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000"/>
              <a:t> </a:t>
            </a:r>
            <a:r>
              <a:rPr lang="ru-RU" sz="2000">
                <a:solidFill>
                  <a:srgbClr val="FF0000"/>
                </a:solidFill>
              </a:rPr>
              <a:t>Идеальный газ.</a:t>
            </a:r>
          </a:p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39750" y="2276475"/>
            <a:ext cx="3960813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000">
                <a:solidFill>
                  <a:srgbClr val="6600CC"/>
                </a:solidFill>
              </a:rPr>
              <a:t>Что в МКТ называется </a:t>
            </a:r>
          </a:p>
          <a:p>
            <a:pPr algn="ctr"/>
            <a:r>
              <a:rPr lang="ru-RU" sz="2000">
                <a:solidFill>
                  <a:srgbClr val="6600CC"/>
                </a:solidFill>
              </a:rPr>
              <a:t>идеальным газом?</a:t>
            </a:r>
          </a:p>
          <a:p>
            <a:pPr>
              <a:spcBef>
                <a:spcPct val="50000"/>
              </a:spcBef>
            </a:pPr>
            <a:endParaRPr lang="ru-RU">
              <a:solidFill>
                <a:srgbClr val="6600CC"/>
              </a:solidFill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500563" y="1989138"/>
            <a:ext cx="4176712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000"/>
              <a:t> </a:t>
            </a:r>
            <a:r>
              <a:rPr lang="ru-RU" sz="2000">
                <a:solidFill>
                  <a:srgbClr val="6600CC"/>
                </a:solidFill>
              </a:rPr>
              <a:t>Идеальный газ – это газ, в котором взаимодействием между </a:t>
            </a:r>
          </a:p>
          <a:p>
            <a:pPr algn="ctr"/>
            <a:r>
              <a:rPr lang="ru-RU" sz="2000">
                <a:solidFill>
                  <a:srgbClr val="6600CC"/>
                </a:solidFill>
              </a:rPr>
              <a:t>молекулами можно пренебречь.</a:t>
            </a:r>
          </a:p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755650" y="3213100"/>
            <a:ext cx="295116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000" dirty="0" smtClean="0">
                <a:solidFill>
                  <a:srgbClr val="660066"/>
                </a:solidFill>
              </a:rPr>
              <a:t>Сформулируйте нулевой закон </a:t>
            </a:r>
          </a:p>
          <a:p>
            <a:pPr algn="ctr"/>
            <a:r>
              <a:rPr lang="ru-RU" sz="2000" dirty="0" smtClean="0">
                <a:solidFill>
                  <a:srgbClr val="660066"/>
                </a:solidFill>
              </a:rPr>
              <a:t>термодинамики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4143372" y="3286124"/>
            <a:ext cx="460534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660066"/>
                </a:solidFill>
              </a:rPr>
              <a:t>Изолированная термодинамическая </a:t>
            </a:r>
          </a:p>
          <a:p>
            <a:pPr algn="ctr"/>
            <a:r>
              <a:rPr lang="ru-RU" dirty="0" smtClean="0">
                <a:solidFill>
                  <a:srgbClr val="660066"/>
                </a:solidFill>
              </a:rPr>
              <a:t>система самопроизвольно </a:t>
            </a:r>
          </a:p>
          <a:p>
            <a:pPr algn="ctr"/>
            <a:r>
              <a:rPr lang="ru-RU" dirty="0" smtClean="0">
                <a:solidFill>
                  <a:srgbClr val="660066"/>
                </a:solidFill>
              </a:rPr>
              <a:t>переходит в состояние т. р.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500034" y="4500570"/>
            <a:ext cx="324643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660033"/>
                </a:solidFill>
              </a:rPr>
              <a:t>Какие термодинамических параметра используют </a:t>
            </a:r>
          </a:p>
          <a:p>
            <a:pPr algn="ctr"/>
            <a:r>
              <a:rPr lang="ru-RU" dirty="0" smtClean="0">
                <a:solidFill>
                  <a:srgbClr val="660033"/>
                </a:solidFill>
              </a:rPr>
              <a:t>для того, чтобы описать состояние идеального газа?</a:t>
            </a:r>
            <a:endParaRPr lang="ru-RU" dirty="0">
              <a:solidFill>
                <a:srgbClr val="660033"/>
              </a:solidFill>
            </a:endParaRP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4572000" y="5214950"/>
            <a:ext cx="35770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smtClean="0">
                <a:solidFill>
                  <a:srgbClr val="660033"/>
                </a:solidFill>
              </a:rPr>
              <a:t>Давление, объем и температура.</a:t>
            </a:r>
            <a:endParaRPr lang="ru-RU" dirty="0">
              <a:solidFill>
                <a:srgbClr val="660033"/>
              </a:solidFill>
            </a:endParaRPr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3376613" y="550863"/>
            <a:ext cx="271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 dirty="0">
                <a:latin typeface="Times New Roman" pitchFamily="18" charset="0"/>
              </a:rPr>
              <a:t>Актуализация знаний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Экспериментальная часть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1"/>
          <a:ext cx="8229600" cy="277972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389861"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1 ряд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2</a:t>
                      </a:r>
                      <a:r>
                        <a:rPr lang="ru-RU" sz="5400" baseline="0" dirty="0" smtClean="0"/>
                        <a:t> ряд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3 ряд</a:t>
                      </a:r>
                      <a:endParaRPr lang="ru-RU" sz="5400" dirty="0"/>
                    </a:p>
                  </a:txBody>
                  <a:tcPr/>
                </a:tc>
              </a:tr>
              <a:tr h="1389861">
                <a:tc>
                  <a:txBody>
                    <a:bodyPr/>
                    <a:lstStyle/>
                    <a:p>
                      <a:r>
                        <a:rPr lang="en-US" sz="5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V=const</a:t>
                      </a:r>
                      <a:endParaRPr lang="ru-RU" sz="54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T=const</a:t>
                      </a:r>
                      <a:endParaRPr lang="ru-RU" sz="54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P=const</a:t>
                      </a:r>
                      <a:endParaRPr lang="ru-RU" sz="54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37"/>
          <p:cNvSpPr>
            <a:spLocks noChangeArrowheads="1"/>
          </p:cNvSpPr>
          <p:nvPr/>
        </p:nvSpPr>
        <p:spPr bwMode="auto">
          <a:xfrm>
            <a:off x="468313" y="260350"/>
            <a:ext cx="8229600" cy="754063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48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Обобщающая таблица</a:t>
            </a:r>
          </a:p>
        </p:txBody>
      </p:sp>
      <p:graphicFrame>
        <p:nvGraphicFramePr>
          <p:cNvPr id="5" name="Group 138"/>
          <p:cNvGraphicFramePr>
            <a:graphicFrameLocks noGrp="1"/>
          </p:cNvGraphicFramePr>
          <p:nvPr/>
        </p:nvGraphicFramePr>
        <p:xfrm>
          <a:off x="457200" y="1052513"/>
          <a:ext cx="8229600" cy="5145088"/>
        </p:xfrm>
        <a:graphic>
          <a:graphicData uri="http://schemas.openxmlformats.org/drawingml/2006/table">
            <a:tbl>
              <a:tblPr/>
              <a:tblGrid>
                <a:gridCol w="1685908"/>
                <a:gridCol w="1606567"/>
                <a:gridCol w="1685925"/>
                <a:gridCol w="1604963"/>
                <a:gridCol w="1646237"/>
              </a:tblGrid>
              <a:tr h="1411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Процесс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m=const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M=const</a:t>
                      </a:r>
                      <a:endParaRPr kumimoji="0" lang="ru-RU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Закон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Графики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81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Изотермический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T=const</a:t>
                      </a:r>
                      <a:endParaRPr kumimoji="0" lang="ru-RU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p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V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=const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7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Изобарный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p=const</a:t>
                      </a:r>
                      <a:endParaRPr kumimoji="0" lang="ru-RU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35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Изохорный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V=const</a:t>
                      </a:r>
                      <a:endParaRPr kumimoji="0" lang="ru-RU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10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6" name="Group 169"/>
          <p:cNvGrpSpPr>
            <a:grpSpLocks/>
          </p:cNvGrpSpPr>
          <p:nvPr/>
        </p:nvGrpSpPr>
        <p:grpSpPr bwMode="auto">
          <a:xfrm>
            <a:off x="3635375" y="2492376"/>
            <a:ext cx="5075238" cy="1249362"/>
            <a:chOff x="2358" y="1661"/>
            <a:chExt cx="3197" cy="733"/>
          </a:xfrm>
        </p:grpSpPr>
        <p:grpSp>
          <p:nvGrpSpPr>
            <p:cNvPr id="7" name="Group 170"/>
            <p:cNvGrpSpPr>
              <a:grpSpLocks/>
            </p:cNvGrpSpPr>
            <p:nvPr/>
          </p:nvGrpSpPr>
          <p:grpSpPr bwMode="auto">
            <a:xfrm>
              <a:off x="2358" y="1661"/>
              <a:ext cx="1043" cy="733"/>
              <a:chOff x="2336" y="1661"/>
              <a:chExt cx="1043" cy="733"/>
            </a:xfrm>
          </p:grpSpPr>
          <p:sp>
            <p:nvSpPr>
              <p:cNvPr id="25" name="Rectangle 171"/>
              <p:cNvSpPr>
                <a:spLocks noChangeArrowheads="1"/>
              </p:cNvSpPr>
              <p:nvPr/>
            </p:nvSpPr>
            <p:spPr bwMode="auto">
              <a:xfrm>
                <a:off x="2472" y="1706"/>
                <a:ext cx="771" cy="545"/>
              </a:xfrm>
              <a:prstGeom prst="rect">
                <a:avLst/>
              </a:prstGeom>
              <a:solidFill>
                <a:srgbClr val="CCFFFF">
                  <a:alpha val="25000"/>
                </a:srgbClr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" name="Line 172"/>
              <p:cNvSpPr>
                <a:spLocks noChangeShapeType="1"/>
              </p:cNvSpPr>
              <p:nvPr/>
            </p:nvSpPr>
            <p:spPr bwMode="auto">
              <a:xfrm flipV="1">
                <a:off x="2472" y="1661"/>
                <a:ext cx="0" cy="59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lg"/>
              </a:ln>
              <a:effectLst/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27" name="Line 173"/>
              <p:cNvSpPr>
                <a:spLocks noChangeShapeType="1"/>
              </p:cNvSpPr>
              <p:nvPr/>
            </p:nvSpPr>
            <p:spPr bwMode="auto">
              <a:xfrm flipV="1">
                <a:off x="2472" y="2251"/>
                <a:ext cx="81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lg"/>
              </a:ln>
              <a:effectLst/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28" name="Text Box 174"/>
              <p:cNvSpPr txBox="1">
                <a:spLocks noChangeArrowheads="1"/>
              </p:cNvSpPr>
              <p:nvPr/>
            </p:nvSpPr>
            <p:spPr bwMode="auto">
              <a:xfrm>
                <a:off x="2336" y="1661"/>
                <a:ext cx="181" cy="23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 dirty="0">
                    <a:solidFill>
                      <a:srgbClr val="FF0000"/>
                    </a:solidFill>
                  </a:rPr>
                  <a:t>p</a:t>
                </a:r>
                <a:endParaRPr lang="ru-RU" sz="900" i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9" name="Text Box 175"/>
              <p:cNvSpPr txBox="1">
                <a:spLocks noChangeArrowheads="1"/>
              </p:cNvSpPr>
              <p:nvPr/>
            </p:nvSpPr>
            <p:spPr bwMode="auto">
              <a:xfrm>
                <a:off x="3198" y="2085"/>
                <a:ext cx="181" cy="23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 dirty="0" smtClean="0">
                    <a:solidFill>
                      <a:srgbClr val="FF0000"/>
                    </a:solidFill>
                  </a:rPr>
                  <a:t>V</a:t>
                </a:r>
                <a:endParaRPr lang="ru-RU" sz="1000" i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0" name="Text Box 176"/>
              <p:cNvSpPr txBox="1">
                <a:spLocks noChangeArrowheads="1"/>
              </p:cNvSpPr>
              <p:nvPr/>
            </p:nvSpPr>
            <p:spPr bwMode="auto">
              <a:xfrm>
                <a:off x="2381" y="2251"/>
                <a:ext cx="181" cy="14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000"/>
                  <a:t>0</a:t>
                </a:r>
                <a:endParaRPr lang="ru-RU" sz="1000"/>
              </a:p>
            </p:txBody>
          </p:sp>
        </p:grpSp>
        <p:grpSp>
          <p:nvGrpSpPr>
            <p:cNvPr id="8" name="Group 177"/>
            <p:cNvGrpSpPr>
              <a:grpSpLocks/>
            </p:cNvGrpSpPr>
            <p:nvPr/>
          </p:nvGrpSpPr>
          <p:grpSpPr bwMode="auto">
            <a:xfrm>
              <a:off x="3470" y="1661"/>
              <a:ext cx="1043" cy="733"/>
              <a:chOff x="2336" y="1661"/>
              <a:chExt cx="1043" cy="733"/>
            </a:xfrm>
          </p:grpSpPr>
          <p:sp>
            <p:nvSpPr>
              <p:cNvPr id="19" name="Rectangle 178"/>
              <p:cNvSpPr>
                <a:spLocks noChangeArrowheads="1"/>
              </p:cNvSpPr>
              <p:nvPr/>
            </p:nvSpPr>
            <p:spPr bwMode="auto">
              <a:xfrm>
                <a:off x="2472" y="1706"/>
                <a:ext cx="771" cy="545"/>
              </a:xfrm>
              <a:prstGeom prst="rect">
                <a:avLst/>
              </a:prstGeom>
              <a:solidFill>
                <a:srgbClr val="CCFFFF">
                  <a:alpha val="25000"/>
                </a:srgbClr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" name="Line 179"/>
              <p:cNvSpPr>
                <a:spLocks noChangeShapeType="1"/>
              </p:cNvSpPr>
              <p:nvPr/>
            </p:nvSpPr>
            <p:spPr bwMode="auto">
              <a:xfrm flipV="1">
                <a:off x="2472" y="1661"/>
                <a:ext cx="0" cy="59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lg"/>
              </a:ln>
              <a:effectLst/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21" name="Line 180"/>
              <p:cNvSpPr>
                <a:spLocks noChangeShapeType="1"/>
              </p:cNvSpPr>
              <p:nvPr/>
            </p:nvSpPr>
            <p:spPr bwMode="auto">
              <a:xfrm flipV="1">
                <a:off x="2472" y="2251"/>
                <a:ext cx="81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lg"/>
              </a:ln>
              <a:effectLst/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22" name="Text Box 181"/>
              <p:cNvSpPr txBox="1">
                <a:spLocks noChangeArrowheads="1"/>
              </p:cNvSpPr>
              <p:nvPr/>
            </p:nvSpPr>
            <p:spPr bwMode="auto">
              <a:xfrm>
                <a:off x="2336" y="1661"/>
                <a:ext cx="181" cy="23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 dirty="0">
                    <a:solidFill>
                      <a:srgbClr val="FF0000"/>
                    </a:solidFill>
                  </a:rPr>
                  <a:t>p</a:t>
                </a:r>
                <a:endParaRPr lang="ru-RU" sz="900" i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3" name="Text Box 182"/>
              <p:cNvSpPr txBox="1">
                <a:spLocks noChangeArrowheads="1"/>
              </p:cNvSpPr>
              <p:nvPr/>
            </p:nvSpPr>
            <p:spPr bwMode="auto">
              <a:xfrm>
                <a:off x="3198" y="2043"/>
                <a:ext cx="181" cy="23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 dirty="0">
                    <a:solidFill>
                      <a:srgbClr val="FF0000"/>
                    </a:solidFill>
                  </a:rPr>
                  <a:t>T</a:t>
                </a:r>
                <a:endParaRPr lang="ru-RU" sz="1000" i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4" name="Text Box 183"/>
              <p:cNvSpPr txBox="1">
                <a:spLocks noChangeArrowheads="1"/>
              </p:cNvSpPr>
              <p:nvPr/>
            </p:nvSpPr>
            <p:spPr bwMode="auto">
              <a:xfrm>
                <a:off x="2381" y="2251"/>
                <a:ext cx="181" cy="14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000"/>
                  <a:t>0</a:t>
                </a:r>
                <a:endParaRPr lang="ru-RU" sz="1000"/>
              </a:p>
            </p:txBody>
          </p:sp>
        </p:grpSp>
        <p:grpSp>
          <p:nvGrpSpPr>
            <p:cNvPr id="9" name="Group 184"/>
            <p:cNvGrpSpPr>
              <a:grpSpLocks/>
            </p:cNvGrpSpPr>
            <p:nvPr/>
          </p:nvGrpSpPr>
          <p:grpSpPr bwMode="auto">
            <a:xfrm>
              <a:off x="4512" y="1661"/>
              <a:ext cx="1043" cy="733"/>
              <a:chOff x="2336" y="1661"/>
              <a:chExt cx="1043" cy="733"/>
            </a:xfrm>
          </p:grpSpPr>
          <p:sp>
            <p:nvSpPr>
              <p:cNvPr id="13" name="Rectangle 185"/>
              <p:cNvSpPr>
                <a:spLocks noChangeArrowheads="1"/>
              </p:cNvSpPr>
              <p:nvPr/>
            </p:nvSpPr>
            <p:spPr bwMode="auto">
              <a:xfrm>
                <a:off x="2472" y="1706"/>
                <a:ext cx="771" cy="545"/>
              </a:xfrm>
              <a:prstGeom prst="rect">
                <a:avLst/>
              </a:prstGeom>
              <a:solidFill>
                <a:srgbClr val="CCFFFF">
                  <a:alpha val="25000"/>
                </a:srgbClr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" name="Line 186"/>
              <p:cNvSpPr>
                <a:spLocks noChangeShapeType="1"/>
              </p:cNvSpPr>
              <p:nvPr/>
            </p:nvSpPr>
            <p:spPr bwMode="auto">
              <a:xfrm flipV="1">
                <a:off x="2472" y="1661"/>
                <a:ext cx="0" cy="59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lg"/>
              </a:ln>
              <a:effectLst/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15" name="Line 187"/>
              <p:cNvSpPr>
                <a:spLocks noChangeShapeType="1"/>
              </p:cNvSpPr>
              <p:nvPr/>
            </p:nvSpPr>
            <p:spPr bwMode="auto">
              <a:xfrm flipV="1">
                <a:off x="2472" y="2251"/>
                <a:ext cx="81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lg"/>
              </a:ln>
              <a:effectLst/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16" name="Text Box 188"/>
              <p:cNvSpPr txBox="1">
                <a:spLocks noChangeArrowheads="1"/>
              </p:cNvSpPr>
              <p:nvPr/>
            </p:nvSpPr>
            <p:spPr bwMode="auto">
              <a:xfrm>
                <a:off x="2336" y="1661"/>
                <a:ext cx="181" cy="35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 dirty="0" smtClean="0">
                    <a:solidFill>
                      <a:srgbClr val="FF0000"/>
                    </a:solidFill>
                  </a:rPr>
                  <a:t>V</a:t>
                </a:r>
                <a:endParaRPr lang="ru-RU" sz="800" i="1" dirty="0" smtClean="0">
                  <a:solidFill>
                    <a:srgbClr val="FF0000"/>
                  </a:solidFill>
                </a:endParaRPr>
              </a:p>
              <a:p>
                <a:pPr>
                  <a:spcBef>
                    <a:spcPct val="50000"/>
                  </a:spcBef>
                </a:pPr>
                <a:endParaRPr lang="ru-RU" sz="900" i="1" dirty="0"/>
              </a:p>
            </p:txBody>
          </p:sp>
          <p:sp>
            <p:nvSpPr>
              <p:cNvPr id="17" name="Text Box 189"/>
              <p:cNvSpPr txBox="1">
                <a:spLocks noChangeArrowheads="1"/>
              </p:cNvSpPr>
              <p:nvPr/>
            </p:nvSpPr>
            <p:spPr bwMode="auto">
              <a:xfrm>
                <a:off x="3198" y="2085"/>
                <a:ext cx="181" cy="23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 dirty="0" smtClean="0">
                    <a:solidFill>
                      <a:srgbClr val="FF0000"/>
                    </a:solidFill>
                  </a:rPr>
                  <a:t>T</a:t>
                </a:r>
                <a:endParaRPr lang="ru-RU" sz="2000" i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8" name="Text Box 190"/>
              <p:cNvSpPr txBox="1">
                <a:spLocks noChangeArrowheads="1"/>
              </p:cNvSpPr>
              <p:nvPr/>
            </p:nvSpPr>
            <p:spPr bwMode="auto">
              <a:xfrm>
                <a:off x="2381" y="2251"/>
                <a:ext cx="181" cy="14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000"/>
                  <a:t>0</a:t>
                </a:r>
                <a:endParaRPr lang="ru-RU" sz="1000"/>
              </a:p>
            </p:txBody>
          </p:sp>
        </p:grpSp>
        <p:sp>
          <p:nvSpPr>
            <p:cNvPr id="10" name="Line 191"/>
            <p:cNvSpPr>
              <a:spLocks noChangeShapeType="1"/>
            </p:cNvSpPr>
            <p:nvPr/>
          </p:nvSpPr>
          <p:spPr bwMode="auto">
            <a:xfrm>
              <a:off x="3878" y="1842"/>
              <a:ext cx="0" cy="27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11" name="Line 192"/>
            <p:cNvSpPr>
              <a:spLocks noChangeShapeType="1"/>
            </p:cNvSpPr>
            <p:nvPr/>
          </p:nvSpPr>
          <p:spPr bwMode="auto">
            <a:xfrm>
              <a:off x="4921" y="1752"/>
              <a:ext cx="0" cy="36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12" name="Freeform 193"/>
            <p:cNvSpPr>
              <a:spLocks/>
            </p:cNvSpPr>
            <p:nvPr/>
          </p:nvSpPr>
          <p:spPr bwMode="auto">
            <a:xfrm>
              <a:off x="2532" y="1788"/>
              <a:ext cx="620" cy="4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6" y="220"/>
                </a:cxn>
                <a:cxn ang="0">
                  <a:pos x="312" y="368"/>
                </a:cxn>
                <a:cxn ang="0">
                  <a:pos x="620" y="400"/>
                </a:cxn>
              </a:cxnLst>
              <a:rect l="0" t="0" r="r" b="b"/>
              <a:pathLst>
                <a:path w="620" h="400">
                  <a:moveTo>
                    <a:pt x="0" y="0"/>
                  </a:moveTo>
                  <a:cubicBezTo>
                    <a:pt x="12" y="37"/>
                    <a:pt x="24" y="159"/>
                    <a:pt x="76" y="220"/>
                  </a:cubicBezTo>
                  <a:cubicBezTo>
                    <a:pt x="128" y="281"/>
                    <a:pt x="221" y="338"/>
                    <a:pt x="312" y="368"/>
                  </a:cubicBezTo>
                  <a:cubicBezTo>
                    <a:pt x="403" y="398"/>
                    <a:pt x="556" y="393"/>
                    <a:pt x="620" y="400"/>
                  </a:cubicBezTo>
                </a:path>
              </a:pathLst>
            </a:custGeom>
            <a:noFill/>
            <a:ln w="31750" cap="flat" cmpd="sng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endParaRPr lang="ru-RU"/>
            </a:p>
          </p:txBody>
        </p:sp>
      </p:grpSp>
      <p:grpSp>
        <p:nvGrpSpPr>
          <p:cNvPr id="31" name="Group 194"/>
          <p:cNvGrpSpPr>
            <a:grpSpLocks/>
          </p:cNvGrpSpPr>
          <p:nvPr/>
        </p:nvGrpSpPr>
        <p:grpSpPr bwMode="auto">
          <a:xfrm>
            <a:off x="3635375" y="3716338"/>
            <a:ext cx="5075238" cy="1395412"/>
            <a:chOff x="2358" y="2432"/>
            <a:chExt cx="3197" cy="715"/>
          </a:xfrm>
        </p:grpSpPr>
        <p:grpSp>
          <p:nvGrpSpPr>
            <p:cNvPr id="32" name="Group 195"/>
            <p:cNvGrpSpPr>
              <a:grpSpLocks/>
            </p:cNvGrpSpPr>
            <p:nvPr/>
          </p:nvGrpSpPr>
          <p:grpSpPr bwMode="auto">
            <a:xfrm>
              <a:off x="2358" y="2432"/>
              <a:ext cx="1043" cy="715"/>
              <a:chOff x="2336" y="1661"/>
              <a:chExt cx="1043" cy="715"/>
            </a:xfrm>
          </p:grpSpPr>
          <p:sp>
            <p:nvSpPr>
              <p:cNvPr id="51" name="Rectangle 196"/>
              <p:cNvSpPr>
                <a:spLocks noChangeArrowheads="1"/>
              </p:cNvSpPr>
              <p:nvPr/>
            </p:nvSpPr>
            <p:spPr bwMode="auto">
              <a:xfrm>
                <a:off x="2472" y="1706"/>
                <a:ext cx="771" cy="545"/>
              </a:xfrm>
              <a:prstGeom prst="rect">
                <a:avLst/>
              </a:prstGeom>
              <a:solidFill>
                <a:srgbClr val="CC99FF">
                  <a:alpha val="25000"/>
                </a:srgbClr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2" name="Line 197"/>
              <p:cNvSpPr>
                <a:spLocks noChangeShapeType="1"/>
              </p:cNvSpPr>
              <p:nvPr/>
            </p:nvSpPr>
            <p:spPr bwMode="auto">
              <a:xfrm flipV="1">
                <a:off x="2472" y="1661"/>
                <a:ext cx="0" cy="59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lg"/>
              </a:ln>
              <a:effectLst/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53" name="Line 198"/>
              <p:cNvSpPr>
                <a:spLocks noChangeShapeType="1"/>
              </p:cNvSpPr>
              <p:nvPr/>
            </p:nvSpPr>
            <p:spPr bwMode="auto">
              <a:xfrm flipV="1">
                <a:off x="2472" y="2251"/>
                <a:ext cx="81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lg"/>
              </a:ln>
              <a:effectLst/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54" name="Text Box 199"/>
              <p:cNvSpPr txBox="1">
                <a:spLocks noChangeArrowheads="1"/>
              </p:cNvSpPr>
              <p:nvPr/>
            </p:nvSpPr>
            <p:spPr bwMode="auto">
              <a:xfrm>
                <a:off x="2336" y="1661"/>
                <a:ext cx="181" cy="20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 dirty="0">
                    <a:solidFill>
                      <a:srgbClr val="FF0000"/>
                    </a:solidFill>
                  </a:rPr>
                  <a:t>V</a:t>
                </a:r>
                <a:endParaRPr lang="ru-RU" sz="2000" i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5" name="Text Box 200"/>
              <p:cNvSpPr txBox="1">
                <a:spLocks noChangeArrowheads="1"/>
              </p:cNvSpPr>
              <p:nvPr/>
            </p:nvSpPr>
            <p:spPr bwMode="auto">
              <a:xfrm>
                <a:off x="3198" y="2063"/>
                <a:ext cx="181" cy="20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 dirty="0">
                    <a:solidFill>
                      <a:srgbClr val="FF0000"/>
                    </a:solidFill>
                  </a:rPr>
                  <a:t>T</a:t>
                </a:r>
                <a:endParaRPr lang="ru-RU" sz="3200" i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6" name="Text Box 201"/>
              <p:cNvSpPr txBox="1">
                <a:spLocks noChangeArrowheads="1"/>
              </p:cNvSpPr>
              <p:nvPr/>
            </p:nvSpPr>
            <p:spPr bwMode="auto">
              <a:xfrm>
                <a:off x="2381" y="2251"/>
                <a:ext cx="181" cy="12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000"/>
                  <a:t>0</a:t>
                </a:r>
                <a:endParaRPr lang="ru-RU" sz="1000"/>
              </a:p>
            </p:txBody>
          </p:sp>
        </p:grpSp>
        <p:grpSp>
          <p:nvGrpSpPr>
            <p:cNvPr id="33" name="Group 202"/>
            <p:cNvGrpSpPr>
              <a:grpSpLocks/>
            </p:cNvGrpSpPr>
            <p:nvPr/>
          </p:nvGrpSpPr>
          <p:grpSpPr bwMode="auto">
            <a:xfrm>
              <a:off x="3469" y="2432"/>
              <a:ext cx="1043" cy="715"/>
              <a:chOff x="2336" y="1661"/>
              <a:chExt cx="1043" cy="715"/>
            </a:xfrm>
          </p:grpSpPr>
          <p:sp>
            <p:nvSpPr>
              <p:cNvPr id="45" name="Rectangle 203"/>
              <p:cNvSpPr>
                <a:spLocks noChangeArrowheads="1"/>
              </p:cNvSpPr>
              <p:nvPr/>
            </p:nvSpPr>
            <p:spPr bwMode="auto">
              <a:xfrm>
                <a:off x="2472" y="1706"/>
                <a:ext cx="771" cy="545"/>
              </a:xfrm>
              <a:prstGeom prst="rect">
                <a:avLst/>
              </a:prstGeom>
              <a:solidFill>
                <a:srgbClr val="CC99FF">
                  <a:alpha val="25000"/>
                </a:srgbClr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6" name="Line 204"/>
              <p:cNvSpPr>
                <a:spLocks noChangeShapeType="1"/>
              </p:cNvSpPr>
              <p:nvPr/>
            </p:nvSpPr>
            <p:spPr bwMode="auto">
              <a:xfrm flipV="1">
                <a:off x="2472" y="1661"/>
                <a:ext cx="0" cy="59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lg"/>
              </a:ln>
              <a:effectLst/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47" name="Line 205"/>
              <p:cNvSpPr>
                <a:spLocks noChangeShapeType="1"/>
              </p:cNvSpPr>
              <p:nvPr/>
            </p:nvSpPr>
            <p:spPr bwMode="auto">
              <a:xfrm flipV="1">
                <a:off x="2472" y="2251"/>
                <a:ext cx="81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lg"/>
              </a:ln>
              <a:effectLst/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48" name="Text Box 206"/>
              <p:cNvSpPr txBox="1">
                <a:spLocks noChangeArrowheads="1"/>
              </p:cNvSpPr>
              <p:nvPr/>
            </p:nvSpPr>
            <p:spPr bwMode="auto">
              <a:xfrm>
                <a:off x="2336" y="1661"/>
                <a:ext cx="181" cy="20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 dirty="0">
                    <a:solidFill>
                      <a:srgbClr val="FF0000"/>
                    </a:solidFill>
                  </a:rPr>
                  <a:t>p</a:t>
                </a:r>
                <a:endParaRPr lang="ru-RU" sz="2000" i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9" name="Text Box 207"/>
              <p:cNvSpPr txBox="1">
                <a:spLocks noChangeArrowheads="1"/>
              </p:cNvSpPr>
              <p:nvPr/>
            </p:nvSpPr>
            <p:spPr bwMode="auto">
              <a:xfrm>
                <a:off x="3198" y="2063"/>
                <a:ext cx="181" cy="20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 dirty="0">
                    <a:solidFill>
                      <a:srgbClr val="FF0000"/>
                    </a:solidFill>
                  </a:rPr>
                  <a:t>T</a:t>
                </a:r>
                <a:endParaRPr lang="ru-RU" sz="1000" i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0" name="Text Box 208"/>
              <p:cNvSpPr txBox="1">
                <a:spLocks noChangeArrowheads="1"/>
              </p:cNvSpPr>
              <p:nvPr/>
            </p:nvSpPr>
            <p:spPr bwMode="auto">
              <a:xfrm>
                <a:off x="2381" y="2251"/>
                <a:ext cx="181" cy="12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000"/>
                  <a:t>0</a:t>
                </a:r>
                <a:endParaRPr lang="ru-RU" sz="1000"/>
              </a:p>
            </p:txBody>
          </p:sp>
        </p:grpSp>
        <p:grpSp>
          <p:nvGrpSpPr>
            <p:cNvPr id="34" name="Group 209"/>
            <p:cNvGrpSpPr>
              <a:grpSpLocks/>
            </p:cNvGrpSpPr>
            <p:nvPr/>
          </p:nvGrpSpPr>
          <p:grpSpPr bwMode="auto">
            <a:xfrm>
              <a:off x="4512" y="2432"/>
              <a:ext cx="1043" cy="715"/>
              <a:chOff x="2336" y="1661"/>
              <a:chExt cx="1043" cy="715"/>
            </a:xfrm>
          </p:grpSpPr>
          <p:sp>
            <p:nvSpPr>
              <p:cNvPr id="39" name="Rectangle 210"/>
              <p:cNvSpPr>
                <a:spLocks noChangeArrowheads="1"/>
              </p:cNvSpPr>
              <p:nvPr/>
            </p:nvSpPr>
            <p:spPr bwMode="auto">
              <a:xfrm>
                <a:off x="2472" y="1706"/>
                <a:ext cx="771" cy="545"/>
              </a:xfrm>
              <a:prstGeom prst="rect">
                <a:avLst/>
              </a:prstGeom>
              <a:solidFill>
                <a:srgbClr val="CC99FF">
                  <a:alpha val="25000"/>
                </a:srgbClr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0" name="Line 211"/>
              <p:cNvSpPr>
                <a:spLocks noChangeShapeType="1"/>
              </p:cNvSpPr>
              <p:nvPr/>
            </p:nvSpPr>
            <p:spPr bwMode="auto">
              <a:xfrm flipV="1">
                <a:off x="2472" y="1661"/>
                <a:ext cx="0" cy="59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lg"/>
              </a:ln>
              <a:effectLst/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41" name="Line 212"/>
              <p:cNvSpPr>
                <a:spLocks noChangeShapeType="1"/>
              </p:cNvSpPr>
              <p:nvPr/>
            </p:nvSpPr>
            <p:spPr bwMode="auto">
              <a:xfrm flipV="1">
                <a:off x="2472" y="2251"/>
                <a:ext cx="81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lg"/>
              </a:ln>
              <a:effectLst/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42" name="Text Box 213"/>
              <p:cNvSpPr txBox="1">
                <a:spLocks noChangeArrowheads="1"/>
              </p:cNvSpPr>
              <p:nvPr/>
            </p:nvSpPr>
            <p:spPr bwMode="auto">
              <a:xfrm>
                <a:off x="2336" y="1661"/>
                <a:ext cx="181" cy="20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 dirty="0">
                    <a:solidFill>
                      <a:srgbClr val="FF0000"/>
                    </a:solidFill>
                  </a:rPr>
                  <a:t>p</a:t>
                </a:r>
                <a:endParaRPr lang="ru-RU" sz="900" i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3" name="Text Box 214"/>
              <p:cNvSpPr txBox="1">
                <a:spLocks noChangeArrowheads="1"/>
              </p:cNvSpPr>
              <p:nvPr/>
            </p:nvSpPr>
            <p:spPr bwMode="auto">
              <a:xfrm>
                <a:off x="3198" y="2099"/>
                <a:ext cx="181" cy="20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 dirty="0">
                    <a:solidFill>
                      <a:srgbClr val="FF0000"/>
                    </a:solidFill>
                  </a:rPr>
                  <a:t>V</a:t>
                </a:r>
                <a:endParaRPr lang="ru-RU" sz="2000" i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4" name="Text Box 215"/>
              <p:cNvSpPr txBox="1">
                <a:spLocks noChangeArrowheads="1"/>
              </p:cNvSpPr>
              <p:nvPr/>
            </p:nvSpPr>
            <p:spPr bwMode="auto">
              <a:xfrm>
                <a:off x="2381" y="2251"/>
                <a:ext cx="181" cy="12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000"/>
                  <a:t>0</a:t>
                </a:r>
                <a:endParaRPr lang="ru-RU" sz="1000"/>
              </a:p>
            </p:txBody>
          </p:sp>
        </p:grpSp>
        <p:sp>
          <p:nvSpPr>
            <p:cNvPr id="35" name="Line 216"/>
            <p:cNvSpPr>
              <a:spLocks noChangeShapeType="1"/>
            </p:cNvSpPr>
            <p:nvPr/>
          </p:nvSpPr>
          <p:spPr bwMode="auto">
            <a:xfrm flipV="1">
              <a:off x="2487" y="2659"/>
              <a:ext cx="574" cy="3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36" name="Line 217"/>
            <p:cNvSpPr>
              <a:spLocks noChangeShapeType="1"/>
            </p:cNvSpPr>
            <p:nvPr/>
          </p:nvSpPr>
          <p:spPr bwMode="auto">
            <a:xfrm flipH="1">
              <a:off x="2790" y="2659"/>
              <a:ext cx="271" cy="173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37" name="Line 218"/>
            <p:cNvSpPr>
              <a:spLocks noChangeShapeType="1"/>
            </p:cNvSpPr>
            <p:nvPr/>
          </p:nvSpPr>
          <p:spPr bwMode="auto">
            <a:xfrm rot="5400000">
              <a:off x="3878" y="2614"/>
              <a:ext cx="0" cy="27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38" name="Line 219"/>
            <p:cNvSpPr>
              <a:spLocks noChangeShapeType="1"/>
            </p:cNvSpPr>
            <p:nvPr/>
          </p:nvSpPr>
          <p:spPr bwMode="auto">
            <a:xfrm rot="5400000">
              <a:off x="4967" y="2568"/>
              <a:ext cx="0" cy="36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anchor="ctr"/>
            <a:lstStyle/>
            <a:p>
              <a:endParaRPr lang="ru-RU"/>
            </a:p>
          </p:txBody>
        </p:sp>
      </p:grpSp>
      <p:grpSp>
        <p:nvGrpSpPr>
          <p:cNvPr id="57" name="Group 220"/>
          <p:cNvGrpSpPr>
            <a:grpSpLocks/>
          </p:cNvGrpSpPr>
          <p:nvPr/>
        </p:nvGrpSpPr>
        <p:grpSpPr bwMode="auto">
          <a:xfrm>
            <a:off x="3708400" y="5084777"/>
            <a:ext cx="5075238" cy="1181103"/>
            <a:chOff x="2359" y="3203"/>
            <a:chExt cx="3197" cy="744"/>
          </a:xfrm>
        </p:grpSpPr>
        <p:grpSp>
          <p:nvGrpSpPr>
            <p:cNvPr id="58" name="Group 221"/>
            <p:cNvGrpSpPr>
              <a:grpSpLocks/>
            </p:cNvGrpSpPr>
            <p:nvPr/>
          </p:nvGrpSpPr>
          <p:grpSpPr bwMode="auto">
            <a:xfrm>
              <a:off x="2359" y="3203"/>
              <a:ext cx="1043" cy="744"/>
              <a:chOff x="2336" y="1661"/>
              <a:chExt cx="1043" cy="744"/>
            </a:xfrm>
          </p:grpSpPr>
          <p:sp>
            <p:nvSpPr>
              <p:cNvPr id="77" name="Rectangle 222"/>
              <p:cNvSpPr>
                <a:spLocks noChangeArrowheads="1"/>
              </p:cNvSpPr>
              <p:nvPr/>
            </p:nvSpPr>
            <p:spPr bwMode="auto">
              <a:xfrm>
                <a:off x="2472" y="1706"/>
                <a:ext cx="771" cy="545"/>
              </a:xfrm>
              <a:prstGeom prst="rect">
                <a:avLst/>
              </a:prstGeom>
              <a:solidFill>
                <a:srgbClr val="99CCFF">
                  <a:alpha val="25000"/>
                </a:srgbClr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8" name="Line 223"/>
              <p:cNvSpPr>
                <a:spLocks noChangeShapeType="1"/>
              </p:cNvSpPr>
              <p:nvPr/>
            </p:nvSpPr>
            <p:spPr bwMode="auto">
              <a:xfrm flipV="1">
                <a:off x="2472" y="1661"/>
                <a:ext cx="0" cy="59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lg"/>
              </a:ln>
              <a:effectLst/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79" name="Line 224"/>
              <p:cNvSpPr>
                <a:spLocks noChangeShapeType="1"/>
              </p:cNvSpPr>
              <p:nvPr/>
            </p:nvSpPr>
            <p:spPr bwMode="auto">
              <a:xfrm flipV="1">
                <a:off x="2472" y="2251"/>
                <a:ext cx="81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lg"/>
              </a:ln>
              <a:effectLst/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80" name="Text Box 225"/>
              <p:cNvSpPr txBox="1">
                <a:spLocks noChangeArrowheads="1"/>
              </p:cNvSpPr>
              <p:nvPr/>
            </p:nvSpPr>
            <p:spPr bwMode="auto">
              <a:xfrm>
                <a:off x="2336" y="1661"/>
                <a:ext cx="181" cy="25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 dirty="0">
                    <a:solidFill>
                      <a:srgbClr val="FF0000"/>
                    </a:solidFill>
                  </a:rPr>
                  <a:t>p</a:t>
                </a:r>
                <a:endParaRPr lang="ru-RU" sz="2000" i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81" name="Text Box 226"/>
              <p:cNvSpPr txBox="1">
                <a:spLocks noChangeArrowheads="1"/>
              </p:cNvSpPr>
              <p:nvPr/>
            </p:nvSpPr>
            <p:spPr bwMode="auto">
              <a:xfrm>
                <a:off x="3198" y="2148"/>
                <a:ext cx="181" cy="25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 dirty="0">
                    <a:solidFill>
                      <a:srgbClr val="FF0000"/>
                    </a:solidFill>
                  </a:rPr>
                  <a:t>T</a:t>
                </a:r>
                <a:endParaRPr lang="ru-RU" sz="2000" i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82" name="Text Box 227"/>
              <p:cNvSpPr txBox="1">
                <a:spLocks noChangeArrowheads="1"/>
              </p:cNvSpPr>
              <p:nvPr/>
            </p:nvSpPr>
            <p:spPr bwMode="auto">
              <a:xfrm>
                <a:off x="2381" y="2251"/>
                <a:ext cx="181" cy="15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000"/>
                  <a:t>0</a:t>
                </a:r>
                <a:endParaRPr lang="ru-RU" sz="1000"/>
              </a:p>
            </p:txBody>
          </p:sp>
        </p:grpSp>
        <p:grpSp>
          <p:nvGrpSpPr>
            <p:cNvPr id="59" name="Group 228"/>
            <p:cNvGrpSpPr>
              <a:grpSpLocks/>
            </p:cNvGrpSpPr>
            <p:nvPr/>
          </p:nvGrpSpPr>
          <p:grpSpPr bwMode="auto">
            <a:xfrm>
              <a:off x="3398" y="3203"/>
              <a:ext cx="1115" cy="744"/>
              <a:chOff x="2264" y="1661"/>
              <a:chExt cx="1115" cy="744"/>
            </a:xfrm>
          </p:grpSpPr>
          <p:sp>
            <p:nvSpPr>
              <p:cNvPr id="71" name="Rectangle 229"/>
              <p:cNvSpPr>
                <a:spLocks noChangeArrowheads="1"/>
              </p:cNvSpPr>
              <p:nvPr/>
            </p:nvSpPr>
            <p:spPr bwMode="auto">
              <a:xfrm>
                <a:off x="2472" y="1706"/>
                <a:ext cx="771" cy="545"/>
              </a:xfrm>
              <a:prstGeom prst="rect">
                <a:avLst/>
              </a:prstGeom>
              <a:solidFill>
                <a:srgbClr val="99CCFF">
                  <a:alpha val="25000"/>
                </a:srgbClr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" name="Line 230"/>
              <p:cNvSpPr>
                <a:spLocks noChangeShapeType="1"/>
              </p:cNvSpPr>
              <p:nvPr/>
            </p:nvSpPr>
            <p:spPr bwMode="auto">
              <a:xfrm flipV="1">
                <a:off x="2472" y="1661"/>
                <a:ext cx="0" cy="59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lg"/>
              </a:ln>
              <a:effectLst/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73" name="Line 231"/>
              <p:cNvSpPr>
                <a:spLocks noChangeShapeType="1"/>
              </p:cNvSpPr>
              <p:nvPr/>
            </p:nvSpPr>
            <p:spPr bwMode="auto">
              <a:xfrm flipV="1">
                <a:off x="2472" y="2251"/>
                <a:ext cx="81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lg"/>
              </a:ln>
              <a:effectLst/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74" name="Text Box 232"/>
              <p:cNvSpPr txBox="1">
                <a:spLocks noChangeArrowheads="1"/>
              </p:cNvSpPr>
              <p:nvPr/>
            </p:nvSpPr>
            <p:spPr bwMode="auto">
              <a:xfrm>
                <a:off x="2264" y="1661"/>
                <a:ext cx="253" cy="25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 dirty="0">
                    <a:solidFill>
                      <a:srgbClr val="FF0000"/>
                    </a:solidFill>
                  </a:rPr>
                  <a:t>V</a:t>
                </a:r>
                <a:endParaRPr lang="ru-RU" sz="2000" i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75" name="Text Box 233"/>
              <p:cNvSpPr txBox="1">
                <a:spLocks noChangeArrowheads="1"/>
              </p:cNvSpPr>
              <p:nvPr/>
            </p:nvSpPr>
            <p:spPr bwMode="auto">
              <a:xfrm>
                <a:off x="3198" y="2148"/>
                <a:ext cx="181" cy="25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 dirty="0">
                    <a:solidFill>
                      <a:srgbClr val="FF0000"/>
                    </a:solidFill>
                  </a:rPr>
                  <a:t>T</a:t>
                </a:r>
                <a:endParaRPr lang="ru-RU" sz="2000" i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76" name="Text Box 234"/>
              <p:cNvSpPr txBox="1">
                <a:spLocks noChangeArrowheads="1"/>
              </p:cNvSpPr>
              <p:nvPr/>
            </p:nvSpPr>
            <p:spPr bwMode="auto">
              <a:xfrm>
                <a:off x="2381" y="2251"/>
                <a:ext cx="181" cy="15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000"/>
                  <a:t>0</a:t>
                </a:r>
                <a:endParaRPr lang="ru-RU" sz="1000"/>
              </a:p>
            </p:txBody>
          </p:sp>
        </p:grpSp>
        <p:grpSp>
          <p:nvGrpSpPr>
            <p:cNvPr id="60" name="Group 235"/>
            <p:cNvGrpSpPr>
              <a:grpSpLocks/>
            </p:cNvGrpSpPr>
            <p:nvPr/>
          </p:nvGrpSpPr>
          <p:grpSpPr bwMode="auto">
            <a:xfrm>
              <a:off x="4513" y="3203"/>
              <a:ext cx="1043" cy="744"/>
              <a:chOff x="2336" y="1661"/>
              <a:chExt cx="1043" cy="744"/>
            </a:xfrm>
          </p:grpSpPr>
          <p:sp>
            <p:nvSpPr>
              <p:cNvPr id="65" name="Rectangle 236"/>
              <p:cNvSpPr>
                <a:spLocks noChangeArrowheads="1"/>
              </p:cNvSpPr>
              <p:nvPr/>
            </p:nvSpPr>
            <p:spPr bwMode="auto">
              <a:xfrm>
                <a:off x="2472" y="1706"/>
                <a:ext cx="771" cy="545"/>
              </a:xfrm>
              <a:prstGeom prst="rect">
                <a:avLst/>
              </a:prstGeom>
              <a:solidFill>
                <a:srgbClr val="99CCFF">
                  <a:alpha val="25000"/>
                </a:srgbClr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6" name="Line 237"/>
              <p:cNvSpPr>
                <a:spLocks noChangeShapeType="1"/>
              </p:cNvSpPr>
              <p:nvPr/>
            </p:nvSpPr>
            <p:spPr bwMode="auto">
              <a:xfrm flipV="1">
                <a:off x="2472" y="1661"/>
                <a:ext cx="0" cy="59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lg"/>
              </a:ln>
              <a:effectLst/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67" name="Line 238"/>
              <p:cNvSpPr>
                <a:spLocks noChangeShapeType="1"/>
              </p:cNvSpPr>
              <p:nvPr/>
            </p:nvSpPr>
            <p:spPr bwMode="auto">
              <a:xfrm flipV="1">
                <a:off x="2472" y="2251"/>
                <a:ext cx="81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lg"/>
              </a:ln>
              <a:effectLst/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68" name="Text Box 239"/>
              <p:cNvSpPr txBox="1">
                <a:spLocks noChangeArrowheads="1"/>
              </p:cNvSpPr>
              <p:nvPr/>
            </p:nvSpPr>
            <p:spPr bwMode="auto">
              <a:xfrm>
                <a:off x="2336" y="1661"/>
                <a:ext cx="181" cy="25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 dirty="0">
                    <a:solidFill>
                      <a:srgbClr val="FF0000"/>
                    </a:solidFill>
                  </a:rPr>
                  <a:t>p</a:t>
                </a:r>
                <a:endParaRPr lang="ru-RU" sz="2000" i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69" name="Text Box 240"/>
              <p:cNvSpPr txBox="1">
                <a:spLocks noChangeArrowheads="1"/>
              </p:cNvSpPr>
              <p:nvPr/>
            </p:nvSpPr>
            <p:spPr bwMode="auto">
              <a:xfrm>
                <a:off x="3066" y="2103"/>
                <a:ext cx="313" cy="25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 dirty="0">
                    <a:solidFill>
                      <a:srgbClr val="FF0000"/>
                    </a:solidFill>
                  </a:rPr>
                  <a:t>V</a:t>
                </a:r>
                <a:endParaRPr lang="ru-RU" sz="2000" i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70" name="Text Box 241"/>
              <p:cNvSpPr txBox="1">
                <a:spLocks noChangeArrowheads="1"/>
              </p:cNvSpPr>
              <p:nvPr/>
            </p:nvSpPr>
            <p:spPr bwMode="auto">
              <a:xfrm>
                <a:off x="2381" y="2251"/>
                <a:ext cx="181" cy="15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000"/>
                  <a:t>0</a:t>
                </a:r>
                <a:endParaRPr lang="ru-RU" sz="1000"/>
              </a:p>
            </p:txBody>
          </p:sp>
        </p:grpSp>
        <p:sp>
          <p:nvSpPr>
            <p:cNvPr id="61" name="Line 242"/>
            <p:cNvSpPr>
              <a:spLocks noChangeShapeType="1"/>
            </p:cNvSpPr>
            <p:nvPr/>
          </p:nvSpPr>
          <p:spPr bwMode="auto">
            <a:xfrm flipH="1">
              <a:off x="2490" y="3385"/>
              <a:ext cx="390" cy="4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62" name="Line 243"/>
            <p:cNvSpPr>
              <a:spLocks noChangeShapeType="1"/>
            </p:cNvSpPr>
            <p:nvPr/>
          </p:nvSpPr>
          <p:spPr bwMode="auto">
            <a:xfrm flipH="1">
              <a:off x="2636" y="3385"/>
              <a:ext cx="244" cy="260"/>
            </a:xfrm>
            <a:prstGeom prst="line">
              <a:avLst/>
            </a:prstGeom>
            <a:noFill/>
            <a:ln w="31750">
              <a:solidFill>
                <a:srgbClr val="80008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63" name="Line 244"/>
            <p:cNvSpPr>
              <a:spLocks noChangeShapeType="1"/>
            </p:cNvSpPr>
            <p:nvPr/>
          </p:nvSpPr>
          <p:spPr bwMode="auto">
            <a:xfrm rot="5400000">
              <a:off x="3923" y="3339"/>
              <a:ext cx="0" cy="362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 type="none" w="sm" len="sm"/>
              <a:tailEnd type="none" w="sm" len="sm"/>
            </a:ln>
            <a:effectLst/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64" name="Line 245"/>
            <p:cNvSpPr>
              <a:spLocks noChangeShapeType="1"/>
            </p:cNvSpPr>
            <p:nvPr/>
          </p:nvSpPr>
          <p:spPr bwMode="auto">
            <a:xfrm>
              <a:off x="4967" y="3295"/>
              <a:ext cx="0" cy="362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 type="none" w="sm" len="sm"/>
              <a:tailEnd type="none" w="sm" len="sm"/>
            </a:ln>
            <a:effectLst/>
          </p:spPr>
          <p:txBody>
            <a:bodyPr anchor="ctr"/>
            <a:lstStyle/>
            <a:p>
              <a:endParaRPr lang="ru-RU"/>
            </a:p>
          </p:txBody>
        </p:sp>
      </p:grpSp>
      <p:sp>
        <p:nvSpPr>
          <p:cNvPr id="83" name="Text Box 246"/>
          <p:cNvSpPr txBox="1">
            <a:spLocks noChangeArrowheads="1"/>
          </p:cNvSpPr>
          <p:nvPr/>
        </p:nvSpPr>
        <p:spPr bwMode="auto">
          <a:xfrm>
            <a:off x="2411413" y="37893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1800"/>
          </a:p>
        </p:txBody>
      </p:sp>
      <p:sp>
        <p:nvSpPr>
          <p:cNvPr id="84" name="Text Box 247"/>
          <p:cNvSpPr txBox="1">
            <a:spLocks noChangeArrowheads="1"/>
          </p:cNvSpPr>
          <p:nvPr/>
        </p:nvSpPr>
        <p:spPr bwMode="auto">
          <a:xfrm>
            <a:off x="2285984" y="3643314"/>
            <a:ext cx="3882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/>
              <a:t>V</a:t>
            </a:r>
            <a:endParaRPr lang="ru-RU" sz="1800" b="1" dirty="0"/>
          </a:p>
        </p:txBody>
      </p:sp>
      <p:sp>
        <p:nvSpPr>
          <p:cNvPr id="85" name="Text Box 248"/>
          <p:cNvSpPr txBox="1">
            <a:spLocks noChangeArrowheads="1"/>
          </p:cNvSpPr>
          <p:nvPr/>
        </p:nvSpPr>
        <p:spPr bwMode="auto">
          <a:xfrm>
            <a:off x="2357422" y="4000504"/>
            <a:ext cx="3754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/>
              <a:t>T</a:t>
            </a:r>
            <a:endParaRPr lang="ru-RU" sz="1800" b="1" dirty="0"/>
          </a:p>
        </p:txBody>
      </p:sp>
      <p:sp>
        <p:nvSpPr>
          <p:cNvPr id="86" name="Text Box 249"/>
          <p:cNvSpPr txBox="1">
            <a:spLocks noChangeArrowheads="1"/>
          </p:cNvSpPr>
          <p:nvPr/>
        </p:nvSpPr>
        <p:spPr bwMode="auto">
          <a:xfrm>
            <a:off x="2357422" y="3857628"/>
            <a:ext cx="36036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b="1" dirty="0"/>
              <a:t>--</a:t>
            </a:r>
            <a:endParaRPr lang="ru-RU" sz="1600" b="1" dirty="0"/>
          </a:p>
        </p:txBody>
      </p:sp>
      <p:sp>
        <p:nvSpPr>
          <p:cNvPr id="87" name="Text Box 250"/>
          <p:cNvSpPr txBox="1">
            <a:spLocks noChangeArrowheads="1"/>
          </p:cNvSpPr>
          <p:nvPr/>
        </p:nvSpPr>
        <p:spPr bwMode="auto">
          <a:xfrm>
            <a:off x="2555875" y="3860800"/>
            <a:ext cx="350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=</a:t>
            </a:r>
            <a:endParaRPr lang="ru-RU" sz="1800"/>
          </a:p>
        </p:txBody>
      </p:sp>
      <p:sp>
        <p:nvSpPr>
          <p:cNvPr id="88" name="Text Box 251"/>
          <p:cNvSpPr txBox="1">
            <a:spLocks noChangeArrowheads="1"/>
          </p:cNvSpPr>
          <p:nvPr/>
        </p:nvSpPr>
        <p:spPr bwMode="auto">
          <a:xfrm>
            <a:off x="2771774" y="3860800"/>
            <a:ext cx="8715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const</a:t>
            </a:r>
            <a:endParaRPr lang="ru-RU" sz="1800" b="1" i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89" name="Text Box 252"/>
          <p:cNvSpPr txBox="1">
            <a:spLocks noChangeArrowheads="1"/>
          </p:cNvSpPr>
          <p:nvPr/>
        </p:nvSpPr>
        <p:spPr bwMode="auto">
          <a:xfrm>
            <a:off x="2339975" y="5229225"/>
            <a:ext cx="3587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 dirty="0"/>
              <a:t>P</a:t>
            </a:r>
            <a:endParaRPr lang="ru-RU" sz="1800" u="sng" dirty="0"/>
          </a:p>
        </p:txBody>
      </p:sp>
      <p:sp>
        <p:nvSpPr>
          <p:cNvPr id="90" name="Text Box 253"/>
          <p:cNvSpPr txBox="1">
            <a:spLocks noChangeArrowheads="1"/>
          </p:cNvSpPr>
          <p:nvPr/>
        </p:nvSpPr>
        <p:spPr bwMode="auto">
          <a:xfrm>
            <a:off x="2339975" y="5445125"/>
            <a:ext cx="3175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/>
              <a:t>T</a:t>
            </a:r>
            <a:endParaRPr lang="ru-RU" sz="1800" dirty="0"/>
          </a:p>
        </p:txBody>
      </p:sp>
      <p:sp>
        <p:nvSpPr>
          <p:cNvPr id="91" name="Text Box 254"/>
          <p:cNvSpPr txBox="1">
            <a:spLocks noChangeArrowheads="1"/>
          </p:cNvSpPr>
          <p:nvPr/>
        </p:nvSpPr>
        <p:spPr bwMode="auto">
          <a:xfrm>
            <a:off x="2771774" y="5300663"/>
            <a:ext cx="8715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const</a:t>
            </a:r>
            <a:endParaRPr lang="ru-RU" sz="1800" b="1" i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2" name="Text Box 255"/>
          <p:cNvSpPr txBox="1">
            <a:spLocks noChangeArrowheads="1"/>
          </p:cNvSpPr>
          <p:nvPr/>
        </p:nvSpPr>
        <p:spPr bwMode="auto">
          <a:xfrm>
            <a:off x="2555875" y="5300663"/>
            <a:ext cx="3508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=</a:t>
            </a:r>
            <a:endParaRPr lang="ru-RU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Бенуа́ Поль </a:t>
            </a:r>
            <a:r>
              <a:rPr lang="ru-RU" b="1" dirty="0" err="1" smtClean="0"/>
              <a:t>Эми́ль</a:t>
            </a:r>
            <a:r>
              <a:rPr lang="ru-RU" b="1" dirty="0" smtClean="0"/>
              <a:t> </a:t>
            </a:r>
            <a:r>
              <a:rPr lang="ru-RU" b="1" dirty="0" err="1" smtClean="0"/>
              <a:t>Клапейро́н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5143504" cy="5429288"/>
          </a:xfrm>
        </p:spPr>
        <p:txBody>
          <a:bodyPr>
            <a:noAutofit/>
          </a:bodyPr>
          <a:lstStyle/>
          <a:p>
            <a:r>
              <a:rPr lang="ru-RU" sz="800" dirty="0" smtClean="0"/>
              <a:t> </a:t>
            </a:r>
            <a:r>
              <a:rPr lang="ru-RU" sz="1600" dirty="0" smtClean="0"/>
              <a:t>26 февраля 1799— 28 января 1864, — французский физик и инженер.</a:t>
            </a:r>
          </a:p>
          <a:p>
            <a:r>
              <a:rPr lang="ru-RU" sz="1600" dirty="0" smtClean="0"/>
              <a:t>Учился в парижской политехнической школе (1816—1818). В 1820 отправился со своим товарищем Ламе в Россию, где был профессором в институте  путей сообщения. Вернувшись в 1830 во Францию, </a:t>
            </a:r>
            <a:r>
              <a:rPr lang="ru-RU" sz="1600" dirty="0" err="1" smtClean="0"/>
              <a:t>Клапейрон</a:t>
            </a:r>
            <a:r>
              <a:rPr lang="ru-RU" sz="1600" dirty="0" smtClean="0"/>
              <a:t> участвовал в постройке многих железных дорог и составил множество проектов по постройке мостов и дорог.</a:t>
            </a:r>
          </a:p>
          <a:p>
            <a:r>
              <a:rPr lang="ru-RU" sz="1600" dirty="0" smtClean="0"/>
              <a:t>Физические исследования </a:t>
            </a:r>
            <a:r>
              <a:rPr lang="ru-RU" sz="1600" dirty="0" err="1" smtClean="0"/>
              <a:t>Клапейрона</a:t>
            </a:r>
            <a:r>
              <a:rPr lang="ru-RU" sz="1600" dirty="0" smtClean="0"/>
              <a:t> посвящены теплоте, пластичности и равновесию твердых тел. Он придал в 1834 г. математическую форму идеям C. Карно, первым оценив большое научное значение его труда «Размышления о движущей силе огня», содержащего фактически формулировку второго начала термодинамики. </a:t>
            </a:r>
          </a:p>
          <a:p>
            <a:r>
              <a:rPr lang="ru-RU" sz="1600" dirty="0" smtClean="0"/>
              <a:t>В 1834 г. вывел уравнение состояния идеального газа, объединяющее закон Бойля — Мариотта, закон Гей-Люссака и закон Авогадро, обобщённое в 1874 г. Д. И. Менделеевым (уравнение Менделеева — </a:t>
            </a:r>
            <a:r>
              <a:rPr lang="ru-RU" sz="1600" dirty="0" err="1" smtClean="0"/>
              <a:t>Клапейрона</a:t>
            </a:r>
            <a:r>
              <a:rPr lang="ru-RU" sz="1600" dirty="0" smtClean="0"/>
              <a:t>). </a:t>
            </a:r>
            <a:endParaRPr lang="ru-RU" sz="1600" dirty="0"/>
          </a:p>
        </p:txBody>
      </p:sp>
      <p:pic>
        <p:nvPicPr>
          <p:cNvPr id="1026" name="Picture 2" descr="C:\Users\Диман\Desktop\69756956_Duart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9537" y="1214423"/>
            <a:ext cx="3954463" cy="5643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ЗАДАЧА №1 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1" y="2857496"/>
            <a:ext cx="9144001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ЗАДАЧА №2 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2714621"/>
            <a:ext cx="9144000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ЗАДАЧА №3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>
              <a:buNone/>
              <a:defRPr/>
            </a:pPr>
            <a:r>
              <a:rPr lang="ru-RU" dirty="0" smtClean="0"/>
              <a:t>    </a:t>
            </a:r>
            <a:r>
              <a:rPr lang="ru-RU" dirty="0" err="1" smtClean="0"/>
              <a:t>р</a:t>
            </a:r>
            <a:r>
              <a:rPr lang="ru-RU" dirty="0" smtClean="0"/>
              <a:t>                                     </a:t>
            </a:r>
            <a:r>
              <a:rPr lang="ru-RU" b="1" i="1" dirty="0" smtClean="0"/>
              <a:t>Какие процессы представлены</a:t>
            </a:r>
          </a:p>
          <a:p>
            <a:pPr lvl="0">
              <a:buNone/>
              <a:defRPr/>
            </a:pPr>
            <a:r>
              <a:rPr lang="ru-RU" b="1" i="1" dirty="0" smtClean="0"/>
              <a:t>            </a:t>
            </a:r>
            <a:r>
              <a:rPr lang="ru-RU" dirty="0" smtClean="0"/>
              <a:t>2                       3     </a:t>
            </a:r>
            <a:r>
              <a:rPr lang="ru-RU" b="1" i="1" dirty="0" smtClean="0"/>
              <a:t>на графике и как изменяются</a:t>
            </a:r>
          </a:p>
          <a:p>
            <a:pPr lvl="0">
              <a:buNone/>
              <a:defRPr/>
            </a:pPr>
            <a:r>
              <a:rPr lang="ru-RU" b="1" i="1" dirty="0" smtClean="0"/>
              <a:t>                                              параметры газа?       </a:t>
            </a:r>
          </a:p>
          <a:p>
            <a:pPr lvl="0">
              <a:buNone/>
              <a:defRPr/>
            </a:pPr>
            <a:r>
              <a:rPr lang="ru-RU" dirty="0" smtClean="0"/>
              <a:t>            1</a:t>
            </a:r>
          </a:p>
          <a:p>
            <a:pPr lvl="0">
              <a:buNone/>
              <a:defRPr/>
            </a:pPr>
            <a:r>
              <a:rPr lang="ru-RU" dirty="0" smtClean="0"/>
              <a:t>    0                                      Т</a:t>
            </a:r>
          </a:p>
          <a:p>
            <a:pPr lvl="0">
              <a:buNone/>
              <a:defRPr/>
            </a:pPr>
            <a:endParaRPr lang="ru-RU" dirty="0" smtClean="0"/>
          </a:p>
          <a:p>
            <a:pPr lvl="0">
              <a:buNone/>
              <a:defRPr/>
            </a:pPr>
            <a:r>
              <a:rPr lang="ru-RU" dirty="0" smtClean="0"/>
              <a:t>      1 – 2  изотермический,     </a:t>
            </a:r>
            <a:r>
              <a:rPr lang="ru-RU" dirty="0" err="1" smtClean="0"/>
              <a:t>р</a:t>
            </a:r>
            <a:r>
              <a:rPr lang="ru-RU" dirty="0" smtClean="0"/>
              <a:t> </a:t>
            </a:r>
            <a:r>
              <a:rPr lang="ru-RU" dirty="0" smtClean="0">
                <a:latin typeface="Times New Roman"/>
                <a:cs typeface="Times New Roman"/>
              </a:rPr>
              <a:t>↑    Т =      </a:t>
            </a:r>
            <a:r>
              <a:rPr lang="en-US" dirty="0" smtClean="0">
                <a:latin typeface="Times New Roman"/>
                <a:cs typeface="Times New Roman"/>
              </a:rPr>
              <a:t>V</a:t>
            </a:r>
            <a:r>
              <a:rPr lang="ru-RU" dirty="0" err="1" smtClean="0">
                <a:latin typeface="Times New Roman"/>
                <a:cs typeface="Times New Roman"/>
              </a:rPr>
              <a:t>↓</a:t>
            </a:r>
            <a:endParaRPr lang="ru-RU" dirty="0" smtClean="0">
              <a:latin typeface="Times New Roman"/>
              <a:cs typeface="Times New Roman"/>
            </a:endParaRPr>
          </a:p>
          <a:p>
            <a:pPr lvl="0">
              <a:buNone/>
              <a:defRPr/>
            </a:pPr>
            <a:r>
              <a:rPr lang="ru-RU" dirty="0" smtClean="0">
                <a:latin typeface="Times New Roman"/>
                <a:cs typeface="Times New Roman"/>
              </a:rPr>
              <a:t>     2 – 3  изобарный,                 </a:t>
            </a:r>
            <a:r>
              <a:rPr lang="ru-RU" dirty="0" err="1" smtClean="0">
                <a:latin typeface="Times New Roman"/>
                <a:cs typeface="Times New Roman"/>
              </a:rPr>
              <a:t>р</a:t>
            </a:r>
            <a:r>
              <a:rPr lang="ru-RU" dirty="0" smtClean="0">
                <a:latin typeface="Times New Roman"/>
                <a:cs typeface="Times New Roman"/>
              </a:rPr>
              <a:t> =    Т ↑      </a:t>
            </a:r>
            <a:r>
              <a:rPr lang="en-US" dirty="0" smtClean="0">
                <a:latin typeface="Times New Roman"/>
                <a:cs typeface="Times New Roman"/>
              </a:rPr>
              <a:t>V</a:t>
            </a:r>
            <a:r>
              <a:rPr lang="ru-RU" dirty="0" smtClean="0">
                <a:latin typeface="Times New Roman"/>
                <a:cs typeface="Times New Roman"/>
              </a:rPr>
              <a:t> ↑ </a:t>
            </a:r>
          </a:p>
          <a:p>
            <a:pPr lvl="0">
              <a:buNone/>
              <a:defRPr/>
            </a:pPr>
            <a:r>
              <a:rPr lang="ru-RU" dirty="0" smtClean="0">
                <a:latin typeface="Times New Roman"/>
                <a:cs typeface="Times New Roman"/>
              </a:rPr>
              <a:t>     3 – 1  изохорный,                 </a:t>
            </a:r>
            <a:r>
              <a:rPr lang="ru-RU" dirty="0" err="1" smtClean="0">
                <a:latin typeface="Times New Roman"/>
                <a:cs typeface="Times New Roman"/>
              </a:rPr>
              <a:t>р</a:t>
            </a:r>
            <a:r>
              <a:rPr lang="ru-RU" dirty="0" smtClean="0">
                <a:latin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cs typeface="Times New Roman"/>
              </a:rPr>
              <a:t>↓</a:t>
            </a:r>
            <a:r>
              <a:rPr lang="ru-RU" dirty="0" smtClean="0">
                <a:latin typeface="Times New Roman"/>
                <a:cs typeface="Times New Roman"/>
              </a:rPr>
              <a:t>     Т </a:t>
            </a:r>
            <a:r>
              <a:rPr lang="ru-RU" dirty="0" err="1" smtClean="0">
                <a:latin typeface="Times New Roman"/>
                <a:cs typeface="Times New Roman"/>
              </a:rPr>
              <a:t>↓</a:t>
            </a:r>
            <a:r>
              <a:rPr lang="ru-RU" dirty="0" smtClean="0">
                <a:latin typeface="Times New Roman"/>
                <a:cs typeface="Times New Roman"/>
              </a:rPr>
              <a:t>      </a:t>
            </a:r>
            <a:r>
              <a:rPr lang="en-US" dirty="0" smtClean="0">
                <a:latin typeface="Times New Roman"/>
                <a:cs typeface="Times New Roman"/>
              </a:rPr>
              <a:t>V</a:t>
            </a:r>
            <a:r>
              <a:rPr lang="ru-RU" dirty="0" smtClean="0">
                <a:latin typeface="Times New Roman"/>
                <a:cs typeface="Times New Roman"/>
              </a:rPr>
              <a:t> =</a:t>
            </a:r>
            <a:endParaRPr lang="ru-RU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857224" y="1500174"/>
            <a:ext cx="7872442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5400000" flipH="1" flipV="1">
            <a:off x="286514" y="3142454"/>
            <a:ext cx="171451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1142976" y="4000504"/>
            <a:ext cx="250033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1714480" y="2714620"/>
            <a:ext cx="1428760" cy="92869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 flipH="1" flipV="1">
            <a:off x="1250133" y="3178967"/>
            <a:ext cx="929488" cy="79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0800000">
            <a:off x="1714480" y="2714620"/>
            <a:ext cx="142876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ЗАДАЧА №3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cxnSp>
        <p:nvCxnSpPr>
          <p:cNvPr id="4" name="Прямая со стрелкой 3"/>
          <p:cNvCxnSpPr/>
          <p:nvPr/>
        </p:nvCxnSpPr>
        <p:spPr>
          <a:xfrm rot="5400000" flipH="1" flipV="1">
            <a:off x="286514" y="3142454"/>
            <a:ext cx="171451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1142976" y="4000504"/>
            <a:ext cx="250033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5400000" flipH="1" flipV="1">
            <a:off x="4858546" y="2999578"/>
            <a:ext cx="171451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715008" y="3857628"/>
            <a:ext cx="250033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14348" y="2285992"/>
            <a:ext cx="78581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/>
              <a:t>Р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57554" y="4143380"/>
            <a:ext cx="78581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714348" y="4071942"/>
            <a:ext cx="78581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357818" y="3857628"/>
            <a:ext cx="78581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286380" y="2071678"/>
            <a:ext cx="78581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7929586" y="3929066"/>
            <a:ext cx="78581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/>
              <a:t>T</a:t>
            </a:r>
            <a:endParaRPr lang="ru-RU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rot="5400000" flipH="1" flipV="1">
            <a:off x="5715008" y="2928934"/>
            <a:ext cx="1000132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6215074" y="2428868"/>
            <a:ext cx="1428760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0800000" flipV="1">
            <a:off x="6215074" y="2428868"/>
            <a:ext cx="1428760" cy="1000132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000760" y="2071678"/>
            <a:ext cx="78581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/>
              <a:t>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500958" y="2000240"/>
            <a:ext cx="78581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6072198" y="3357562"/>
            <a:ext cx="78581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/>
              <a:t>2</a:t>
            </a: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rot="5400000" flipH="1" flipV="1">
            <a:off x="2572530" y="3142454"/>
            <a:ext cx="1000132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857488" y="2285992"/>
            <a:ext cx="78581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1643042" y="2643182"/>
            <a:ext cx="1428760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428728" y="2285992"/>
            <a:ext cx="78581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/>
              <a:t>2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071802" y="3571876"/>
            <a:ext cx="78581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/>
              <a:t>1</a:t>
            </a:r>
          </a:p>
        </p:txBody>
      </p:sp>
      <p:sp>
        <p:nvSpPr>
          <p:cNvPr id="34" name="Полилиния 33"/>
          <p:cNvSpPr/>
          <p:nvPr/>
        </p:nvSpPr>
        <p:spPr>
          <a:xfrm>
            <a:off x="1665171" y="2656573"/>
            <a:ext cx="1395663" cy="1001180"/>
          </a:xfrm>
          <a:custGeom>
            <a:avLst/>
            <a:gdLst>
              <a:gd name="connsiteX0" fmla="*/ 0 w 1395663"/>
              <a:gd name="connsiteY0" fmla="*/ 0 h 1001180"/>
              <a:gd name="connsiteX1" fmla="*/ 9625 w 1395663"/>
              <a:gd name="connsiteY1" fmla="*/ 134753 h 1001180"/>
              <a:gd name="connsiteX2" fmla="*/ 38501 w 1395663"/>
              <a:gd name="connsiteY2" fmla="*/ 211755 h 1001180"/>
              <a:gd name="connsiteX3" fmla="*/ 57751 w 1395663"/>
              <a:gd name="connsiteY3" fmla="*/ 259882 h 1001180"/>
              <a:gd name="connsiteX4" fmla="*/ 67376 w 1395663"/>
              <a:gd name="connsiteY4" fmla="*/ 288758 h 1001180"/>
              <a:gd name="connsiteX5" fmla="*/ 105877 w 1395663"/>
              <a:gd name="connsiteY5" fmla="*/ 365760 h 1001180"/>
              <a:gd name="connsiteX6" fmla="*/ 115503 w 1395663"/>
              <a:gd name="connsiteY6" fmla="*/ 394635 h 1001180"/>
              <a:gd name="connsiteX7" fmla="*/ 144378 w 1395663"/>
              <a:gd name="connsiteY7" fmla="*/ 423511 h 1001180"/>
              <a:gd name="connsiteX8" fmla="*/ 154004 w 1395663"/>
              <a:gd name="connsiteY8" fmla="*/ 471638 h 1001180"/>
              <a:gd name="connsiteX9" fmla="*/ 250256 w 1395663"/>
              <a:gd name="connsiteY9" fmla="*/ 587141 h 1001180"/>
              <a:gd name="connsiteX10" fmla="*/ 279132 w 1395663"/>
              <a:gd name="connsiteY10" fmla="*/ 596766 h 1001180"/>
              <a:gd name="connsiteX11" fmla="*/ 336884 w 1395663"/>
              <a:gd name="connsiteY11" fmla="*/ 654518 h 1001180"/>
              <a:gd name="connsiteX12" fmla="*/ 365760 w 1395663"/>
              <a:gd name="connsiteY12" fmla="*/ 683393 h 1001180"/>
              <a:gd name="connsiteX13" fmla="*/ 413886 w 1395663"/>
              <a:gd name="connsiteY13" fmla="*/ 702644 h 1001180"/>
              <a:gd name="connsiteX14" fmla="*/ 442762 w 1395663"/>
              <a:gd name="connsiteY14" fmla="*/ 721894 h 1001180"/>
              <a:gd name="connsiteX15" fmla="*/ 462012 w 1395663"/>
              <a:gd name="connsiteY15" fmla="*/ 750770 h 1001180"/>
              <a:gd name="connsiteX16" fmla="*/ 490888 w 1395663"/>
              <a:gd name="connsiteY16" fmla="*/ 760395 h 1001180"/>
              <a:gd name="connsiteX17" fmla="*/ 529389 w 1395663"/>
              <a:gd name="connsiteY17" fmla="*/ 779646 h 1001180"/>
              <a:gd name="connsiteX18" fmla="*/ 596766 w 1395663"/>
              <a:gd name="connsiteY18" fmla="*/ 827772 h 1001180"/>
              <a:gd name="connsiteX19" fmla="*/ 635267 w 1395663"/>
              <a:gd name="connsiteY19" fmla="*/ 837398 h 1001180"/>
              <a:gd name="connsiteX20" fmla="*/ 741145 w 1395663"/>
              <a:gd name="connsiteY20" fmla="*/ 875899 h 1001180"/>
              <a:gd name="connsiteX21" fmla="*/ 789271 w 1395663"/>
              <a:gd name="connsiteY21" fmla="*/ 895149 h 1001180"/>
              <a:gd name="connsiteX22" fmla="*/ 847023 w 1395663"/>
              <a:gd name="connsiteY22" fmla="*/ 904774 h 1001180"/>
              <a:gd name="connsiteX23" fmla="*/ 885524 w 1395663"/>
              <a:gd name="connsiteY23" fmla="*/ 914400 h 1001180"/>
              <a:gd name="connsiteX24" fmla="*/ 914400 w 1395663"/>
              <a:gd name="connsiteY24" fmla="*/ 933650 h 1001180"/>
              <a:gd name="connsiteX25" fmla="*/ 943275 w 1395663"/>
              <a:gd name="connsiteY25" fmla="*/ 943275 h 1001180"/>
              <a:gd name="connsiteX26" fmla="*/ 1010652 w 1395663"/>
              <a:gd name="connsiteY26" fmla="*/ 962526 h 1001180"/>
              <a:gd name="connsiteX27" fmla="*/ 1183907 w 1395663"/>
              <a:gd name="connsiteY27" fmla="*/ 991402 h 1001180"/>
              <a:gd name="connsiteX28" fmla="*/ 1395663 w 1395663"/>
              <a:gd name="connsiteY28" fmla="*/ 1001027 h 1001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395663" h="1001180">
                <a:moveTo>
                  <a:pt x="0" y="0"/>
                </a:moveTo>
                <a:cubicBezTo>
                  <a:pt x="3208" y="44918"/>
                  <a:pt x="4652" y="89996"/>
                  <a:pt x="9625" y="134753"/>
                </a:cubicBezTo>
                <a:cubicBezTo>
                  <a:pt x="13882" y="173069"/>
                  <a:pt x="22931" y="176721"/>
                  <a:pt x="38501" y="211755"/>
                </a:cubicBezTo>
                <a:cubicBezTo>
                  <a:pt x="45518" y="227544"/>
                  <a:pt x="51684" y="243704"/>
                  <a:pt x="57751" y="259882"/>
                </a:cubicBezTo>
                <a:cubicBezTo>
                  <a:pt x="61313" y="269382"/>
                  <a:pt x="63178" y="279521"/>
                  <a:pt x="67376" y="288758"/>
                </a:cubicBezTo>
                <a:cubicBezTo>
                  <a:pt x="79251" y="314883"/>
                  <a:pt x="96801" y="338536"/>
                  <a:pt x="105877" y="365760"/>
                </a:cubicBezTo>
                <a:cubicBezTo>
                  <a:pt x="109086" y="375385"/>
                  <a:pt x="109875" y="386193"/>
                  <a:pt x="115503" y="394635"/>
                </a:cubicBezTo>
                <a:cubicBezTo>
                  <a:pt x="123054" y="405961"/>
                  <a:pt x="134753" y="413886"/>
                  <a:pt x="144378" y="423511"/>
                </a:cubicBezTo>
                <a:cubicBezTo>
                  <a:pt x="147587" y="439553"/>
                  <a:pt x="147234" y="456744"/>
                  <a:pt x="154004" y="471638"/>
                </a:cubicBezTo>
                <a:cubicBezTo>
                  <a:pt x="165011" y="495854"/>
                  <a:pt x="226267" y="579145"/>
                  <a:pt x="250256" y="587141"/>
                </a:cubicBezTo>
                <a:lnTo>
                  <a:pt x="279132" y="596766"/>
                </a:lnTo>
                <a:cubicBezTo>
                  <a:pt x="334464" y="670541"/>
                  <a:pt x="280588" y="607605"/>
                  <a:pt x="336884" y="654518"/>
                </a:cubicBezTo>
                <a:cubicBezTo>
                  <a:pt x="347341" y="663232"/>
                  <a:pt x="354217" y="676179"/>
                  <a:pt x="365760" y="683393"/>
                </a:cubicBezTo>
                <a:cubicBezTo>
                  <a:pt x="380412" y="692550"/>
                  <a:pt x="398432" y="694917"/>
                  <a:pt x="413886" y="702644"/>
                </a:cubicBezTo>
                <a:cubicBezTo>
                  <a:pt x="424233" y="707817"/>
                  <a:pt x="433137" y="715477"/>
                  <a:pt x="442762" y="721894"/>
                </a:cubicBezTo>
                <a:cubicBezTo>
                  <a:pt x="449179" y="731519"/>
                  <a:pt x="452979" y="743543"/>
                  <a:pt x="462012" y="750770"/>
                </a:cubicBezTo>
                <a:cubicBezTo>
                  <a:pt x="469935" y="757108"/>
                  <a:pt x="481562" y="756398"/>
                  <a:pt x="490888" y="760395"/>
                </a:cubicBezTo>
                <a:cubicBezTo>
                  <a:pt x="504076" y="766047"/>
                  <a:pt x="517222" y="772041"/>
                  <a:pt x="529389" y="779646"/>
                </a:cubicBezTo>
                <a:cubicBezTo>
                  <a:pt x="536567" y="784133"/>
                  <a:pt x="583802" y="822216"/>
                  <a:pt x="596766" y="827772"/>
                </a:cubicBezTo>
                <a:cubicBezTo>
                  <a:pt x="608925" y="832983"/>
                  <a:pt x="622433" y="834189"/>
                  <a:pt x="635267" y="837398"/>
                </a:cubicBezTo>
                <a:cubicBezTo>
                  <a:pt x="707855" y="885788"/>
                  <a:pt x="603296" y="820761"/>
                  <a:pt x="741145" y="875899"/>
                </a:cubicBezTo>
                <a:cubicBezTo>
                  <a:pt x="757187" y="882316"/>
                  <a:pt x="772602" y="890603"/>
                  <a:pt x="789271" y="895149"/>
                </a:cubicBezTo>
                <a:cubicBezTo>
                  <a:pt x="808100" y="900284"/>
                  <a:pt x="827886" y="900946"/>
                  <a:pt x="847023" y="904774"/>
                </a:cubicBezTo>
                <a:cubicBezTo>
                  <a:pt x="859995" y="907368"/>
                  <a:pt x="872690" y="911191"/>
                  <a:pt x="885524" y="914400"/>
                </a:cubicBezTo>
                <a:cubicBezTo>
                  <a:pt x="895149" y="920817"/>
                  <a:pt x="904053" y="928477"/>
                  <a:pt x="914400" y="933650"/>
                </a:cubicBezTo>
                <a:cubicBezTo>
                  <a:pt x="923475" y="938187"/>
                  <a:pt x="933557" y="940360"/>
                  <a:pt x="943275" y="943275"/>
                </a:cubicBezTo>
                <a:cubicBezTo>
                  <a:pt x="965648" y="949987"/>
                  <a:pt x="988117" y="956380"/>
                  <a:pt x="1010652" y="962526"/>
                </a:cubicBezTo>
                <a:cubicBezTo>
                  <a:pt x="1069969" y="978703"/>
                  <a:pt x="1115645" y="985551"/>
                  <a:pt x="1183907" y="991402"/>
                </a:cubicBezTo>
                <a:cubicBezTo>
                  <a:pt x="1297978" y="1001180"/>
                  <a:pt x="1322925" y="1001027"/>
                  <a:pt x="1395663" y="1001027"/>
                </a:cubicBezTo>
              </a:path>
            </a:pathLst>
          </a:cu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23" grpId="0"/>
      <p:bldP spid="24" grpId="0"/>
      <p:bldP spid="26" grpId="0"/>
      <p:bldP spid="28" grpId="0"/>
      <p:bldP spid="30" grpId="0"/>
      <p:bldP spid="31" grpId="0"/>
      <p:bldP spid="3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1610</TotalTime>
  <Words>258</Words>
  <Application>Microsoft Office PowerPoint</Application>
  <PresentationFormat>Экран (4:3)</PresentationFormat>
  <Paragraphs>115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Законы  идеального газа</vt:lpstr>
      <vt:lpstr>Слайд 2</vt:lpstr>
      <vt:lpstr>Экспериментальная часть</vt:lpstr>
      <vt:lpstr>Слайд 4</vt:lpstr>
      <vt:lpstr>Бенуа́ Поль Эми́ль Клапейро́н</vt:lpstr>
      <vt:lpstr>ЗАДАЧА №1 </vt:lpstr>
      <vt:lpstr>ЗАДАЧА №2 </vt:lpstr>
      <vt:lpstr>ЗАДАЧА №3</vt:lpstr>
      <vt:lpstr>ЗАДАЧА №3 </vt:lpstr>
      <vt:lpstr>ЗАДАЧА №4</vt:lpstr>
      <vt:lpstr>ЗАДАЧА №5</vt:lpstr>
      <vt:lpstr>ЗАДАЧА №6</vt:lpstr>
      <vt:lpstr>Продолжите предложения,  которые вы видите на экране: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Законы идеального газа</dc:title>
  <dc:creator>Диман</dc:creator>
  <cp:lastModifiedBy>Диман</cp:lastModifiedBy>
  <cp:revision>49</cp:revision>
  <dcterms:created xsi:type="dcterms:W3CDTF">2015-11-11T19:18:35Z</dcterms:created>
  <dcterms:modified xsi:type="dcterms:W3CDTF">2016-08-17T05:21:20Z</dcterms:modified>
</cp:coreProperties>
</file>