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  <p:sldMasterId id="2147483697" r:id="rId4"/>
    <p:sldMasterId id="2147483733" r:id="rId5"/>
    <p:sldMasterId id="2147483745" r:id="rId6"/>
    <p:sldMasterId id="2147483757" r:id="rId7"/>
    <p:sldMasterId id="2147483769" r:id="rId8"/>
  </p:sldMasterIdLst>
  <p:notesMasterIdLst>
    <p:notesMasterId r:id="rId42"/>
  </p:notesMasterIdLst>
  <p:sldIdLst>
    <p:sldId id="291" r:id="rId9"/>
    <p:sldId id="275" r:id="rId10"/>
    <p:sldId id="292" r:id="rId11"/>
    <p:sldId id="260" r:id="rId12"/>
    <p:sldId id="274" r:id="rId13"/>
    <p:sldId id="284" r:id="rId14"/>
    <p:sldId id="264" r:id="rId15"/>
    <p:sldId id="266" r:id="rId16"/>
    <p:sldId id="313" r:id="rId17"/>
    <p:sldId id="282" r:id="rId18"/>
    <p:sldId id="277" r:id="rId19"/>
    <p:sldId id="305" r:id="rId20"/>
    <p:sldId id="299" r:id="rId21"/>
    <p:sldId id="306" r:id="rId22"/>
    <p:sldId id="293" r:id="rId23"/>
    <p:sldId id="317" r:id="rId24"/>
    <p:sldId id="298" r:id="rId25"/>
    <p:sldId id="304" r:id="rId26"/>
    <p:sldId id="281" r:id="rId27"/>
    <p:sldId id="294" r:id="rId28"/>
    <p:sldId id="295" r:id="rId29"/>
    <p:sldId id="296" r:id="rId30"/>
    <p:sldId id="276" r:id="rId31"/>
    <p:sldId id="297" r:id="rId32"/>
    <p:sldId id="308" r:id="rId33"/>
    <p:sldId id="307" r:id="rId34"/>
    <p:sldId id="286" r:id="rId35"/>
    <p:sldId id="310" r:id="rId36"/>
    <p:sldId id="278" r:id="rId37"/>
    <p:sldId id="311" r:id="rId38"/>
    <p:sldId id="312" r:id="rId39"/>
    <p:sldId id="314" r:id="rId40"/>
    <p:sldId id="280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70" autoAdjust="0"/>
    <p:restoredTop sz="94660"/>
  </p:normalViewPr>
  <p:slideViewPr>
    <p:cSldViewPr>
      <p:cViewPr varScale="1">
        <p:scale>
          <a:sx n="103" d="100"/>
          <a:sy n="103" d="100"/>
        </p:scale>
        <p:origin x="-21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E3523-6CFD-48F7-A8F5-7DA31EC67A8E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52694-6DAD-48EE-A8D5-E57A8AA65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9416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2769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4FDBA7-6633-4E3B-B958-FD78DACF6D4C}" type="slidenum">
              <a:rPr lang="ru-RU"/>
              <a:pPr/>
              <a:t>10</a:t>
            </a:fld>
            <a:endParaRPr 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622C2-6F98-48B1-9F0E-226CE3D948E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6333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B9E66F-7070-4AC1-8444-95C072EA151F}" type="slidenum">
              <a:rPr lang="ru-RU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38932-4FC3-46BD-9AD1-2294A7BC0C79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5680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2964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1930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6481" y="273629"/>
            <a:ext cx="8222400" cy="113916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6480" y="1604329"/>
            <a:ext cx="4042080" cy="191684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36801" y="1604329"/>
            <a:ext cx="4042080" cy="191684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6480" y="3659425"/>
            <a:ext cx="4042080" cy="19168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36801" y="3659425"/>
            <a:ext cx="4042080" cy="19168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>
          <a:xfrm>
            <a:off x="456480" y="6247376"/>
            <a:ext cx="2124000" cy="466609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2960" cy="466609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>
          <a:xfrm>
            <a:off x="6556320" y="6247376"/>
            <a:ext cx="2124000" cy="466609"/>
          </a:xfrm>
        </p:spPr>
        <p:txBody>
          <a:bodyPr/>
          <a:lstStyle>
            <a:lvl1pPr>
              <a:defRPr/>
            </a:lvl1pPr>
          </a:lstStyle>
          <a:p>
            <a:fld id="{9355912B-5892-4EAD-9974-E430BDBE6D8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4901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89213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77952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58965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26734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40720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47546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9096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4257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060EA154-7FF0-4CBE-AB39-C9D695725BAF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7205E35-C794-438F-8A82-826D6D4D7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5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9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10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jpeg"/><Relationship Id="rId5" Type="http://schemas.openxmlformats.org/officeDocument/2006/relationships/image" Target="../media/image116.gif"/><Relationship Id="rId4" Type="http://schemas.openxmlformats.org/officeDocument/2006/relationships/image" Target="../media/image11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43\Desktop\fon-dlya-prezentacii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0881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27584" y="3645024"/>
            <a:ext cx="7543800" cy="215265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Учиться упорно,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учиться всегда – вот второе, что я хочу тебе посоветовать»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Н.Д.Зелинский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97964" y="571480"/>
            <a:ext cx="3788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tx1">
                  <a:shade val="95000"/>
                </a:schemeClr>
              </a:buClr>
              <a:defRPr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Практический этап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28728" y="2060848"/>
            <a:ext cx="65722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Часть вторая</a:t>
            </a:r>
          </a:p>
          <a:p>
            <a:pPr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Clr>
                <a:schemeClr val="tx1">
                  <a:shade val="95000"/>
                </a:schemeClr>
              </a:buClr>
              <a:defRPr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Clr>
                <a:schemeClr val="tx1">
                  <a:shade val="95000"/>
                </a:schemeClr>
              </a:buClr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Николай Дмитриевич Зелинский–                  пример творческого развития</a:t>
            </a:r>
          </a:p>
          <a:p>
            <a:pPr algn="ctr">
              <a:buClr>
                <a:schemeClr val="tx1">
                  <a:shade val="95000"/>
                </a:schemeClr>
              </a:buClr>
              <a:defRPr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244827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527040" y="-260668"/>
            <a:ext cx="8225280" cy="1142040"/>
          </a:xfrm>
          <a:ln/>
        </p:spPr>
        <p:txBody>
          <a:bodyPr tIns="35268"/>
          <a:lstStyle/>
          <a:p>
            <a:pPr>
              <a:tabLst>
                <a:tab pos="0" algn="l"/>
                <a:tab pos="403206" algn="l"/>
                <a:tab pos="810732" algn="l"/>
                <a:tab pos="1218258" algn="l"/>
                <a:tab pos="1625784" algn="l"/>
                <a:tab pos="2033310" algn="l"/>
                <a:tab pos="2440836" algn="l"/>
                <a:tab pos="2848362" algn="l"/>
                <a:tab pos="3255888" algn="l"/>
                <a:tab pos="3663414" algn="l"/>
                <a:tab pos="4070941" algn="l"/>
                <a:tab pos="4478466" algn="l"/>
                <a:tab pos="4888873" algn="l"/>
                <a:tab pos="5293518" algn="l"/>
                <a:tab pos="5701045" algn="l"/>
                <a:tab pos="6108570" algn="l"/>
                <a:tab pos="6516097" algn="l"/>
                <a:tab pos="6923622" algn="l"/>
                <a:tab pos="7331149" algn="l"/>
                <a:tab pos="7738674" algn="l"/>
                <a:tab pos="8146201" algn="l"/>
                <a:tab pos="8553726" algn="l"/>
                <a:tab pos="8961253" algn="l"/>
                <a:tab pos="9368778" algn="l"/>
                <a:tab pos="9777744" algn="l"/>
                <a:tab pos="9777744" algn="l"/>
                <a:tab pos="9779185" algn="l"/>
              </a:tabLs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Гетерогенный	 катализ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4143380"/>
            <a:ext cx="3071834" cy="218656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265544" y="843609"/>
            <a:ext cx="3179484" cy="382517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11045" indent="-306725">
              <a:lnSpc>
                <a:spcPct val="101000"/>
              </a:lnSpc>
              <a:spcAft>
                <a:spcPts val="1293"/>
              </a:spcAft>
              <a:tabLst>
                <a:tab pos="311045" algn="l"/>
                <a:tab pos="717131" algn="l"/>
                <a:tab pos="1124657" algn="l"/>
                <a:tab pos="1532183" algn="l"/>
                <a:tab pos="1939709" algn="l"/>
                <a:tab pos="2347235" algn="l"/>
                <a:tab pos="2754761" algn="l"/>
                <a:tab pos="3162287" algn="l"/>
                <a:tab pos="3569813" algn="l"/>
                <a:tab pos="3977339" algn="l"/>
                <a:tab pos="4384865" algn="l"/>
                <a:tab pos="4792391" algn="l"/>
                <a:tab pos="5199917" algn="l"/>
                <a:tab pos="5607443" algn="l"/>
                <a:tab pos="6014969" algn="l"/>
                <a:tab pos="6422495" algn="l"/>
                <a:tab pos="6830021" algn="l"/>
                <a:tab pos="7237547" algn="l"/>
                <a:tab pos="7645073" algn="l"/>
                <a:tab pos="8052599" algn="l"/>
                <a:tab pos="8460125" algn="l"/>
              </a:tabLst>
            </a:pPr>
            <a:r>
              <a:rPr lang="ru-RU" sz="2200" b="1" dirty="0">
                <a:solidFill>
                  <a:srgbClr val="3C4D5F"/>
                </a:solidFill>
                <a:latin typeface="Tahoma" pitchFamily="32" charset="0"/>
                <a:cs typeface="Tahoma" pitchFamily="32" charset="0"/>
              </a:rPr>
              <a:t> </a:t>
            </a:r>
            <a:r>
              <a:rPr lang="ru-RU" sz="2200" b="1" dirty="0" smtClean="0">
                <a:solidFill>
                  <a:srgbClr val="3C4D5F"/>
                </a:solidFill>
                <a:latin typeface="Tahoma" pitchFamily="32" charset="0"/>
                <a:cs typeface="Tahoma" pitchFamily="32" charset="0"/>
              </a:rPr>
              <a:t> </a:t>
            </a:r>
            <a:r>
              <a:rPr lang="ru-RU" sz="2400" dirty="0" smtClean="0">
                <a:solidFill>
                  <a:srgbClr val="3C4D5F"/>
                </a:solidFill>
                <a:latin typeface="Times New Roman" pitchFamily="18" charset="0"/>
                <a:cs typeface="Times New Roman" pitchFamily="18" charset="0"/>
              </a:rPr>
              <a:t>Идея </a:t>
            </a:r>
            <a:r>
              <a:rPr lang="ru-RU" sz="2400" dirty="0">
                <a:solidFill>
                  <a:srgbClr val="3C4D5F"/>
                </a:solidFill>
                <a:latin typeface="Times New Roman" pitchFamily="18" charset="0"/>
                <a:cs typeface="Times New Roman" pitchFamily="18" charset="0"/>
              </a:rPr>
              <a:t>Н. Д. Зелинского о совместном воздействии физических и химических свойств поверхности катализатора на превращаемые </a:t>
            </a:r>
            <a:r>
              <a:rPr lang="ru-RU" sz="2400" dirty="0" smtClean="0">
                <a:solidFill>
                  <a:srgbClr val="3C4D5F"/>
                </a:solidFill>
                <a:latin typeface="Times New Roman" pitchFamily="18" charset="0"/>
                <a:cs typeface="Times New Roman" pitchFamily="18" charset="0"/>
              </a:rPr>
              <a:t>молекулы </a:t>
            </a:r>
            <a:endParaRPr lang="ru-RU" sz="2400" dirty="0">
              <a:solidFill>
                <a:srgbClr val="3C4D5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000364" y="6286520"/>
            <a:ext cx="3429023" cy="19416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25471" rIns="0" bIns="0"/>
          <a:lstStyle/>
          <a:p>
            <a:pPr marL="311045" indent="-308165">
              <a:spcAft>
                <a:spcPts val="1293"/>
              </a:spcAft>
              <a:tabLst>
                <a:tab pos="311045" algn="l"/>
                <a:tab pos="717131" algn="l"/>
                <a:tab pos="1124657" algn="l"/>
                <a:tab pos="1532183" algn="l"/>
                <a:tab pos="1939709" algn="l"/>
                <a:tab pos="2347235" algn="l"/>
                <a:tab pos="2754761" algn="l"/>
                <a:tab pos="3162287" algn="l"/>
                <a:tab pos="3569813" algn="l"/>
                <a:tab pos="3977339" algn="l"/>
                <a:tab pos="4384865" algn="l"/>
                <a:tab pos="4792391" algn="l"/>
                <a:tab pos="5199917" algn="l"/>
                <a:tab pos="5607443" algn="l"/>
                <a:tab pos="6014969" algn="l"/>
                <a:tab pos="6422495" algn="l"/>
                <a:tab pos="6830021" algn="l"/>
                <a:tab pos="7237547" algn="l"/>
                <a:tab pos="7645073" algn="l"/>
                <a:tab pos="8052599" algn="l"/>
                <a:tab pos="8460125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Молекула гетерогенного катализа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6726241" y="2795334"/>
            <a:ext cx="3526560" cy="27506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25471" rIns="0" bIns="0"/>
          <a:lstStyle/>
          <a:p>
            <a:pPr marL="311045" indent="-308165">
              <a:spcAft>
                <a:spcPts val="1293"/>
              </a:spcAft>
              <a:tabLst>
                <a:tab pos="311045" algn="l"/>
                <a:tab pos="717131" algn="l"/>
                <a:tab pos="1124657" algn="l"/>
                <a:tab pos="1532183" algn="l"/>
                <a:tab pos="1939709" algn="l"/>
                <a:tab pos="2347235" algn="l"/>
                <a:tab pos="2754761" algn="l"/>
                <a:tab pos="3162287" algn="l"/>
                <a:tab pos="3569813" algn="l"/>
                <a:tab pos="3977339" algn="l"/>
                <a:tab pos="4384865" algn="l"/>
                <a:tab pos="4792391" algn="l"/>
                <a:tab pos="5199917" algn="l"/>
                <a:tab pos="5607443" algn="l"/>
                <a:tab pos="6014969" algn="l"/>
                <a:tab pos="6422495" algn="l"/>
                <a:tab pos="6830021" algn="l"/>
                <a:tab pos="7237547" algn="l"/>
                <a:tab pos="7645073" algn="l"/>
                <a:tab pos="8052599" algn="l"/>
                <a:tab pos="8460125" algn="l"/>
              </a:tabLst>
            </a:pP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857233"/>
            <a:ext cx="2357453" cy="27615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244800" y="3786191"/>
            <a:ext cx="2367360" cy="42862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25471" rIns="0" bIns="0"/>
          <a:lstStyle/>
          <a:p>
            <a:pPr marL="311045" indent="-308165">
              <a:spcAft>
                <a:spcPts val="1293"/>
              </a:spcAft>
              <a:tabLst>
                <a:tab pos="311045" algn="l"/>
                <a:tab pos="717131" algn="l"/>
                <a:tab pos="1124657" algn="l"/>
                <a:tab pos="1532183" algn="l"/>
                <a:tab pos="1939709" algn="l"/>
                <a:tab pos="2347235" algn="l"/>
                <a:tab pos="2754761" algn="l"/>
                <a:tab pos="3162287" algn="l"/>
                <a:tab pos="3569813" algn="l"/>
                <a:tab pos="3977339" algn="l"/>
                <a:tab pos="4384865" algn="l"/>
                <a:tab pos="4792391" algn="l"/>
                <a:tab pos="5199917" algn="l"/>
                <a:tab pos="5607443" algn="l"/>
                <a:tab pos="6014969" algn="l"/>
                <a:tab pos="6422495" algn="l"/>
                <a:tab pos="6830021" algn="l"/>
                <a:tab pos="7237547" algn="l"/>
                <a:tab pos="7645073" algn="l"/>
                <a:tab pos="8052599" algn="l"/>
                <a:tab pos="8460125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Н.Д. Зелинский 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4214818"/>
            <a:ext cx="1899251" cy="12666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chemeClr val="accent6">
                <a:lumMod val="60000"/>
                <a:lumOff val="40000"/>
              </a:schemeClr>
            </a:gs>
            <a:gs pos="70000">
              <a:schemeClr val="accent6">
                <a:lumMod val="60000"/>
                <a:lumOff val="40000"/>
              </a:schemeClr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5736" y="228655"/>
            <a:ext cx="4680520" cy="640050"/>
          </a:xfrm>
        </p:spPr>
        <p:txBody>
          <a:bodyPr>
            <a:noAutofit/>
          </a:bodyPr>
          <a:lstStyle/>
          <a:p>
            <a:r>
              <a:rPr lang="ru-RU" sz="4000" dirty="0" err="1" smtClean="0"/>
              <a:t>Дикетопиперазин</a:t>
            </a:r>
            <a:r>
              <a:rPr lang="ru-RU" sz="4000" dirty="0" smtClean="0"/>
              <a:t>.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0800000" flipV="1">
            <a:off x="-104288" y="3284984"/>
            <a:ext cx="4392488" cy="2125968"/>
          </a:xfrm>
        </p:spPr>
        <p:txBody>
          <a:bodyPr>
            <a:normAutofit lnSpcReduction="10000"/>
          </a:bodyPr>
          <a:lstStyle/>
          <a:p>
            <a:r>
              <a:rPr lang="vi-VN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Николай Дмитриевич Зелинский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продуктах гидролиза наряду с аминокислотами обнаружил особые вещества кольчатого строения –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дикетопиперазины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3504" y="6072206"/>
            <a:ext cx="3785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Модель: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дикетопиперазин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0"/>
            <a:ext cx="2450046" cy="3163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-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8992" y="1000108"/>
            <a:ext cx="2223492" cy="22234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EKATERINA\Desktop\Зелинский\дополнение фото Зелинский\image-24-02-16-06-36.jpeg"/>
          <p:cNvPicPr/>
          <p:nvPr/>
        </p:nvPicPr>
        <p:blipFill>
          <a:blip r:embed="rId7"/>
          <a:srcRect l="7696" t="12620" r="12293" b="2524"/>
          <a:stretch>
            <a:fillRect/>
          </a:stretch>
        </p:blipFill>
        <p:spPr bwMode="auto">
          <a:xfrm>
            <a:off x="6143636" y="2928934"/>
            <a:ext cx="242889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EKATERINA\Desktop\фото Зелинский\IMG_6885 (1).JPG"/>
          <p:cNvPicPr/>
          <p:nvPr/>
        </p:nvPicPr>
        <p:blipFill>
          <a:blip r:embed="rId8" cstate="print"/>
          <a:srcRect l="13629" t="6976" r="13576" b="17975"/>
          <a:stretch>
            <a:fillRect/>
          </a:stretch>
        </p:blipFill>
        <p:spPr bwMode="auto">
          <a:xfrm>
            <a:off x="6215074" y="1071546"/>
            <a:ext cx="2338411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6255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86050" y="714356"/>
            <a:ext cx="4357718" cy="1571636"/>
          </a:xfrm>
        </p:spPr>
        <p:txBody>
          <a:bodyPr>
            <a:normAutofit/>
          </a:bodyPr>
          <a:lstStyle/>
          <a:p>
            <a:r>
              <a:rPr lang="ru-RU" sz="28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 синтеза </a:t>
            </a:r>
            <a:r>
              <a:rPr lang="ru-RU" sz="28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а-аминокислот</a:t>
            </a:r>
            <a:r>
              <a:rPr lang="ru-RU" sz="28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 альдегидов и </a:t>
            </a:r>
            <a:r>
              <a:rPr lang="ru-RU" sz="28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кетонов</a:t>
            </a:r>
            <a:endParaRPr lang="ru-RU" sz="28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789040"/>
            <a:ext cx="26111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Николай Дмитриевич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Зелинский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757" y="836712"/>
            <a:ext cx="2606213" cy="287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1520" y="5598532"/>
            <a:ext cx="61206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www.medpulse.ru/image/encyclopedia/9/7/0/1797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4988" y="-76200"/>
            <a:ext cx="13335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C:\Users\EKATERINA\Desktop\фото Зелинский\IMG_6886.JPG"/>
          <p:cNvPicPr/>
          <p:nvPr/>
        </p:nvPicPr>
        <p:blipFill>
          <a:blip r:embed="rId4" cstate="print"/>
          <a:srcRect l="9621" t="9375" r="12774" b="9375"/>
          <a:stretch>
            <a:fillRect/>
          </a:stretch>
        </p:blipFill>
        <p:spPr bwMode="auto">
          <a:xfrm>
            <a:off x="3214678" y="2571744"/>
            <a:ext cx="46101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214678" y="5929330"/>
            <a:ext cx="4500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Схема моделирования реакции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а-аминокислот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984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tvoyrebenok.ru/images/presentation/literature/m/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52855"/>
            <a:ext cx="2071672" cy="29904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5736" y="1124744"/>
            <a:ext cx="4896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Зелинский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1885 году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получил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дихлордиэтилсульфид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(иприт).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Иприт - химическое соединение с формулой S(CH</a:t>
            </a:r>
            <a:r>
              <a:rPr lang="ru-RU" sz="2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ru-RU" sz="2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Cl)</a:t>
            </a:r>
            <a:r>
              <a:rPr lang="ru-RU" sz="2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Боевое отравляющее вещество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7950" y="1357298"/>
            <a:ext cx="2388076" cy="13023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569" r="4826" b="6853"/>
          <a:stretch>
            <a:fillRect/>
          </a:stretch>
        </p:blipFill>
        <p:spPr>
          <a:xfrm>
            <a:off x="4357686" y="3500438"/>
            <a:ext cx="4215412" cy="25003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34" y="5429264"/>
            <a:ext cx="2664296" cy="12900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54364" y="6215082"/>
            <a:ext cx="4489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Шаростержневая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модель иприта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3140968"/>
            <a:ext cx="2880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Николай Дмитриевич Зелинский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5736" y="0"/>
            <a:ext cx="5805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Дихлордиэтилсульфид</a:t>
            </a:r>
            <a:r>
              <a:rPr lang="ru-RU" sz="4000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Рисунок 12" descr="МОДЕЛЬ 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2844" y="3643314"/>
            <a:ext cx="3571868" cy="182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370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259" cy="6849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7824" y="5157192"/>
            <a:ext cx="4320479" cy="95408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Схема: деформация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молекул реагентов в процессе адсорбции на твердых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катализаторах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313260" y="7543801"/>
            <a:ext cx="6517481" cy="201613"/>
          </a:xfrm>
        </p:spPr>
        <p:txBody>
          <a:bodyPr>
            <a:normAutofit fontScale="3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19460" name="Рисунок 4" descr="untitle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42" y="292548"/>
            <a:ext cx="2459334" cy="34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Рисунок 5" descr="5emLqUzSQuQ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2943" y="2418436"/>
            <a:ext cx="396043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297409" y="3812262"/>
            <a:ext cx="2057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Николай Дмитриевич Зелинский</a:t>
            </a:r>
          </a:p>
        </p:txBody>
      </p:sp>
      <p:sp>
        <p:nvSpPr>
          <p:cNvPr id="19465" name="TextBox 4"/>
          <p:cNvSpPr txBox="1">
            <a:spLocks noChangeArrowheads="1"/>
          </p:cNvSpPr>
          <p:nvPr/>
        </p:nvSpPr>
        <p:spPr bwMode="auto">
          <a:xfrm>
            <a:off x="2737520" y="202466"/>
            <a:ext cx="457078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32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Особое место занимают работы Зелинского по адсорбции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314259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t0.gstatic.com/images?q=tbn:ANd9GcTK8Y5aPjUHlkPQT5PfSWKtDmps3Y71NmpYXs4BZttnHV60C3kMb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24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280" y="268216"/>
            <a:ext cx="7886700" cy="746702"/>
          </a:xfrm>
        </p:spPr>
        <p:txBody>
          <a:bodyPr>
            <a:noAutofit/>
          </a:bodyPr>
          <a:lstStyle/>
          <a:p>
            <a:pPr algn="ctr"/>
            <a:r>
              <a:rPr lang="ru-RU" sz="4800" i="1" u="sng" dirty="0" smtClean="0">
                <a:latin typeface="Monotype Corsiva" panose="03010101010201010101" pitchFamily="66" charset="0"/>
              </a:rPr>
              <a:t>Древесный уголь</a:t>
            </a:r>
            <a:endParaRPr lang="ru-RU" sz="4800" i="1" u="sng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1000108"/>
            <a:ext cx="1875813" cy="28490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334" y="4014906"/>
            <a:ext cx="2029088" cy="414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Н.Д.Зелинский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5140" y="500042"/>
            <a:ext cx="1928826" cy="21028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1352" y="1227151"/>
            <a:ext cx="3588641" cy="29167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3702" y="3786190"/>
            <a:ext cx="2262956" cy="18363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31186" y="5715016"/>
            <a:ext cx="2001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Каменный уголь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3542" y="4356113"/>
            <a:ext cx="3826451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Древесный уголь имеет пористую структуру, которая позволяет, как «губка» впитывать жидкость. Каменный уголь – этими свойствами не обладает.</a:t>
            </a:r>
            <a:endParaRPr lang="ru-RU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0" y="0"/>
            <a:ext cx="2584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72264" y="2786058"/>
            <a:ext cx="20717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Взаимодействие                       растворенного вещества с углем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335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tudent\Desktop\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92411"/>
            <a:ext cx="9144000" cy="705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3504" y="6000768"/>
            <a:ext cx="2714644" cy="567356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Модель  молекулы активированного угля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i302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67156"/>
            <a:ext cx="2880320" cy="309459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355976" y="2692495"/>
            <a:ext cx="4644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375" y="6203924"/>
            <a:ext cx="50596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Молекула активированного угля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Student\Desktop\nVIuHBIttv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4071942"/>
            <a:ext cx="2804633" cy="184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144168" y="642918"/>
            <a:ext cx="44996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-пористое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вещество, которое получают из различных углеродосодержащих материалов органического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происхождения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54983" y="23633"/>
            <a:ext cx="35697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Активированный угль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36" y="3571670"/>
            <a:ext cx="2161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Н.Д.Зелинский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C:\Users\EKATERINA\Desktop\фото Зелинский\IMG_6861.JPG"/>
          <p:cNvPicPr/>
          <p:nvPr/>
        </p:nvPicPr>
        <p:blipFill>
          <a:blip r:embed="rId5" cstate="print"/>
          <a:srcRect l="6739" t="14003" r="10512" b="7540"/>
          <a:stretch>
            <a:fillRect/>
          </a:stretch>
        </p:blipFill>
        <p:spPr bwMode="auto">
          <a:xfrm>
            <a:off x="5214942" y="3000372"/>
            <a:ext cx="2428892" cy="28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2649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4" y="0"/>
            <a:ext cx="1779484" cy="2609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7" t="10185" b="8889"/>
          <a:stretch/>
        </p:blipFill>
        <p:spPr>
          <a:xfrm>
            <a:off x="6072198" y="1142984"/>
            <a:ext cx="1641269" cy="29125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41" t="6286" r="27651" b="12458"/>
          <a:stretch/>
        </p:blipFill>
        <p:spPr>
          <a:xfrm>
            <a:off x="2857488" y="1214422"/>
            <a:ext cx="2321519" cy="25351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5272" y="2692522"/>
            <a:ext cx="1830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Зелинский Николай Дмитриевич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79" t="3592" r="8838" b="3255"/>
          <a:stretch/>
        </p:blipFill>
        <p:spPr>
          <a:xfrm>
            <a:off x="107504" y="4365104"/>
            <a:ext cx="2493170" cy="23602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91680" y="3597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Опыт с активированным углем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57488" y="620688"/>
            <a:ext cx="2357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Начало опыта</a:t>
            </a:r>
            <a:r>
              <a:rPr lang="ru-RU" sz="2000" dirty="0" smtClean="0"/>
              <a:t>:</a:t>
            </a:r>
            <a:endParaRPr lang="ru-RU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5929322" y="548680"/>
            <a:ext cx="1714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Конец опыта</a:t>
            </a:r>
            <a:r>
              <a:rPr lang="ru-RU" sz="2000" dirty="0" smtClean="0"/>
              <a:t>:</a:t>
            </a:r>
            <a:endParaRPr lang="ru-RU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2828701" y="4221088"/>
            <a:ext cx="38682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Вывод: через некоторое время уголь обесцветил жидкость, взяв на себя чернила.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685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289" y="2425621"/>
            <a:ext cx="1728192" cy="1470025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Николай Дмитриевич Зелинский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1052736"/>
            <a:ext cx="4446422" cy="2644149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Противогаз Зелинского-</a:t>
            </a:r>
            <a:r>
              <a:rPr lang="ru-RU" sz="20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Кумманта</a:t>
            </a:r>
            <a:r>
              <a:rPr lang="ru-RU" sz="20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— первый 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противогаз, </a:t>
            </a:r>
            <a:r>
              <a:rPr lang="ru-RU" sz="20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обладающий способностью поглощать широкую гамму 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отравляющих веществ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7" y="187276"/>
            <a:ext cx="1944216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35996" y="5072074"/>
            <a:ext cx="4392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Схема противогаза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835696" y="-459432"/>
            <a:ext cx="6264696" cy="13980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40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Противогаз Зелинского</a:t>
            </a:r>
            <a:endParaRPr kumimoji="0" lang="ru-RU" sz="4000" b="0" i="1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074" name="Picture 2" descr="C:\Users\43\Desktop\yVOwKwAn3xE.jpg"/>
          <p:cNvPicPr>
            <a:picLocks noChangeAspect="1" noChangeArrowheads="1"/>
          </p:cNvPicPr>
          <p:nvPr/>
        </p:nvPicPr>
        <p:blipFill>
          <a:blip r:embed="rId4" cstate="print"/>
          <a:srcRect l="2361" t="4414" r="2828" b="6720"/>
          <a:stretch>
            <a:fillRect/>
          </a:stretch>
        </p:blipFill>
        <p:spPr bwMode="auto">
          <a:xfrm>
            <a:off x="6429388" y="2500306"/>
            <a:ext cx="2543009" cy="2214578"/>
          </a:xfrm>
          <a:prstGeom prst="rect">
            <a:avLst/>
          </a:prstGeom>
          <a:noFill/>
        </p:spPr>
      </p:pic>
      <p:pic>
        <p:nvPicPr>
          <p:cNvPr id="11" name="Рисунок 10" descr="C:\Users\EKATERINA\Desktop\фото Зелинский\image-25-02-16-07-29-2.jpeg"/>
          <p:cNvPicPr/>
          <p:nvPr/>
        </p:nvPicPr>
        <p:blipFill>
          <a:blip r:embed="rId5" cstate="print"/>
          <a:srcRect l="11545" r="14538" b="29220"/>
          <a:stretch>
            <a:fillRect/>
          </a:stretch>
        </p:blipFill>
        <p:spPr bwMode="auto">
          <a:xfrm>
            <a:off x="4000496" y="2500306"/>
            <a:ext cx="3162315" cy="22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9661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585" y="142852"/>
            <a:ext cx="8229600" cy="980728"/>
          </a:xfrm>
        </p:spPr>
        <p:txBody>
          <a:bodyPr>
            <a:noAutofit/>
          </a:bodyPr>
          <a:lstStyle/>
          <a:p>
            <a:r>
              <a:rPr lang="ru-RU" sz="4000" dirty="0" smtClean="0"/>
              <a:t>Натуральный каучук</a:t>
            </a:r>
            <a:endParaRPr lang="ru-RU" sz="4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4612" y="2500306"/>
            <a:ext cx="4417567" cy="296950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43879" y="937658"/>
            <a:ext cx="44570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Резиновая маска противогаза  была изготовлена из натурального каучука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27784" y="5643578"/>
            <a:ext cx="47302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Макет: структурное звено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натурального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каучука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Toma\Downloads\0031-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2852"/>
            <a:ext cx="2428860" cy="382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098" y="4143380"/>
            <a:ext cx="25127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Н. Д. Зелинский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Users\EKATERINA\Desktop\фото Зелинский\IMG_6883.JPG"/>
          <p:cNvPicPr/>
          <p:nvPr/>
        </p:nvPicPr>
        <p:blipFill>
          <a:blip r:embed="rId4" cstate="print"/>
          <a:srcRect l="7632" t="10351" r="12368" b="20702"/>
          <a:stretch>
            <a:fillRect/>
          </a:stretch>
        </p:blipFill>
        <p:spPr bwMode="auto">
          <a:xfrm>
            <a:off x="7286644" y="3857628"/>
            <a:ext cx="1771650" cy="229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9426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chemeClr val="accent1">
                <a:lumMod val="20000"/>
                <a:lumOff val="80000"/>
              </a:schemeClr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868" y="2000240"/>
            <a:ext cx="4954906" cy="3575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699792" y="500042"/>
            <a:ext cx="41149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Получение бензола из циклогексана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079" y="168920"/>
            <a:ext cx="1981200" cy="2684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0" y="2854265"/>
            <a:ext cx="40618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Николай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Дмитриевич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Зелинский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96072" y="5857892"/>
            <a:ext cx="59160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Моделирование реакции получения бензола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Student\Desktop\113648659314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4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3643314"/>
            <a:ext cx="2521752" cy="2262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1560" y="6199524"/>
            <a:ext cx="3203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Объемная молекула бензола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273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14346" y="4017865"/>
            <a:ext cx="4286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Николай Дмитриевич Зелинский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7752" y="6150114"/>
            <a:ext cx="4071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Моделирование   реакции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тримеризации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ацетилена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P1060426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l="9186" t="2331" r="10663"/>
          <a:stretch>
            <a:fillRect/>
          </a:stretch>
        </p:blipFill>
        <p:spPr>
          <a:xfrm>
            <a:off x="4857752" y="3500438"/>
            <a:ext cx="3911269" cy="26511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00364" y="1500174"/>
            <a:ext cx="35004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Н.Д. Зелинский создал способ каталитического  получения бензола из неароматических углеводородов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472" y="6286519"/>
            <a:ext cx="3143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Молекула бензола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8" descr="C:\Users\Student\Desktop\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4429132"/>
            <a:ext cx="3500462" cy="17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C:\Users\Student\Desktop\k2fiKcPw4s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857232"/>
            <a:ext cx="2714644" cy="320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399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212976"/>
            <a:ext cx="3027217" cy="2182629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Н.Д.Зелинский русский-органик, академик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Один из основоположников учения об органическом катализе.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TOSHIBA\Desktop\зелинский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2088232" cy="278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1760" y="260648"/>
            <a:ext cx="5112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Каталитические </a:t>
            </a:r>
            <a:r>
              <a:rPr lang="ru-RU" sz="2800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дигидрирование</a:t>
            </a:r>
            <a:r>
              <a:rPr lang="ru-RU" sz="28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циклогексана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TOSHIBA\Desktop\image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00808"/>
            <a:ext cx="4088787" cy="147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20272" y="1628800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9992" y="6237312"/>
            <a:ext cx="2679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Модель циклогексана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Users\EKATERINA\Desktop\Зелинский\дополнение фото Зелинский\image-24-02-16-06-36-5.jpeg"/>
          <p:cNvPicPr/>
          <p:nvPr/>
        </p:nvPicPr>
        <p:blipFill>
          <a:blip r:embed="rId4"/>
          <a:srcRect l="26617" t="7265" r="25441" b="14103"/>
          <a:stretch>
            <a:fillRect/>
          </a:stretch>
        </p:blipFill>
        <p:spPr bwMode="auto">
          <a:xfrm>
            <a:off x="4572000" y="3714752"/>
            <a:ext cx="250033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4902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ия\Desktop\140059578а369с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2590800" cy="3657600"/>
          </a:xfrm>
          <a:prstGeom prst="rect">
            <a:avLst/>
          </a:prstGeom>
          <a:noFill/>
        </p:spPr>
      </p:pic>
      <p:pic>
        <p:nvPicPr>
          <p:cNvPr id="1027" name="Picture 3" descr="C:\Users\Мария\Desktop\img5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5184"/>
            <a:ext cx="3509682" cy="1143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754086" y="1275695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С именем Зелинского связана разработка синтетического хлоропренового каучука.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86182" y="6072207"/>
            <a:ext cx="4786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Модель : структурное звено </a:t>
            </a:r>
            <a:r>
              <a:rPr lang="ru-RU" sz="2000" dirty="0" err="1" smtClean="0"/>
              <a:t>хлоропропренового</a:t>
            </a:r>
            <a:r>
              <a:rPr lang="ru-RU" sz="2000" dirty="0" smtClean="0"/>
              <a:t>  каучука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36646" y="3584805"/>
            <a:ext cx="2707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Николай Дмитриевич Зелинский 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411760" y="188640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Синтетический каучук </a:t>
            </a:r>
          </a:p>
        </p:txBody>
      </p:sp>
      <p:pic>
        <p:nvPicPr>
          <p:cNvPr id="12" name="Рисунок 11" descr="C:\Users\EKATERINA\Desktop\фото Зелинский\image-01-03-16-07-18.jpeg"/>
          <p:cNvPicPr/>
          <p:nvPr/>
        </p:nvPicPr>
        <p:blipFill>
          <a:blip r:embed="rId4" cstate="print"/>
          <a:srcRect l="10903" t="16949" r="10339" b="10734"/>
          <a:stretch>
            <a:fillRect/>
          </a:stretch>
        </p:blipFill>
        <p:spPr bwMode="auto">
          <a:xfrm>
            <a:off x="3643306" y="2857496"/>
            <a:ext cx="414340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5896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45000">
              <a:schemeClr val="accent6">
                <a:lumMod val="60000"/>
                <a:lumOff val="40000"/>
              </a:schemeClr>
            </a:gs>
            <a:gs pos="70000">
              <a:schemeClr val="accent3">
                <a:lumMod val="75000"/>
              </a:schemeClr>
            </a:gs>
            <a:gs pos="100000">
              <a:schemeClr val="accent3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5736" y="228655"/>
            <a:ext cx="4680520" cy="64005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Получение бензола из циклогексана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0800000" flipV="1">
            <a:off x="-396552" y="3284984"/>
            <a:ext cx="4392488" cy="2125968"/>
          </a:xfrm>
        </p:spPr>
        <p:txBody>
          <a:bodyPr>
            <a:normAutofit/>
          </a:bodyPr>
          <a:lstStyle/>
          <a:p>
            <a:r>
              <a:rPr lang="vi-VN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Николай Дмитриевич Зелинский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открыл дегидрогенизацию циклогексана с помощью платинового катализатора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0667"/>
            <a:ext cx="2270494" cy="3151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2486" y="1232764"/>
            <a:ext cx="3976430" cy="1020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654014" y="5949280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Моделирование реакции получения бензола из циклогексана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C:\Users\EKATERINA\Desktop\фото Зелинский\IMG_6880.JPG"/>
          <p:cNvPicPr/>
          <p:nvPr/>
        </p:nvPicPr>
        <p:blipFill>
          <a:blip r:embed="rId6" cstate="print"/>
          <a:srcRect l="20043" t="8419" r="23036" b="21822"/>
          <a:stretch>
            <a:fillRect/>
          </a:stretch>
        </p:blipFill>
        <p:spPr bwMode="auto">
          <a:xfrm>
            <a:off x="4071934" y="3214686"/>
            <a:ext cx="371477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1126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fotolia_35926421_subscription_monthly_xxl-e13470534892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155" y="0"/>
            <a:ext cx="9151155" cy="695277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310925" y="3284984"/>
            <a:ext cx="283307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Николай Дмитриевич, он синтезировал целый ряд углеводородов, получил 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циклогексан.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http://pochta-polevaya.ru/content/i/13051/600x600%2Cfs-ystinov-02%2C20%2Cust-198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2292627" cy="2708920"/>
          </a:xfrm>
          <a:prstGeom prst="rect">
            <a:avLst/>
          </a:prstGeom>
          <a:noFill/>
        </p:spPr>
      </p:pic>
      <p:pic>
        <p:nvPicPr>
          <p:cNvPr id="1032" name="Picture 8" descr="http://cs630418.vk.me/v630418509/14310/KvAyAxcUJCQ.jpg"/>
          <p:cNvPicPr>
            <a:picLocks noChangeAspect="1" noChangeArrowheads="1"/>
          </p:cNvPicPr>
          <p:nvPr/>
        </p:nvPicPr>
        <p:blipFill>
          <a:blip r:embed="rId4" cstate="print"/>
          <a:srcRect l="11656" t="23420" r="8415" b="30678"/>
          <a:stretch>
            <a:fillRect/>
          </a:stretch>
        </p:blipFill>
        <p:spPr bwMode="auto">
          <a:xfrm>
            <a:off x="29526" y="3829920"/>
            <a:ext cx="2339752" cy="2646294"/>
          </a:xfrm>
          <a:prstGeom prst="rect">
            <a:avLst/>
          </a:prstGeom>
          <a:noFill/>
        </p:spPr>
      </p:pic>
      <p:pic>
        <p:nvPicPr>
          <p:cNvPr id="1034" name="Picture 10" descr="F:\DCIM\100CANON\IMG_68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2000240"/>
            <a:ext cx="3275856" cy="280831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843808" y="5143512"/>
            <a:ext cx="3282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циклогексана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28" y="2756659"/>
            <a:ext cx="3051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Николай Дмитриевич Зелинский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43808" y="188640"/>
            <a:ext cx="34563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Циклогексан</a:t>
            </a:r>
            <a:endParaRPr lang="ru-RU" sz="44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601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s6.pikabu.ru/post_img/big/2014/12/15/10/1418666311_233532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48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" y="135558"/>
            <a:ext cx="2483730" cy="330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59832" y="908720"/>
            <a:ext cx="34563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Исследуя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стереоизомерию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предельных алифатических дикарбоновых кислот, нашел  способы получения из них циклических пяти- и шестичленных кетонов, гомологов </a:t>
            </a:r>
            <a:r>
              <a:rPr lang="ru-RU" sz="2000" b="1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циклопентана</a:t>
            </a:r>
            <a:r>
              <a:rPr lang="ru-RU" sz="20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http://chemical-centre.com/d/982327/d/Ciclopenta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480" y="3714752"/>
            <a:ext cx="2814002" cy="281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684584" y="155679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79512" y="3429000"/>
            <a:ext cx="2646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Николай Дмитриевич Зелинский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3568" y="0"/>
            <a:ext cx="8460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Гомологи </a:t>
            </a:r>
            <a:r>
              <a:rPr lang="ru-RU" sz="3500" i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циклопентана</a:t>
            </a:r>
            <a:endParaRPr lang="ru-RU" sz="3500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43\Desktop\bZIY6dc4Cos.jpg"/>
          <p:cNvPicPr>
            <a:picLocks noChangeAspect="1" noChangeArrowheads="1"/>
          </p:cNvPicPr>
          <p:nvPr/>
        </p:nvPicPr>
        <p:blipFill>
          <a:blip r:embed="rId5" cstate="print"/>
          <a:srcRect l="11215" t="6729" r="3550" b="8036"/>
          <a:stretch>
            <a:fillRect/>
          </a:stretch>
        </p:blipFill>
        <p:spPr bwMode="auto">
          <a:xfrm>
            <a:off x="5357818" y="3357562"/>
            <a:ext cx="2714644" cy="271464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148064" y="6143644"/>
            <a:ext cx="3995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Шаростержневая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модель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циклопентана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766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332656"/>
            <a:ext cx="6552728" cy="576064"/>
          </a:xfrm>
        </p:spPr>
        <p:txBody>
          <a:bodyPr/>
          <a:lstStyle/>
          <a:p>
            <a:pPr algn="ctr"/>
            <a:r>
              <a:rPr lang="ru-RU" dirty="0" smtClean="0"/>
              <a:t>   </a:t>
            </a:r>
            <a:r>
              <a:rPr lang="ru-RU" sz="4800" b="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СУЛЬФОЛАН</a:t>
            </a:r>
            <a:endParaRPr lang="ru-RU" sz="4800" b="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3" y="404664"/>
            <a:ext cx="2339886" cy="28548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0892" y="3571876"/>
            <a:ext cx="1937748" cy="2016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52536" y="3284984"/>
            <a:ext cx="3203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Николай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Дмитриевич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Зелинский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28926" y="1000108"/>
            <a:ext cx="3803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Н.Д. Зелинский синтезировал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сульфолан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представитель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циклических 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сульфонов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1840" y="6237312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Шаростержневая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модель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сульфолана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C:\Users\EKATERINA\Desktop\Зелинский\дополнение фото Зелинский\image-24-02-16-06-36-4.jpeg"/>
          <p:cNvPicPr/>
          <p:nvPr/>
        </p:nvPicPr>
        <p:blipFill>
          <a:blip r:embed="rId4"/>
          <a:srcRect l="11223" t="26100" r="26027" b="22182"/>
          <a:stretch>
            <a:fillRect/>
          </a:stretch>
        </p:blipFill>
        <p:spPr bwMode="auto">
          <a:xfrm>
            <a:off x="3786182" y="3143248"/>
            <a:ext cx="2400300" cy="263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0086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004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Синтез метиламина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Текст 17"/>
          <p:cNvSpPr>
            <a:spLocks noGrp="1"/>
          </p:cNvSpPr>
          <p:nvPr>
            <p:ph type="body" idx="1"/>
          </p:nvPr>
        </p:nvSpPr>
        <p:spPr>
          <a:xfrm>
            <a:off x="0" y="3429000"/>
            <a:ext cx="3143240" cy="428628"/>
          </a:xfrm>
        </p:spPr>
        <p:txBody>
          <a:bodyPr>
            <a:normAutofit/>
          </a:bodyPr>
          <a:lstStyle/>
          <a:p>
            <a:pPr algn="ctr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Н.Д. Зелинский 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4"/>
          </p:nvPr>
        </p:nvSpPr>
        <p:spPr>
          <a:xfrm>
            <a:off x="3071802" y="6143644"/>
            <a:ext cx="5857916" cy="71435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Моделирование реакции синтеза метиламина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zelinskij-nikolaj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344" y="571480"/>
            <a:ext cx="2724581" cy="28574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357187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/>
          </a:p>
        </p:txBody>
      </p:sp>
      <p:pic>
        <p:nvPicPr>
          <p:cNvPr id="11" name="Рисунок 10" descr="ac85e318397701a912aa1c005fbf11b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5500702"/>
            <a:ext cx="4071966" cy="44767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928926" y="1000108"/>
            <a:ext cx="29289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Николай Дмитриевич Зелинский синтезировал метиламин</a:t>
            </a:r>
          </a:p>
        </p:txBody>
      </p:sp>
      <p:sp>
        <p:nvSpPr>
          <p:cNvPr id="21" name="Текст 18"/>
          <p:cNvSpPr txBox="1">
            <a:spLocks/>
          </p:cNvSpPr>
          <p:nvPr/>
        </p:nvSpPr>
        <p:spPr>
          <a:xfrm>
            <a:off x="214282" y="4071942"/>
            <a:ext cx="4071966" cy="14287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Метиламин СН3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NH2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органическое производное аммиака, первичный алифатический амин 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C:\Users\EKATERINA\Desktop\фото Зелинский\IMG_6849.JPG"/>
          <p:cNvPicPr/>
          <p:nvPr/>
        </p:nvPicPr>
        <p:blipFill>
          <a:blip r:embed="rId4" cstate="print"/>
          <a:srcRect l="4490" t="3846" r="2352" b="5769"/>
          <a:stretch>
            <a:fillRect/>
          </a:stretch>
        </p:blipFill>
        <p:spPr bwMode="auto">
          <a:xfrm>
            <a:off x="4500562" y="3357562"/>
            <a:ext cx="4057650" cy="2625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2262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844" y="2928934"/>
            <a:ext cx="2664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Дмитриевич Зелинский</a:t>
            </a:r>
            <a:endParaRPr lang="ru-RU" sz="2000" dirty="0"/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8640"/>
            <a:ext cx="2031946" cy="27249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67744" y="785794"/>
            <a:ext cx="5376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Качественная реакция на сероводород и сульфид</a:t>
            </a:r>
            <a:endParaRPr lang="ru-RU" sz="28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86446" y="4572008"/>
            <a:ext cx="33575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Качественная реакция на сероводород: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ru-RU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PbS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+2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ru-RU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Выпадает черный осадок сульфида свинца(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14678" y="4572009"/>
            <a:ext cx="2714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молекулы сероводорода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C:\Users\EKATERINA\Desktop\фото Зелинский\IMG_6866.JPG"/>
          <p:cNvPicPr/>
          <p:nvPr/>
        </p:nvPicPr>
        <p:blipFill>
          <a:blip r:embed="rId3" cstate="print"/>
          <a:srcRect l="16159" r="18275" b="2786"/>
          <a:stretch>
            <a:fillRect/>
          </a:stretch>
        </p:blipFill>
        <p:spPr bwMode="auto">
          <a:xfrm>
            <a:off x="3286116" y="1928802"/>
            <a:ext cx="300039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214282" y="3714752"/>
            <a:ext cx="264320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1891 года Зелинский участвовал в экспедиции по обследованию вод Чёрного моря, где впервые доказал, что содержащийся в воде сероводород — бактериального происхождения.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641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chemeClr val="accent5">
                <a:lumMod val="60000"/>
                <a:lumOff val="40000"/>
              </a:schemeClr>
            </a:gs>
            <a:gs pos="61000">
              <a:schemeClr val="accent5">
                <a:lumMod val="60000"/>
                <a:lumOff val="40000"/>
              </a:schemeClr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5736" y="228655"/>
            <a:ext cx="4680520" cy="64005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Получение бензола из циклогексана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0800000" flipV="1">
            <a:off x="-396552" y="3284984"/>
            <a:ext cx="4392488" cy="2125968"/>
          </a:xfrm>
        </p:spPr>
        <p:txBody>
          <a:bodyPr>
            <a:normAutofit/>
          </a:bodyPr>
          <a:lstStyle/>
          <a:p>
            <a:r>
              <a:rPr lang="vi-VN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Николай Дмитриевич Зелинский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открыл дегидрогенизацию циклогексана с помощью платинового катализатора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2486" y="1462445"/>
            <a:ext cx="3976430" cy="1020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654014" y="5715016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Моделирование реакции получения бензола из циклогексана </a:t>
            </a:r>
            <a:endParaRPr lang="ru-RU" sz="2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66" t="3694" r="1631" b="1356"/>
          <a:stretch>
            <a:fillRect/>
          </a:stretch>
        </p:blipFill>
        <p:spPr>
          <a:xfrm rot="5400000">
            <a:off x="5036347" y="1893083"/>
            <a:ext cx="2500330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0"/>
            <a:ext cx="2450046" cy="3163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395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oprezi.ru/fl/image.raw?view=image&amp;type=img&amp;id=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5988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128831"/>
            <a:ext cx="4608512" cy="562074"/>
          </a:xfrm>
        </p:spPr>
        <p:txBody>
          <a:bodyPr>
            <a:noAutofit/>
          </a:bodyPr>
          <a:lstStyle/>
          <a:p>
            <a:r>
              <a:rPr lang="ru-RU" sz="4800" i="1" u="sng" dirty="0">
                <a:ln w="11430"/>
                <a:solidFill>
                  <a:schemeClr val="bg1"/>
                </a:solidFill>
              </a:rPr>
              <a:t>Крекинг </a:t>
            </a:r>
            <a:r>
              <a:rPr lang="ru-RU" sz="4800" i="1" u="sng" dirty="0" smtClean="0">
                <a:ln w="11430"/>
                <a:solidFill>
                  <a:schemeClr val="bg1"/>
                </a:solidFill>
              </a:rPr>
              <a:t>нефти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244827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928926" y="1142984"/>
            <a:ext cx="48577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143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Зелинский </a:t>
            </a:r>
            <a:r>
              <a:rPr lang="ru-RU" sz="2400" dirty="0">
                <a:ln w="1143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разработал метод получения бензина крекингом солярового масла и нефти в присутствии хлористого и бромистого </a:t>
            </a:r>
            <a:r>
              <a:rPr lang="ru-RU" sz="2400" dirty="0" smtClean="0">
                <a:ln w="1143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алюминия.</a:t>
            </a:r>
            <a:endParaRPr lang="ru-RU" sz="2400" dirty="0">
              <a:ln w="11430"/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3068961"/>
            <a:ext cx="278608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n w="1143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Николай Дмитриевич</a:t>
            </a:r>
          </a:p>
          <a:p>
            <a:pPr algn="ctr"/>
            <a:r>
              <a:rPr lang="ru-RU" sz="2400" dirty="0" smtClean="0">
                <a:ln w="1143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n w="1143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Зелинский </a:t>
            </a:r>
          </a:p>
          <a:p>
            <a:pPr algn="ctr"/>
            <a:endParaRPr lang="ru-RU" sz="2000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71934" y="6143644"/>
            <a:ext cx="51041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2"/>
                </a:solidFill>
              </a:rPr>
              <a:t>Макет процесса крекинга молекулы </a:t>
            </a:r>
            <a:r>
              <a:rPr lang="ru-RU" sz="2000" dirty="0" smtClean="0">
                <a:solidFill>
                  <a:schemeClr val="bg2"/>
                </a:solidFill>
              </a:rPr>
              <a:t>октана</a:t>
            </a:r>
            <a:endParaRPr lang="ru-RU" sz="2000" dirty="0">
              <a:ln w="11430"/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43\Desktop\YfOFmz8Xfe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3214686"/>
            <a:ext cx="4143404" cy="2857424"/>
          </a:xfrm>
          <a:prstGeom prst="rect">
            <a:avLst/>
          </a:prstGeom>
          <a:noFill/>
        </p:spPr>
      </p:pic>
      <p:pic>
        <p:nvPicPr>
          <p:cNvPr id="1028" name="Picture 4" descr="C:\Users\43\Desktop\hotCaL6-W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3929066"/>
            <a:ext cx="3214710" cy="2411033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57158" y="6357958"/>
            <a:ext cx="3643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Опыт: крекинг парафина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346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3838720_model-moleküler-yapı-yeşil-dizay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260" y="0"/>
            <a:ext cx="9324528" cy="6858000"/>
          </a:xfrm>
          <a:prstGeom prst="rect">
            <a:avLst/>
          </a:prstGeom>
        </p:spPr>
      </p:pic>
      <p:pic>
        <p:nvPicPr>
          <p:cNvPr id="3" name="Рисунок 2" descr="зелински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2657"/>
            <a:ext cx="2143108" cy="28105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0298" y="1214422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Николай Дмитриевич Зелинский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Советский химик-органик. Основные исследования относятся к химии циклических соединений.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29454" y="2928934"/>
            <a:ext cx="2214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молекула нитробензола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52120" y="6072206"/>
            <a:ext cx="3277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Тримеризация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ацетилена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80528" y="3429000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Николай Дмитриевич Зелинский.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7744" y="0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 </a:t>
            </a:r>
            <a:r>
              <a:rPr lang="ru-RU" sz="3600" i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тримеризации</a:t>
            </a:r>
            <a:r>
              <a:rPr lang="ru-RU" sz="3600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ацетилена</a:t>
            </a:r>
            <a:endParaRPr lang="ru-RU" sz="3600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cgGfDvufC5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9454" y="928670"/>
            <a:ext cx="2071702" cy="2016026"/>
          </a:xfrm>
          <a:prstGeom prst="rect">
            <a:avLst/>
          </a:prstGeom>
        </p:spPr>
      </p:pic>
      <p:pic>
        <p:nvPicPr>
          <p:cNvPr id="19" name="Рисунок 18" descr="C:\Users\EKATERINA\Desktop\Зелинский\дополнение фото Зелинский\image-24-02-16-06-36-6.jpeg"/>
          <p:cNvPicPr/>
          <p:nvPr/>
        </p:nvPicPr>
        <p:blipFill>
          <a:blip r:embed="rId5"/>
          <a:srcRect l="4008" t="15393" r="4383" b="25551"/>
          <a:stretch>
            <a:fillRect/>
          </a:stretch>
        </p:blipFill>
        <p:spPr bwMode="auto">
          <a:xfrm>
            <a:off x="5500694" y="4214818"/>
            <a:ext cx="342902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0900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6768752" cy="764704"/>
          </a:xfrm>
        </p:spPr>
        <p:txBody>
          <a:bodyPr>
            <a:noAutofit/>
          </a:bodyPr>
          <a:lstStyle/>
          <a:p>
            <a:r>
              <a:rPr lang="en-US" sz="3200" b="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</a:t>
            </a:r>
            <a:r>
              <a:rPr lang="ru-RU" sz="3200" b="0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интетический</a:t>
            </a:r>
            <a:r>
              <a:rPr lang="ru-RU" sz="3200" b="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бензин с более высоким октановым числом</a:t>
            </a:r>
            <a:endParaRPr lang="ru-RU" sz="3200" b="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5519" y="2348880"/>
            <a:ext cx="248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3718" y="1268760"/>
            <a:ext cx="5040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Благодаря работам  Н.Д. Зелинского был получен синтетический бензин  с более высоким октановым числом, чем природный.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89" y="944724"/>
            <a:ext cx="2095939" cy="28083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8822" y="3717032"/>
            <a:ext cx="2055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Н.Д.Зелинский</a:t>
            </a:r>
          </a:p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5401" y="6015695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Структурные формулы гептана и 2,2-диметилгексана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C:\Users\EKATERINA\Desktop\фото Зелинский\IMG_6867.JPG"/>
          <p:cNvPicPr/>
          <p:nvPr/>
        </p:nvPicPr>
        <p:blipFill>
          <a:blip r:embed="rId3" cstate="print"/>
          <a:srcRect l="10102" t="5769" r="14378" b="18750"/>
          <a:stretch>
            <a:fillRect/>
          </a:stretch>
        </p:blipFill>
        <p:spPr bwMode="auto">
          <a:xfrm>
            <a:off x="2714612" y="2929493"/>
            <a:ext cx="448627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2693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57422" y="928670"/>
            <a:ext cx="4500594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Улучшение качества бензина</a:t>
            </a:r>
            <a:endParaRPr lang="ru-RU" sz="4000" b="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714612" y="1571612"/>
            <a:ext cx="3732446" cy="10926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ароматизации нефти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587" y="223164"/>
            <a:ext cx="2003582" cy="25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3238" y="2852936"/>
            <a:ext cx="2880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Дмитриевич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Зелинский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14414" y="5857892"/>
            <a:ext cx="4000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Шаростержневая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модель молекулы октана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414" y="3500438"/>
            <a:ext cx="3919850" cy="216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6000760" y="2500306"/>
            <a:ext cx="2664296" cy="3109488"/>
            <a:chOff x="4283968" y="2564904"/>
            <a:chExt cx="2664296" cy="310948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-2587"/>
            <a:stretch>
              <a:fillRect/>
            </a:stretch>
          </p:blipFill>
          <p:spPr bwMode="auto">
            <a:xfrm>
              <a:off x="4283968" y="2564904"/>
              <a:ext cx="2664296" cy="2339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4869160"/>
              <a:ext cx="2592288" cy="805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42650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143240" y="142852"/>
            <a:ext cx="285752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                            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Николай Дмитриевич Зелинский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age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42852"/>
            <a:ext cx="1981200" cy="25336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285729"/>
            <a:ext cx="564357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en-US" sz="2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en-US" sz="20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en-US" sz="2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en-US" sz="20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en-US" sz="2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</a:p>
          <a:p>
            <a:endParaRPr lang="en-US" sz="2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en-US" sz="20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en-US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en-US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en-US" dirty="0" smtClean="0"/>
          </a:p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1643051"/>
            <a:ext cx="578644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400" b="1" dirty="0" smtClean="0"/>
          </a:p>
          <a:p>
            <a:pPr algn="ctr"/>
            <a:endParaRPr lang="en-US" sz="2400" b="1" dirty="0"/>
          </a:p>
          <a:p>
            <a:pPr algn="ctr"/>
            <a:endParaRPr lang="en-US" sz="2400" b="1" dirty="0" smtClean="0"/>
          </a:p>
          <a:p>
            <a:pPr algn="ctr"/>
            <a:endParaRPr lang="en-US" sz="2400" b="1" dirty="0"/>
          </a:p>
          <a:p>
            <a:pPr algn="ctr"/>
            <a:endParaRPr lang="en-US" sz="2400" b="1" dirty="0" smtClean="0"/>
          </a:p>
          <a:p>
            <a:pPr algn="ctr"/>
            <a:endParaRPr lang="en-US" sz="2400" b="1" dirty="0"/>
          </a:p>
          <a:p>
            <a:pPr algn="ctr"/>
            <a:endParaRPr lang="en-US" sz="2400" b="1" dirty="0" smtClean="0"/>
          </a:p>
          <a:p>
            <a:pPr algn="ctr"/>
            <a:endParaRPr lang="en-US" sz="2400" b="1" dirty="0" smtClean="0"/>
          </a:p>
        </p:txBody>
      </p:sp>
      <p:pic>
        <p:nvPicPr>
          <p:cNvPr id="16" name="Рисунок 15" descr="u12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4286256"/>
            <a:ext cx="3143272" cy="2071702"/>
          </a:xfrm>
          <a:prstGeom prst="rect">
            <a:avLst/>
          </a:prstGeom>
        </p:spPr>
      </p:pic>
      <p:pic>
        <p:nvPicPr>
          <p:cNvPr id="17" name="Рисунок 16" descr="image09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7620" y="4429108"/>
            <a:ext cx="1928826" cy="242889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928795" y="357166"/>
            <a:ext cx="3214709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endParaRPr lang="ru-RU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2844" y="2571744"/>
            <a:ext cx="58579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Русский ученый Н.Д. Зелинский доказал, что бензол можно получить из циклогексана, выделяемого из некоторых сортов нефти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00760" y="4546032"/>
            <a:ext cx="2714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Схема получения бензола </a:t>
            </a:r>
          </a:p>
        </p:txBody>
      </p:sp>
      <p:pic>
        <p:nvPicPr>
          <p:cNvPr id="20" name="Рисунок 19" descr="C:\Users\EKATERINA\Desktop\фото Зелинский\IMG_6850.JPG"/>
          <p:cNvPicPr/>
          <p:nvPr/>
        </p:nvPicPr>
        <p:blipFill>
          <a:blip r:embed="rId6" cstate="print"/>
          <a:srcRect l="7377" t="12386" r="13934" b="2550"/>
          <a:stretch>
            <a:fillRect/>
          </a:stretch>
        </p:blipFill>
        <p:spPr bwMode="auto">
          <a:xfrm>
            <a:off x="6000760" y="642918"/>
            <a:ext cx="2714644" cy="38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28926" y="357205"/>
            <a:ext cx="2857519" cy="167357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Николай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митриевич Зелинский</a:t>
            </a: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657" y="183809"/>
            <a:ext cx="2348545" cy="31354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99792" y="1714488"/>
            <a:ext cx="3312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открыл каталитический крекинг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нефти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3500438"/>
            <a:ext cx="5111288" cy="2745185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1357298"/>
            <a:ext cx="2376264" cy="30504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27045" y="6215082"/>
            <a:ext cx="98009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Схема : каталитический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крекинг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нефти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шаростержневая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модель структурной формулы 2,2,4-триметилпентана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12929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25000">
              <a:schemeClr val="accent4">
                <a:lumMod val="40000"/>
                <a:lumOff val="60000"/>
              </a:schemeClr>
            </a:gs>
            <a:gs pos="75000">
              <a:schemeClr val="accent5">
                <a:lumMod val="60000"/>
                <a:lumOff val="40000"/>
              </a:schemeClr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14282" y="285728"/>
            <a:ext cx="2608142" cy="3068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7715272" y="5357826"/>
            <a:ext cx="1285852" cy="112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3853507" y="620053"/>
            <a:ext cx="1449756" cy="133909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28596" y="3357562"/>
            <a:ext cx="2143140" cy="428628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/>
          <a:lstStyle/>
          <a:p>
            <a:pPr hangingPunct="0">
              <a:defRPr b="1"/>
            </a:pPr>
            <a:r>
              <a:rPr lang="ru-RU" b="1" dirty="0" smtClean="0">
                <a:latin typeface="Times New Roman" pitchFamily="18" charset="0"/>
                <a:ea typeface="Microsoft YaHei" pitchFamily="2"/>
                <a:cs typeface="Times New Roman" pitchFamily="18" charset="0"/>
              </a:rPr>
              <a:t>Н.Д.Зелинский </a:t>
            </a:r>
            <a:endParaRPr lang="ru-RU" b="1" dirty="0">
              <a:latin typeface="Times New Roman" pitchFamily="18" charset="0"/>
              <a:ea typeface="Microsoft YaHei" pitchFamily="2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036" y="3786190"/>
            <a:ext cx="340560" cy="1377896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/>
          <a:lstStyle/>
          <a:p>
            <a:pPr hangingPunct="0"/>
            <a:endParaRPr lang="ru-RU" dirty="0">
              <a:latin typeface="Arial" pitchFamily="18"/>
              <a:ea typeface="Microsoft YaHei" pitchFamily="2"/>
              <a:cs typeface="Mangal" pitchFamily="2"/>
            </a:endParaRPr>
          </a:p>
          <a:p>
            <a:pPr hangingPunct="0"/>
            <a:endParaRPr lang="ru-RU" sz="1600" dirty="0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43635" y="3071810"/>
            <a:ext cx="2560829" cy="2643206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/>
          <a:lstStyle/>
          <a:p>
            <a:pPr hangingPunct="0"/>
            <a:r>
              <a:rPr lang="ru-RU" sz="2000" dirty="0" smtClean="0">
                <a:latin typeface="Times New Roman" pitchFamily="18" charset="0"/>
                <a:ea typeface="Microsoft YaHei" pitchFamily="2"/>
                <a:cs typeface="Times New Roman" pitchFamily="18" charset="0"/>
              </a:rPr>
              <a:t>Тиофен - </a:t>
            </a:r>
            <a:r>
              <a:rPr lang="ru-RU" sz="2000" dirty="0" err="1" smtClean="0">
                <a:latin typeface="Times New Roman" pitchFamily="18" charset="0"/>
                <a:ea typeface="Microsoft YaHei" pitchFamily="2"/>
                <a:cs typeface="Times New Roman" pitchFamily="18" charset="0"/>
              </a:rPr>
              <a:t>Тиофуран</a:t>
            </a:r>
            <a:endParaRPr lang="ru-RU" sz="2000" dirty="0">
              <a:latin typeface="Times New Roman" pitchFamily="18" charset="0"/>
              <a:ea typeface="Microsoft YaHei" pitchFamily="2"/>
              <a:cs typeface="Times New Roman" pitchFamily="18" charset="0"/>
            </a:endParaRPr>
          </a:p>
          <a:p>
            <a:pPr hangingPunct="0"/>
            <a:r>
              <a:rPr lang="ru-RU" sz="2000" dirty="0" smtClean="0">
                <a:latin typeface="Times New Roman" pitchFamily="18" charset="0"/>
                <a:ea typeface="Microsoft YaHei" pitchFamily="2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ea typeface="Microsoft YaHei" pitchFamily="2"/>
                <a:cs typeface="Times New Roman" pitchFamily="18" charset="0"/>
              </a:rPr>
              <a:t>формула- С</a:t>
            </a:r>
            <a:r>
              <a:rPr lang="ru-RU" sz="1600" dirty="0">
                <a:latin typeface="Times New Roman" pitchFamily="18" charset="0"/>
                <a:ea typeface="Microsoft YaHei" pitchFamily="2"/>
                <a:cs typeface="Times New Roman" pitchFamily="18" charset="0"/>
              </a:rPr>
              <a:t>4</a:t>
            </a:r>
            <a:r>
              <a:rPr lang="ru-RU" sz="2000" dirty="0">
                <a:latin typeface="Times New Roman" pitchFamily="18" charset="0"/>
                <a:ea typeface="Microsoft YaHei" pitchFamily="2"/>
                <a:cs typeface="Times New Roman" pitchFamily="18" charset="0"/>
              </a:rPr>
              <a:t>Н</a:t>
            </a:r>
            <a:r>
              <a:rPr lang="ru-RU" sz="1600" dirty="0">
                <a:latin typeface="Times New Roman" pitchFamily="18" charset="0"/>
                <a:ea typeface="Microsoft YaHei" pitchFamily="2"/>
                <a:cs typeface="Times New Roman" pitchFamily="18" charset="0"/>
              </a:rPr>
              <a:t>4</a:t>
            </a:r>
            <a:r>
              <a:rPr lang="ru-RU" sz="2000" dirty="0">
                <a:latin typeface="Times New Roman" pitchFamily="18" charset="0"/>
                <a:ea typeface="Microsoft YaHei" pitchFamily="2"/>
                <a:cs typeface="Times New Roman" pitchFamily="18" charset="0"/>
              </a:rPr>
              <a:t>S</a:t>
            </a:r>
          </a:p>
          <a:p>
            <a:pPr hangingPunct="0"/>
            <a:r>
              <a:rPr lang="ru-RU" sz="2000" dirty="0" smtClean="0">
                <a:latin typeface="Times New Roman" pitchFamily="18" charset="0"/>
                <a:ea typeface="Microsoft YaHei" pitchFamily="2"/>
                <a:cs typeface="Times New Roman" pitchFamily="18" charset="0"/>
              </a:rPr>
              <a:t>состояние- </a:t>
            </a:r>
            <a:r>
              <a:rPr lang="ru-RU" sz="2000" dirty="0">
                <a:latin typeface="Times New Roman" pitchFamily="18" charset="0"/>
                <a:ea typeface="Microsoft YaHei" pitchFamily="2"/>
                <a:cs typeface="Times New Roman" pitchFamily="18" charset="0"/>
              </a:rPr>
              <a:t>жидкость</a:t>
            </a:r>
          </a:p>
          <a:p>
            <a:pPr hangingPunct="0"/>
            <a:r>
              <a:rPr lang="ru-RU" sz="2000" dirty="0" smtClean="0">
                <a:latin typeface="Times New Roman" pitchFamily="18" charset="0"/>
                <a:ea typeface="Microsoft YaHei" pitchFamily="2"/>
                <a:cs typeface="Times New Roman" pitchFamily="18" charset="0"/>
              </a:rPr>
              <a:t>молярная м.-</a:t>
            </a:r>
            <a:r>
              <a:rPr lang="ru-RU" sz="2000" dirty="0">
                <a:latin typeface="Times New Roman" pitchFamily="18" charset="0"/>
                <a:ea typeface="Microsoft YaHei" pitchFamily="2"/>
                <a:cs typeface="Times New Roman" pitchFamily="18" charset="0"/>
              </a:rPr>
              <a:t>84,14 г/моль</a:t>
            </a:r>
          </a:p>
          <a:p>
            <a:pPr hangingPunct="0"/>
            <a:r>
              <a:rPr lang="ru-RU" sz="2000" dirty="0" smtClean="0">
                <a:latin typeface="Times New Roman" pitchFamily="18" charset="0"/>
                <a:ea typeface="Microsoft YaHei" pitchFamily="2"/>
                <a:cs typeface="Times New Roman" pitchFamily="18" charset="0"/>
              </a:rPr>
              <a:t>плотность- </a:t>
            </a:r>
            <a:r>
              <a:rPr lang="ru-RU" sz="2000" dirty="0">
                <a:latin typeface="Times New Roman" pitchFamily="18" charset="0"/>
                <a:ea typeface="Microsoft YaHei" pitchFamily="2"/>
                <a:cs typeface="Times New Roman" pitchFamily="18" charset="0"/>
              </a:rPr>
              <a:t>1,051 г/см³</a:t>
            </a:r>
          </a:p>
          <a:p>
            <a:pPr hangingPunct="0"/>
            <a:r>
              <a:rPr lang="ru-RU" sz="2000" dirty="0" smtClean="0">
                <a:latin typeface="Times New Roman" pitchFamily="18" charset="0"/>
                <a:ea typeface="Microsoft YaHei" pitchFamily="2"/>
                <a:cs typeface="Times New Roman" pitchFamily="18" charset="0"/>
              </a:rPr>
              <a:t>термические </a:t>
            </a:r>
            <a:r>
              <a:rPr lang="ru-RU" sz="2000" dirty="0">
                <a:latin typeface="Times New Roman" pitchFamily="18" charset="0"/>
                <a:ea typeface="Microsoft YaHei" pitchFamily="2"/>
                <a:cs typeface="Times New Roman" pitchFamily="18" charset="0"/>
              </a:rPr>
              <a:t>свойства</a:t>
            </a:r>
          </a:p>
          <a:p>
            <a:pPr hangingPunct="0"/>
            <a:r>
              <a:rPr lang="ru-RU" sz="2000" dirty="0" smtClean="0">
                <a:latin typeface="Times New Roman" pitchFamily="18" charset="0"/>
                <a:ea typeface="Microsoft YaHei" pitchFamily="2"/>
                <a:cs typeface="Times New Roman" pitchFamily="18" charset="0"/>
              </a:rPr>
              <a:t>т. пл.</a:t>
            </a:r>
            <a:r>
              <a:rPr lang="ru-RU" sz="2000" dirty="0">
                <a:latin typeface="Times New Roman" pitchFamily="18" charset="0"/>
                <a:ea typeface="Microsoft YaHei" pitchFamily="2"/>
                <a:cs typeface="Times New Roman" pitchFamily="18" charset="0"/>
              </a:rPr>
              <a:t>	−38,2 °C</a:t>
            </a:r>
          </a:p>
          <a:p>
            <a:pPr hangingPunct="0"/>
            <a:r>
              <a:rPr lang="ru-RU" sz="2000" dirty="0" smtClean="0">
                <a:latin typeface="Times New Roman" pitchFamily="18" charset="0"/>
                <a:ea typeface="Microsoft YaHei" pitchFamily="2"/>
                <a:cs typeface="Times New Roman" pitchFamily="18" charset="0"/>
              </a:rPr>
              <a:t>т. </a:t>
            </a:r>
            <a:r>
              <a:rPr lang="ru-RU" sz="2000" dirty="0">
                <a:latin typeface="Times New Roman" pitchFamily="18" charset="0"/>
                <a:ea typeface="Microsoft YaHei" pitchFamily="2"/>
                <a:cs typeface="Times New Roman" pitchFamily="18" charset="0"/>
              </a:rPr>
              <a:t>кип.	84 °C</a:t>
            </a:r>
          </a:p>
          <a:p>
            <a:pPr hangingPunct="0"/>
            <a:endParaRPr lang="ru-RU" sz="1600" dirty="0">
              <a:latin typeface="Arial" pitchFamily="18"/>
              <a:ea typeface="Microsoft YaHei" pitchFamily="2"/>
              <a:cs typeface="Mangal" pitchFamily="2"/>
            </a:endParaRPr>
          </a:p>
          <a:p>
            <a:pPr hangingPunct="0"/>
            <a:endParaRPr lang="ru-RU" sz="1600" dirty="0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9388" y="2214554"/>
            <a:ext cx="2428892" cy="428628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/>
          <a:lstStyle/>
          <a:p>
            <a:pPr hangingPunct="0">
              <a:spcBef>
                <a:spcPts val="1080"/>
              </a:spcBef>
              <a:spcAft>
                <a:spcPts val="900"/>
              </a:spcAft>
              <a:defRPr sz="1000"/>
            </a:pPr>
            <a:endParaRPr lang="ru-RU" sz="2000" dirty="0">
              <a:latin typeface="Times New Roman" pitchFamily="18" charset="0"/>
              <a:ea typeface="Microsoft YaHei" pitchFamily="2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5715017"/>
            <a:ext cx="2714644" cy="699310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ea typeface="Microsoft YaHei" pitchFamily="2"/>
                <a:cs typeface="Times New Roman" pitchFamily="18" charset="0"/>
              </a:rPr>
              <a:t>Объемная модель </a:t>
            </a:r>
            <a:r>
              <a:rPr lang="ru-RU" sz="2000" dirty="0">
                <a:latin typeface="Times New Roman" pitchFamily="18" charset="0"/>
                <a:ea typeface="Microsoft YaHei" pitchFamily="2"/>
                <a:cs typeface="Times New Roman" pitchFamily="18" charset="0"/>
              </a:rPr>
              <a:t>молекулы тиофена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53507" y="142851"/>
            <a:ext cx="1846012" cy="422310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r>
              <a:rPr lang="ru-RU" sz="2200" b="1" dirty="0">
                <a:latin typeface="Times New Roman" pitchFamily="18" charset="0"/>
                <a:ea typeface="Microsoft YaHei" pitchFamily="2"/>
                <a:cs typeface="Times New Roman" pitchFamily="18" charset="0"/>
              </a:rPr>
              <a:t>ТИОФЕН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57488" y="5643578"/>
            <a:ext cx="3714776" cy="699309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r>
              <a:rPr lang="ru-RU" sz="2000" dirty="0" err="1">
                <a:latin typeface="Times New Roman" pitchFamily="18" charset="0"/>
                <a:ea typeface="Microsoft YaHei" pitchFamily="2"/>
                <a:cs typeface="Times New Roman" pitchFamily="18" charset="0"/>
              </a:rPr>
              <a:t>Шаростержневая</a:t>
            </a:r>
            <a:r>
              <a:rPr lang="ru-RU" sz="2000" dirty="0">
                <a:latin typeface="Times New Roman" pitchFamily="18" charset="0"/>
                <a:ea typeface="Microsoft YaHei" pitchFamily="2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Microsoft YaHei" pitchFamily="2"/>
                <a:cs typeface="Times New Roman" pitchFamily="18" charset="0"/>
              </a:rPr>
              <a:t>модель молекулы </a:t>
            </a:r>
            <a:r>
              <a:rPr lang="ru-RU" sz="2000" dirty="0">
                <a:latin typeface="Times New Roman" pitchFamily="18" charset="0"/>
                <a:ea typeface="Microsoft YaHei" pitchFamily="2"/>
                <a:cs typeface="Times New Roman" pitchFamily="18" charset="0"/>
              </a:rPr>
              <a:t>тиофена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22544" y="1962731"/>
            <a:ext cx="2524609" cy="642181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ea typeface="Microsoft YaHei" pitchFamily="2"/>
                <a:cs typeface="Times New Roman" pitchFamily="18" charset="0"/>
              </a:rPr>
              <a:t>Структурная формула тиофена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C:\Users\EKATERINA\Desktop\фото Зелинский\IMG_6881.JPG"/>
          <p:cNvPicPr/>
          <p:nvPr/>
        </p:nvPicPr>
        <p:blipFill>
          <a:blip r:embed="rId6" cstate="print"/>
          <a:srcRect l="1603" t="18162" r="9936" b="33761"/>
          <a:stretch>
            <a:fillRect/>
          </a:stretch>
        </p:blipFill>
        <p:spPr bwMode="auto">
          <a:xfrm>
            <a:off x="2857488" y="3071810"/>
            <a:ext cx="314327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C:\Users\43\Desktop\oFPpSgI9jd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6566314" y="220240"/>
            <a:ext cx="1869288" cy="2571768"/>
          </a:xfrm>
          <a:prstGeom prst="rect">
            <a:avLst/>
          </a:prstGeom>
          <a:noFill/>
        </p:spPr>
      </p:pic>
      <p:pic>
        <p:nvPicPr>
          <p:cNvPr id="19" name="Рисунок 18" descr="C:\Users\EKATERINA\Desktop\фото Зелинский\IMG_6884.JPG"/>
          <p:cNvPicPr/>
          <p:nvPr/>
        </p:nvPicPr>
        <p:blipFill>
          <a:blip r:embed="rId8" cstate="print"/>
          <a:srcRect l="28701" t="24777" r="28487" b="23504"/>
          <a:stretch>
            <a:fillRect/>
          </a:stretch>
        </p:blipFill>
        <p:spPr bwMode="auto">
          <a:xfrm>
            <a:off x="214282" y="3929066"/>
            <a:ext cx="235745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174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Синтез хлорпикрина 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57884" y="3429000"/>
            <a:ext cx="3286116" cy="35719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/>
              <a:t>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Хлорпикрин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трихлорнитрометан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CCl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)— жидкость с резким раздражающим запахом. </a:t>
            </a:r>
          </a:p>
          <a:p>
            <a:endParaRPr lang="ru-RU" dirty="0"/>
          </a:p>
        </p:txBody>
      </p:sp>
      <p:pic>
        <p:nvPicPr>
          <p:cNvPr id="5" name="Picture 6" descr="http://de.academic.ru/pictures/dewiki/67/Chloropicr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11942"/>
            <a:ext cx="2472600" cy="1926938"/>
          </a:xfrm>
          <a:prstGeom prst="rect">
            <a:avLst/>
          </a:prstGeom>
          <a:noFill/>
        </p:spPr>
      </p:pic>
      <p:pic>
        <p:nvPicPr>
          <p:cNvPr id="3076" name="Picture 4" descr="http://academic.ru/pictures/wiki/files/67/Chloropicrin-3D-ball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928671"/>
            <a:ext cx="2143140" cy="1995068"/>
          </a:xfrm>
          <a:prstGeom prst="rect">
            <a:avLst/>
          </a:prstGeom>
          <a:noFill/>
        </p:spPr>
      </p:pic>
      <p:sp>
        <p:nvSpPr>
          <p:cNvPr id="1028" name="AutoShape 4" descr="Nikolay Zelinsky 1923.jpg"/>
          <p:cNvSpPr>
            <a:spLocks noChangeAspect="1" noChangeArrowheads="1"/>
          </p:cNvSpPr>
          <p:nvPr/>
        </p:nvSpPr>
        <p:spPr bwMode="auto">
          <a:xfrm>
            <a:off x="155575" y="-3976688"/>
            <a:ext cx="6629400" cy="82867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31496" t="10040" r="32283" b="9323"/>
          <a:stretch>
            <a:fillRect/>
          </a:stretch>
        </p:blipFill>
        <p:spPr bwMode="auto">
          <a:xfrm>
            <a:off x="142844" y="785794"/>
            <a:ext cx="2416696" cy="2953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0" y="3929066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Николай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</a:t>
            </a:r>
            <a:r>
              <a:rPr lang="vi-VN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митриевич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</a:t>
            </a:r>
            <a:r>
              <a:rPr lang="vi-VN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елинский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l="21654" t="13626" r="24606" b="6813"/>
          <a:stretch>
            <a:fillRect/>
          </a:stretch>
        </p:blipFill>
        <p:spPr bwMode="auto">
          <a:xfrm>
            <a:off x="2714611" y="3000372"/>
            <a:ext cx="3570087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2915816" y="5929330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шаростержневая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модель молекулы хлорпикрина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25" b="17199"/>
          <a:stretch>
            <a:fillRect/>
          </a:stretch>
        </p:blipFill>
        <p:spPr>
          <a:xfrm>
            <a:off x="6572264" y="857232"/>
            <a:ext cx="2308973" cy="221457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643702" y="3071810"/>
            <a:ext cx="25002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модель хлорпикрина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chemeClr val="accent6">
                <a:lumMod val="40000"/>
                <a:lumOff val="60000"/>
              </a:schemeClr>
            </a:gs>
            <a:gs pos="90000">
              <a:schemeClr val="accent3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38135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Получение бензола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тримеризацией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ацетилена по методу Н.Д.Зелинского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Содержимое 19" descr="imag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070044" y="4227959"/>
            <a:ext cx="3857190" cy="2160240"/>
          </a:xfrm>
        </p:spPr>
      </p:pic>
      <p:pic>
        <p:nvPicPr>
          <p:cNvPr id="1028" name="Picture 4" descr="C:\Users\Максим\Desktop\ММУ30\Химия\химия\image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819" y="1268760"/>
            <a:ext cx="1872208" cy="2394266"/>
          </a:xfrm>
          <a:prstGeom prst="rect">
            <a:avLst/>
          </a:prstGeom>
          <a:noFill/>
        </p:spPr>
      </p:pic>
      <p:pic>
        <p:nvPicPr>
          <p:cNvPr id="1029" name="Picture 5" descr="C:\Users\Максим\Desktop\ММУ30\Химия\химия\imag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347" y="4166300"/>
            <a:ext cx="1728192" cy="2376264"/>
          </a:xfrm>
          <a:prstGeom prst="rect">
            <a:avLst/>
          </a:prstGeom>
          <a:noFill/>
        </p:spPr>
      </p:pic>
      <p:pic>
        <p:nvPicPr>
          <p:cNvPr id="1031" name="Picture 7" descr="C:\Users\Максим\Desktop\ММУ30\Химия\химия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0112" y="4653136"/>
            <a:ext cx="2987824" cy="94297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72347" y="3766190"/>
            <a:ext cx="1834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Н.Д.Зелинский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2347" y="6488668"/>
            <a:ext cx="19237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Б. А. Казанский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95027" y="6342509"/>
            <a:ext cx="6166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оделирование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реакции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тримеризации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ацетилена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15224" y="1328075"/>
            <a:ext cx="57000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Н. Д. Зелинский и Б. А. Казанский модифицировали эту реакцию, пропуская ацетилен при ~400° С над активированным древесным углем в качестве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катализатора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20000"/>
                <a:lumOff val="80000"/>
              </a:schemeClr>
            </a:gs>
            <a:gs pos="25000">
              <a:schemeClr val="accent2">
                <a:lumMod val="40000"/>
                <a:lumOff val="60000"/>
              </a:schemeClr>
            </a:gs>
            <a:gs pos="50000">
              <a:schemeClr val="accent6">
                <a:lumMod val="40000"/>
                <a:lumOff val="60000"/>
              </a:schemeClr>
            </a:gs>
            <a:gs pos="75000">
              <a:schemeClr val="accent5">
                <a:lumMod val="20000"/>
                <a:lumOff val="80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6091"/>
            <a:ext cx="7772400" cy="792089"/>
          </a:xfrm>
        </p:spPr>
        <p:txBody>
          <a:bodyPr/>
          <a:lstStyle/>
          <a:p>
            <a:r>
              <a:rPr lang="ru-RU" i="1" dirty="0" smtClean="0"/>
              <a:t>Необратимый катализ</a:t>
            </a: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30" y="3297423"/>
            <a:ext cx="2736304" cy="504056"/>
          </a:xfrm>
        </p:spPr>
        <p:txBody>
          <a:bodyPr>
            <a:normAutofit/>
          </a:bodyPr>
          <a:lstStyle/>
          <a:p>
            <a:r>
              <a:rPr lang="vi-VN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Зели́нский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 descr="C:\Users\000\Desktop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924" y="620688"/>
            <a:ext cx="1944216" cy="2696816"/>
          </a:xfrm>
          <a:prstGeom prst="rect">
            <a:avLst/>
          </a:prstGeom>
          <a:noFill/>
        </p:spPr>
      </p:pic>
      <p:pic>
        <p:nvPicPr>
          <p:cNvPr id="4" name="Picture 5" descr="C:\Users\000\Desktop\LSJB5maQQ-I.jpg"/>
          <p:cNvPicPr>
            <a:picLocks noChangeAspect="1" noChangeArrowheads="1"/>
          </p:cNvPicPr>
          <p:nvPr/>
        </p:nvPicPr>
        <p:blipFill>
          <a:blip r:embed="rId3" cstate="print"/>
          <a:srcRect l="23886" r="21951"/>
          <a:stretch>
            <a:fillRect/>
          </a:stretch>
        </p:blipFill>
        <p:spPr bwMode="auto">
          <a:xfrm rot="16200000">
            <a:off x="5344950" y="1655918"/>
            <a:ext cx="1857390" cy="526067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57158" y="3786190"/>
            <a:ext cx="32861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1911 году при исследовании дегидрогенизации шестичленных циклов Зелинским было открыто интересное явление –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необратимый катализ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00431" y="5715016"/>
            <a:ext cx="56435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Моделирование реакции необратимого катализа</a:t>
            </a:r>
          </a:p>
        </p:txBody>
      </p:sp>
      <p:pic>
        <p:nvPicPr>
          <p:cNvPr id="6" name="Picture 2" descr="http://him.1september.ru/2000/38/no38_17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8992" y="1186729"/>
            <a:ext cx="3500461" cy="155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857884" y="4714884"/>
            <a:ext cx="1643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циклогексан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08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95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0"/>
            <a:ext cx="5004555" cy="720079"/>
          </a:xfrm>
        </p:spPr>
        <p:txBody>
          <a:bodyPr>
            <a:noAutofit/>
          </a:bodyPr>
          <a:lstStyle/>
          <a:p>
            <a:r>
              <a:rPr lang="ru-RU" sz="4400" i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Катализ платины </a:t>
            </a:r>
            <a:endParaRPr lang="ru-RU" sz="4400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55776" y="908720"/>
            <a:ext cx="3312368" cy="19442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Н.Д. Зелинский синтезировал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ряд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циклопентановых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циклогексановых углеводородов,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присутствии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платинового</a:t>
            </a:r>
            <a:r>
              <a:rPr lang="ru-RU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палладиевого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катализаторов.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71" y="116632"/>
            <a:ext cx="2246649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077072"/>
            <a:ext cx="3844469" cy="22850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4475" y="3022104"/>
            <a:ext cx="2544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Николай Дмитриевич Зелинский 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6016" y="5857892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платинового катализатора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C:\Users\EKATERINA\Desktop\Зелинский\дополнение фото Зелинский\image-24-02-16-06-36-7.jpeg"/>
          <p:cNvPicPr/>
          <p:nvPr/>
        </p:nvPicPr>
        <p:blipFill>
          <a:blip r:embed="rId5"/>
          <a:srcRect l="8979" t="10691" r="6681" b="18536"/>
          <a:stretch>
            <a:fillRect/>
          </a:stretch>
        </p:blipFill>
        <p:spPr bwMode="auto">
          <a:xfrm>
            <a:off x="4500562" y="3214686"/>
            <a:ext cx="400052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2134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763</Words>
  <Application>Microsoft Office PowerPoint</Application>
  <PresentationFormat>Экран (4:3)</PresentationFormat>
  <Paragraphs>193</Paragraphs>
  <Slides>33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Тема Office</vt:lpstr>
      <vt:lpstr>Воздушный поток</vt:lpstr>
      <vt:lpstr>Трек</vt:lpstr>
      <vt:lpstr>Апекс</vt:lpstr>
      <vt:lpstr>Волна</vt:lpstr>
      <vt:lpstr>Исполнительная</vt:lpstr>
      <vt:lpstr>Изящная</vt:lpstr>
      <vt:lpstr>Техническая</vt:lpstr>
      <vt:lpstr> «Учиться упорно,  учиться всегда – вот второе, что я хочу тебе посоветовать»                                                                           Н.Д.Зелинский   </vt:lpstr>
      <vt:lpstr>Слайд 2</vt:lpstr>
      <vt:lpstr>Крекинг нефти</vt:lpstr>
      <vt:lpstr>Слайд 4</vt:lpstr>
      <vt:lpstr>Слайд 5</vt:lpstr>
      <vt:lpstr>Синтез хлорпикрина </vt:lpstr>
      <vt:lpstr>Получение бензола тримеризацией ацетилена по методу Н.Д.Зелинского</vt:lpstr>
      <vt:lpstr>Необратимый катализ</vt:lpstr>
      <vt:lpstr>Катализ платины </vt:lpstr>
      <vt:lpstr>Гетерогенный  катализ</vt:lpstr>
      <vt:lpstr>Дикетопиперазин.</vt:lpstr>
      <vt:lpstr> метод синтеза  а-аминокислот из альдегидов и кетонов</vt:lpstr>
      <vt:lpstr>Слайд 13</vt:lpstr>
      <vt:lpstr> Схема: деформация молекул реагентов в процессе адсорбции на твердых катализаторах</vt:lpstr>
      <vt:lpstr>Древесный уголь</vt:lpstr>
      <vt:lpstr>Слайд 16</vt:lpstr>
      <vt:lpstr>Слайд 17</vt:lpstr>
      <vt:lpstr>Николай Дмитриевич Зелинский </vt:lpstr>
      <vt:lpstr>Натуральный каучук</vt:lpstr>
      <vt:lpstr>Слайд 20</vt:lpstr>
      <vt:lpstr>Слайд 21</vt:lpstr>
      <vt:lpstr>Слайд 22</vt:lpstr>
      <vt:lpstr>Получение бензола из циклогексана</vt:lpstr>
      <vt:lpstr>Слайд 24</vt:lpstr>
      <vt:lpstr>Слайд 25</vt:lpstr>
      <vt:lpstr>   СУЛЬФОЛАН</vt:lpstr>
      <vt:lpstr>Синтез метиламина</vt:lpstr>
      <vt:lpstr>Слайд 28</vt:lpstr>
      <vt:lpstr>Получение бензола из циклогексана</vt:lpstr>
      <vt:lpstr>Слайд 30</vt:lpstr>
      <vt:lpstr>Cинтетический бензин с более высоким октановым числом</vt:lpstr>
      <vt:lpstr>   Улучшение качества бензина</vt:lpstr>
      <vt:lpstr>Слайд 33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EKATERINA</cp:lastModifiedBy>
  <cp:revision>105</cp:revision>
  <dcterms:created xsi:type="dcterms:W3CDTF">2016-02-16T16:29:48Z</dcterms:created>
  <dcterms:modified xsi:type="dcterms:W3CDTF">2017-01-07T11:10:47Z</dcterms:modified>
</cp:coreProperties>
</file>