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9" r:id="rId2"/>
    <p:sldId id="263" r:id="rId3"/>
    <p:sldId id="273" r:id="rId4"/>
    <p:sldId id="274" r:id="rId5"/>
    <p:sldId id="276" r:id="rId6"/>
    <p:sldId id="277" r:id="rId7"/>
    <p:sldId id="279" r:id="rId8"/>
    <p:sldId id="272" r:id="rId9"/>
    <p:sldId id="286" r:id="rId10"/>
    <p:sldId id="287" r:id="rId11"/>
    <p:sldId id="288" r:id="rId12"/>
    <p:sldId id="280" r:id="rId13"/>
    <p:sldId id="266" r:id="rId14"/>
    <p:sldId id="289" r:id="rId15"/>
    <p:sldId id="292" r:id="rId16"/>
    <p:sldId id="293" r:id="rId17"/>
    <p:sldId id="294" r:id="rId18"/>
    <p:sldId id="281" r:id="rId19"/>
    <p:sldId id="267" r:id="rId20"/>
    <p:sldId id="296" r:id="rId21"/>
    <p:sldId id="297" r:id="rId22"/>
    <p:sldId id="299" r:id="rId23"/>
    <p:sldId id="298" r:id="rId24"/>
    <p:sldId id="282" r:id="rId25"/>
    <p:sldId id="268" r:id="rId26"/>
    <p:sldId id="302" r:id="rId27"/>
    <p:sldId id="303" r:id="rId28"/>
    <p:sldId id="301" r:id="rId29"/>
    <p:sldId id="304" r:id="rId30"/>
    <p:sldId id="283" r:id="rId31"/>
    <p:sldId id="313" r:id="rId32"/>
    <p:sldId id="315" r:id="rId33"/>
    <p:sldId id="316" r:id="rId34"/>
    <p:sldId id="317" r:id="rId35"/>
    <p:sldId id="318" r:id="rId36"/>
    <p:sldId id="314" r:id="rId37"/>
    <p:sldId id="270" r:id="rId38"/>
    <p:sldId id="305" r:id="rId39"/>
    <p:sldId id="306" r:id="rId40"/>
    <p:sldId id="307" r:id="rId41"/>
    <p:sldId id="308" r:id="rId42"/>
    <p:sldId id="284" r:id="rId43"/>
    <p:sldId id="271" r:id="rId44"/>
    <p:sldId id="309" r:id="rId45"/>
    <p:sldId id="311" r:id="rId46"/>
    <p:sldId id="310" r:id="rId47"/>
    <p:sldId id="312" r:id="rId48"/>
    <p:sldId id="285" r:id="rId49"/>
    <p:sldId id="278" r:id="rId50"/>
    <p:sldId id="300" r:id="rId51"/>
    <p:sldId id="320" r:id="rId52"/>
    <p:sldId id="321" r:id="rId53"/>
    <p:sldId id="322" r:id="rId54"/>
    <p:sldId id="338" r:id="rId55"/>
    <p:sldId id="323"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6" r:id="rId69"/>
    <p:sldId id="337" r:id="rId70"/>
    <p:sldId id="339" r:id="rId7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9" autoAdjust="0"/>
    <p:restoredTop sz="94660"/>
  </p:normalViewPr>
  <p:slideViewPr>
    <p:cSldViewPr snapToGrid="0">
      <p:cViewPr varScale="1">
        <p:scale>
          <a:sx n="55" d="100"/>
          <a:sy n="55" d="100"/>
        </p:scale>
        <p:origin x="-84" y="-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FA13D8F-F549-4C9C-97C9-3F39A8165B94}" type="datetimeFigureOut">
              <a:rPr lang="ru-RU" smtClean="0"/>
              <a:pPr/>
              <a:t>15.02.2017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260E25-8CE3-4A35-9D60-991312D91B50}" type="slidenum">
              <a:rPr lang="ru-RU" smtClean="0"/>
              <a:pPr/>
              <a:t>‹#›</a:t>
            </a:fld>
            <a:endParaRPr lang="ru-RU"/>
          </a:p>
        </p:txBody>
      </p:sp>
    </p:spTree>
    <p:extLst>
      <p:ext uri="{BB962C8B-B14F-4D97-AF65-F5344CB8AC3E}">
        <p14:creationId xmlns:p14="http://schemas.microsoft.com/office/powerpoint/2010/main" val="964441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FA13D8F-F549-4C9C-97C9-3F39A8165B94}" type="datetimeFigureOut">
              <a:rPr lang="ru-RU" smtClean="0"/>
              <a:pPr/>
              <a:t>15.02.2017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260E25-8CE3-4A35-9D60-991312D91B50}" type="slidenum">
              <a:rPr lang="ru-RU" smtClean="0"/>
              <a:pPr/>
              <a:t>‹#›</a:t>
            </a:fld>
            <a:endParaRPr lang="ru-RU"/>
          </a:p>
        </p:txBody>
      </p:sp>
    </p:spTree>
    <p:extLst>
      <p:ext uri="{BB962C8B-B14F-4D97-AF65-F5344CB8AC3E}">
        <p14:creationId xmlns:p14="http://schemas.microsoft.com/office/powerpoint/2010/main" val="3395812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FA13D8F-F549-4C9C-97C9-3F39A8165B94}" type="datetimeFigureOut">
              <a:rPr lang="ru-RU" smtClean="0"/>
              <a:pPr/>
              <a:t>15.02.2017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260E25-8CE3-4A35-9D60-991312D91B50}" type="slidenum">
              <a:rPr lang="ru-RU" smtClean="0"/>
              <a:pPr/>
              <a:t>‹#›</a:t>
            </a:fld>
            <a:endParaRPr lang="ru-RU"/>
          </a:p>
        </p:txBody>
      </p:sp>
    </p:spTree>
    <p:extLst>
      <p:ext uri="{BB962C8B-B14F-4D97-AF65-F5344CB8AC3E}">
        <p14:creationId xmlns:p14="http://schemas.microsoft.com/office/powerpoint/2010/main" val="313997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FA13D8F-F549-4C9C-97C9-3F39A8165B94}" type="datetimeFigureOut">
              <a:rPr lang="ru-RU" smtClean="0"/>
              <a:pPr/>
              <a:t>15.02.2017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260E25-8CE3-4A35-9D60-991312D91B50}" type="slidenum">
              <a:rPr lang="ru-RU" smtClean="0"/>
              <a:pPr/>
              <a:t>‹#›</a:t>
            </a:fld>
            <a:endParaRPr lang="ru-RU"/>
          </a:p>
        </p:txBody>
      </p:sp>
    </p:spTree>
    <p:extLst>
      <p:ext uri="{BB962C8B-B14F-4D97-AF65-F5344CB8AC3E}">
        <p14:creationId xmlns:p14="http://schemas.microsoft.com/office/powerpoint/2010/main" val="2792944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FA13D8F-F549-4C9C-97C9-3F39A8165B94}" type="datetimeFigureOut">
              <a:rPr lang="ru-RU" smtClean="0"/>
              <a:pPr/>
              <a:t>15.02.2017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260E25-8CE3-4A35-9D60-991312D91B50}" type="slidenum">
              <a:rPr lang="ru-RU" smtClean="0"/>
              <a:pPr/>
              <a:t>‹#›</a:t>
            </a:fld>
            <a:endParaRPr lang="ru-RU"/>
          </a:p>
        </p:txBody>
      </p:sp>
    </p:spTree>
    <p:extLst>
      <p:ext uri="{BB962C8B-B14F-4D97-AF65-F5344CB8AC3E}">
        <p14:creationId xmlns:p14="http://schemas.microsoft.com/office/powerpoint/2010/main" val="2797497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FA13D8F-F549-4C9C-97C9-3F39A8165B94}" type="datetimeFigureOut">
              <a:rPr lang="ru-RU" smtClean="0"/>
              <a:pPr/>
              <a:t>15.02.2017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260E25-8CE3-4A35-9D60-991312D91B50}" type="slidenum">
              <a:rPr lang="ru-RU" smtClean="0"/>
              <a:pPr/>
              <a:t>‹#›</a:t>
            </a:fld>
            <a:endParaRPr lang="ru-RU"/>
          </a:p>
        </p:txBody>
      </p:sp>
    </p:spTree>
    <p:extLst>
      <p:ext uri="{BB962C8B-B14F-4D97-AF65-F5344CB8AC3E}">
        <p14:creationId xmlns:p14="http://schemas.microsoft.com/office/powerpoint/2010/main" val="1820388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FA13D8F-F549-4C9C-97C9-3F39A8165B94}" type="datetimeFigureOut">
              <a:rPr lang="ru-RU" smtClean="0"/>
              <a:pPr/>
              <a:t>15.02.2017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7260E25-8CE3-4A35-9D60-991312D91B50}" type="slidenum">
              <a:rPr lang="ru-RU" smtClean="0"/>
              <a:pPr/>
              <a:t>‹#›</a:t>
            </a:fld>
            <a:endParaRPr lang="ru-RU"/>
          </a:p>
        </p:txBody>
      </p:sp>
    </p:spTree>
    <p:extLst>
      <p:ext uri="{BB962C8B-B14F-4D97-AF65-F5344CB8AC3E}">
        <p14:creationId xmlns:p14="http://schemas.microsoft.com/office/powerpoint/2010/main" val="639192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FA13D8F-F549-4C9C-97C9-3F39A8165B94}" type="datetimeFigureOut">
              <a:rPr lang="ru-RU" smtClean="0"/>
              <a:pPr/>
              <a:t>15.02.2017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7260E25-8CE3-4A35-9D60-991312D91B50}" type="slidenum">
              <a:rPr lang="ru-RU" smtClean="0"/>
              <a:pPr/>
              <a:t>‹#›</a:t>
            </a:fld>
            <a:endParaRPr lang="ru-RU"/>
          </a:p>
        </p:txBody>
      </p:sp>
    </p:spTree>
    <p:extLst>
      <p:ext uri="{BB962C8B-B14F-4D97-AF65-F5344CB8AC3E}">
        <p14:creationId xmlns:p14="http://schemas.microsoft.com/office/powerpoint/2010/main" val="2701064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FA13D8F-F549-4C9C-97C9-3F39A8165B94}" type="datetimeFigureOut">
              <a:rPr lang="ru-RU" smtClean="0"/>
              <a:pPr/>
              <a:t>15.02.2017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7260E25-8CE3-4A35-9D60-991312D91B50}" type="slidenum">
              <a:rPr lang="ru-RU" smtClean="0"/>
              <a:pPr/>
              <a:t>‹#›</a:t>
            </a:fld>
            <a:endParaRPr lang="ru-RU"/>
          </a:p>
        </p:txBody>
      </p:sp>
    </p:spTree>
    <p:extLst>
      <p:ext uri="{BB962C8B-B14F-4D97-AF65-F5344CB8AC3E}">
        <p14:creationId xmlns:p14="http://schemas.microsoft.com/office/powerpoint/2010/main" val="3273345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FA13D8F-F549-4C9C-97C9-3F39A8165B94}" type="datetimeFigureOut">
              <a:rPr lang="ru-RU" smtClean="0"/>
              <a:pPr/>
              <a:t>15.02.2017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260E25-8CE3-4A35-9D60-991312D91B50}" type="slidenum">
              <a:rPr lang="ru-RU" smtClean="0"/>
              <a:pPr/>
              <a:t>‹#›</a:t>
            </a:fld>
            <a:endParaRPr lang="ru-RU"/>
          </a:p>
        </p:txBody>
      </p:sp>
    </p:spTree>
    <p:extLst>
      <p:ext uri="{BB962C8B-B14F-4D97-AF65-F5344CB8AC3E}">
        <p14:creationId xmlns:p14="http://schemas.microsoft.com/office/powerpoint/2010/main" val="520690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FA13D8F-F549-4C9C-97C9-3F39A8165B94}" type="datetimeFigureOut">
              <a:rPr lang="ru-RU" smtClean="0"/>
              <a:pPr/>
              <a:t>15.02.2017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260E25-8CE3-4A35-9D60-991312D91B50}" type="slidenum">
              <a:rPr lang="ru-RU" smtClean="0"/>
              <a:pPr/>
              <a:t>‹#›</a:t>
            </a:fld>
            <a:endParaRPr lang="ru-RU"/>
          </a:p>
        </p:txBody>
      </p:sp>
    </p:spTree>
    <p:extLst>
      <p:ext uri="{BB962C8B-B14F-4D97-AF65-F5344CB8AC3E}">
        <p14:creationId xmlns:p14="http://schemas.microsoft.com/office/powerpoint/2010/main" val="67910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13D8F-F549-4C9C-97C9-3F39A8165B94}" type="datetimeFigureOut">
              <a:rPr lang="ru-RU" smtClean="0"/>
              <a:pPr/>
              <a:t>15.02.2017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60E25-8CE3-4A35-9D60-991312D91B50}" type="slidenum">
              <a:rPr lang="ru-RU" smtClean="0"/>
              <a:pPr/>
              <a:t>‹#›</a:t>
            </a:fld>
            <a:endParaRPr lang="ru-RU"/>
          </a:p>
        </p:txBody>
      </p:sp>
    </p:spTree>
    <p:extLst>
      <p:ext uri="{BB962C8B-B14F-4D97-AF65-F5344CB8AC3E}">
        <p14:creationId xmlns:p14="http://schemas.microsoft.com/office/powerpoint/2010/main" val="1177272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jp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46.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56.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google.ru/url?sa=i&amp;rct=j&amp;q=&amp;esrc=s&amp;source=images&amp;cd=&amp;cad=rja&amp;uact=8&amp;ved=0ahUKEwjk7M6-xLbQAhUEfiwKHU68AqUQjRwIBw&amp;url=http://traveltipz.ru/blogs/1428_kak-vstrechajut-novyj-god-v-evrope&amp;psig=AFQjCNF-bvdNtPHzK0C_3hSj5GJWqJhA8g&amp;ust=1479703223594613" TargetMode="Externa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64.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74.jp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83.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92.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25.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38.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107" y="1333500"/>
            <a:ext cx="1375837" cy="1031879"/>
          </a:xfrm>
          <a:prstGeom prst="rect">
            <a:avLst/>
          </a:prstGeom>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530" y="1849439"/>
            <a:ext cx="1324189" cy="993142"/>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6335" y="1934564"/>
            <a:ext cx="1287186" cy="965390"/>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1228" y="2686050"/>
            <a:ext cx="1354666" cy="1016000"/>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4284" y="2686050"/>
            <a:ext cx="1354666" cy="1016000"/>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6442" y="2842581"/>
            <a:ext cx="1354666" cy="1032774"/>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1228" y="3702050"/>
            <a:ext cx="1317333" cy="974689"/>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9713" y="3625233"/>
            <a:ext cx="1354667" cy="1016000"/>
          </a:xfrm>
          <a:prstGeom prst="rect">
            <a:avLst/>
          </a:prstGeom>
        </p:spPr>
      </p:pic>
      <p:pic>
        <p:nvPicPr>
          <p:cNvPr id="12" name="Рисунок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52193" y="3988515"/>
            <a:ext cx="1323164" cy="992373"/>
          </a:xfrm>
          <a:prstGeom prst="rect">
            <a:avLst/>
          </a:prstGeom>
        </p:spPr>
      </p:pic>
      <p:pic>
        <p:nvPicPr>
          <p:cNvPr id="13" name="Рисунок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70996" y="4243249"/>
            <a:ext cx="1117565" cy="866979"/>
          </a:xfrm>
          <a:prstGeom prst="rect">
            <a:avLst/>
          </a:prstGeom>
        </p:spPr>
      </p:pic>
      <p:pic>
        <p:nvPicPr>
          <p:cNvPr id="14" name="Рисунок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54757" y="4536137"/>
            <a:ext cx="1333428" cy="1000071"/>
          </a:xfrm>
          <a:prstGeom prst="rect">
            <a:avLst/>
          </a:prstGeom>
        </p:spPr>
      </p:pic>
      <p:pic>
        <p:nvPicPr>
          <p:cNvPr id="15" name="Рисунок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98300" y="4784467"/>
            <a:ext cx="1328582" cy="996436"/>
          </a:xfrm>
          <a:prstGeom prst="rect">
            <a:avLst/>
          </a:prstGeom>
        </p:spPr>
      </p:pic>
      <p:pic>
        <p:nvPicPr>
          <p:cNvPr id="16" name="Рисунок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71946" y="5118484"/>
            <a:ext cx="1354857" cy="998383"/>
          </a:xfrm>
          <a:prstGeom prst="rect">
            <a:avLst/>
          </a:prstGeom>
        </p:spPr>
      </p:pic>
      <p:pic>
        <p:nvPicPr>
          <p:cNvPr id="17" name="Рисунок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07006" y="5359810"/>
            <a:ext cx="1342928" cy="993282"/>
          </a:xfrm>
          <a:prstGeom prst="rect">
            <a:avLst/>
          </a:prstGeom>
        </p:spPr>
      </p:pic>
      <p:pic>
        <p:nvPicPr>
          <p:cNvPr id="18" name="Рисунок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05270" y="5572281"/>
            <a:ext cx="1423551" cy="1067664"/>
          </a:xfrm>
          <a:prstGeom prst="rect">
            <a:avLst/>
          </a:prstGeom>
        </p:spPr>
      </p:pic>
      <p:pic>
        <p:nvPicPr>
          <p:cNvPr id="19" name="Рисунок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0248" y="5965808"/>
            <a:ext cx="1343870" cy="1007902"/>
          </a:xfrm>
          <a:prstGeom prst="rect">
            <a:avLst/>
          </a:prstGeom>
        </p:spPr>
      </p:pic>
      <p:pic>
        <p:nvPicPr>
          <p:cNvPr id="20" name="Рисунок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455845" y="6087905"/>
            <a:ext cx="1372716" cy="1029537"/>
          </a:xfrm>
          <a:prstGeom prst="rect">
            <a:avLst/>
          </a:prstGeom>
        </p:spPr>
      </p:pic>
      <p:pic>
        <p:nvPicPr>
          <p:cNvPr id="21" name="Рисунок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48464" y="6198903"/>
            <a:ext cx="1313249" cy="954229"/>
          </a:xfrm>
          <a:prstGeom prst="rect">
            <a:avLst/>
          </a:prstGeom>
        </p:spPr>
      </p:pic>
      <p:pic>
        <p:nvPicPr>
          <p:cNvPr id="22" name="Рисунок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648724" y="6116867"/>
            <a:ext cx="1340951" cy="1000575"/>
          </a:xfrm>
          <a:prstGeom prst="rect">
            <a:avLst/>
          </a:prstGeom>
        </p:spPr>
      </p:pic>
      <p:pic>
        <p:nvPicPr>
          <p:cNvPr id="24" name="Рисунок 23"/>
          <p:cNvPicPr>
            <a:picLocks noChangeAspect="1"/>
          </p:cNvPicPr>
          <p:nvPr/>
        </p:nvPicPr>
        <p:blipFill>
          <a:blip r:embed="rId2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617147" y="235234"/>
            <a:ext cx="1057406" cy="911390"/>
          </a:xfrm>
          <a:prstGeom prst="rect">
            <a:avLst/>
          </a:prstGeom>
          <a:effectLst>
            <a:glow rad="228600">
              <a:schemeClr val="accent1">
                <a:satMod val="175000"/>
                <a:alpha val="40000"/>
              </a:schemeClr>
            </a:glow>
          </a:effectLst>
        </p:spPr>
      </p:pic>
      <p:sp>
        <p:nvSpPr>
          <p:cNvPr id="25" name="Прямоугольник 24"/>
          <p:cNvSpPr/>
          <p:nvPr/>
        </p:nvSpPr>
        <p:spPr>
          <a:xfrm>
            <a:off x="2949934" y="2634707"/>
            <a:ext cx="12191999" cy="1323439"/>
          </a:xfrm>
          <a:prstGeom prst="rect">
            <a:avLst/>
          </a:prstGeom>
          <a:noFill/>
        </p:spPr>
        <p:txBody>
          <a:bodyPr wrap="square" lIns="91440" tIns="45720" rIns="91440" bIns="45720">
            <a:prstTxWarp prst="textArchUp">
              <a:avLst/>
            </a:prstTxWarp>
            <a:spAutoFit/>
          </a:bodyPr>
          <a:lstStyle/>
          <a:p>
            <a:pPr algn="ctr"/>
            <a:r>
              <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new year’s</a:t>
            </a:r>
            <a:endParaRPr lang="ru-RU" sz="6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6" name="Прямоугольник 25"/>
          <p:cNvSpPr/>
          <p:nvPr/>
        </p:nvSpPr>
        <p:spPr>
          <a:xfrm>
            <a:off x="2856530" y="3008535"/>
            <a:ext cx="12191999" cy="1015663"/>
          </a:xfrm>
          <a:prstGeom prst="rect">
            <a:avLst/>
          </a:prstGeom>
          <a:noFill/>
        </p:spPr>
        <p:txBody>
          <a:bodyPr wrap="square" lIns="91440" tIns="45720" rIns="91440" bIns="45720">
            <a:spAutoFit/>
          </a:bodyPr>
          <a:lstStyle/>
          <a:p>
            <a:pPr algn="ctr"/>
            <a:r>
              <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Parade</a:t>
            </a:r>
            <a:endParaRPr lang="ru-RU" sz="6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7" name="Прямоугольник 26"/>
          <p:cNvSpPr/>
          <p:nvPr/>
        </p:nvSpPr>
        <p:spPr>
          <a:xfrm>
            <a:off x="6182387" y="3703824"/>
            <a:ext cx="5914133" cy="956690"/>
          </a:xfrm>
          <a:prstGeom prst="rect">
            <a:avLst/>
          </a:prstGeom>
          <a:noFill/>
        </p:spPr>
        <p:txBody>
          <a:bodyPr wrap="square" lIns="91440" tIns="45720" rIns="91440" bIns="45720">
            <a:prstTxWarp prst="textArchDown">
              <a:avLst/>
            </a:prstTxWarp>
            <a:spAutoFit/>
          </a:bodyPr>
          <a:lstStyle/>
          <a:p>
            <a:pPr algn="ctr"/>
            <a:r>
              <a:rPr lang="en-US" sz="6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Of countries</a:t>
            </a:r>
            <a:endParaRPr lang="ru-RU" sz="6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Tree>
    <p:extLst>
      <p:ext uri="{BB962C8B-B14F-4D97-AF65-F5344CB8AC3E}">
        <p14:creationId xmlns:p14="http://schemas.microsoft.com/office/powerpoint/2010/main" val="20580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childTnLst>
                                </p:cTn>
                              </p:par>
                            </p:childTnLst>
                          </p:cTn>
                        </p:par>
                        <p:par>
                          <p:cTn id="64" fill="hold">
                            <p:stCondLst>
                              <p:cond delay="0"/>
                            </p:stCondLst>
                            <p:childTnLst>
                              <p:par>
                                <p:cTn id="65" presetID="56" presetClass="entr" presetSubtype="0" fill="hold" nodeType="afterEffect">
                                  <p:stCondLst>
                                    <p:cond delay="0"/>
                                  </p:stCondLst>
                                  <p:iterate type="lt">
                                    <p:tmPct val="10000"/>
                                  </p:iterate>
                                  <p:childTnLst>
                                    <p:set>
                                      <p:cBhvr>
                                        <p:cTn id="66" dur="1" fill="hold">
                                          <p:stCondLst>
                                            <p:cond delay="0"/>
                                          </p:stCondLst>
                                        </p:cTn>
                                        <p:tgtEl>
                                          <p:spTgt spid="25">
                                            <p:txEl>
                                              <p:pRg st="0" end="0"/>
                                            </p:txEl>
                                          </p:spTgt>
                                        </p:tgtEl>
                                        <p:attrNameLst>
                                          <p:attrName>style.visibility</p:attrName>
                                        </p:attrNameLst>
                                      </p:cBhvr>
                                      <p:to>
                                        <p:strVal val="visible"/>
                                      </p:to>
                                    </p:set>
                                    <p:anim by="(-#ppt_w*2)" calcmode="lin" valueType="num">
                                      <p:cBhvr rctx="PPT">
                                        <p:cTn id="67" dur="1000" autoRev="1" fill="hold">
                                          <p:stCondLst>
                                            <p:cond delay="0"/>
                                          </p:stCondLst>
                                        </p:cTn>
                                        <p:tgtEl>
                                          <p:spTgt spid="25">
                                            <p:txEl>
                                              <p:pRg st="0" end="0"/>
                                            </p:txEl>
                                          </p:spTgt>
                                        </p:tgtEl>
                                        <p:attrNameLst>
                                          <p:attrName>ppt_w</p:attrName>
                                        </p:attrNameLst>
                                      </p:cBhvr>
                                    </p:anim>
                                    <p:anim by="(#ppt_w*0.50)" calcmode="lin" valueType="num">
                                      <p:cBhvr>
                                        <p:cTn id="68" dur="1000" decel="50000" autoRev="1" fill="hold">
                                          <p:stCondLst>
                                            <p:cond delay="0"/>
                                          </p:stCondLst>
                                        </p:cTn>
                                        <p:tgtEl>
                                          <p:spTgt spid="25">
                                            <p:txEl>
                                              <p:pRg st="0" end="0"/>
                                            </p:txEl>
                                          </p:spTgt>
                                        </p:tgtEl>
                                        <p:attrNameLst>
                                          <p:attrName>ppt_x</p:attrName>
                                        </p:attrNameLst>
                                      </p:cBhvr>
                                    </p:anim>
                                    <p:anim from="(-#ppt_h/2)" to="(#ppt_y)" calcmode="lin" valueType="num">
                                      <p:cBhvr>
                                        <p:cTn id="69" dur="2000" fill="hold">
                                          <p:stCondLst>
                                            <p:cond delay="0"/>
                                          </p:stCondLst>
                                        </p:cTn>
                                        <p:tgtEl>
                                          <p:spTgt spid="25">
                                            <p:txEl>
                                              <p:pRg st="0" end="0"/>
                                            </p:txEl>
                                          </p:spTgt>
                                        </p:tgtEl>
                                        <p:attrNameLst>
                                          <p:attrName>ppt_y</p:attrName>
                                        </p:attrNameLst>
                                      </p:cBhvr>
                                    </p:anim>
                                    <p:animRot by="21600000">
                                      <p:cBhvr>
                                        <p:cTn id="70" dur="2000" fill="hold">
                                          <p:stCondLst>
                                            <p:cond delay="0"/>
                                          </p:stCondLst>
                                        </p:cTn>
                                        <p:tgtEl>
                                          <p:spTgt spid="25">
                                            <p:txEl>
                                              <p:pRg st="0" end="0"/>
                                            </p:txEl>
                                          </p:spTgt>
                                        </p:tgtEl>
                                        <p:attrNameLst>
                                          <p:attrName>r</p:attrName>
                                        </p:attrNameLst>
                                      </p:cBhvr>
                                    </p:animRot>
                                  </p:childTnLst>
                                </p:cTn>
                              </p:par>
                            </p:childTnLst>
                          </p:cTn>
                        </p:par>
                        <p:par>
                          <p:cTn id="71" fill="hold">
                            <p:stCondLst>
                              <p:cond delay="3600"/>
                            </p:stCondLst>
                            <p:childTnLst>
                              <p:par>
                                <p:cTn id="72" presetID="56" presetClass="entr" presetSubtype="0" fill="hold" nodeType="afterEffect">
                                  <p:stCondLst>
                                    <p:cond delay="0"/>
                                  </p:stCondLst>
                                  <p:iterate type="lt">
                                    <p:tmPct val="10000"/>
                                  </p:iterate>
                                  <p:childTnLst>
                                    <p:set>
                                      <p:cBhvr>
                                        <p:cTn id="73" dur="1" fill="hold">
                                          <p:stCondLst>
                                            <p:cond delay="0"/>
                                          </p:stCondLst>
                                        </p:cTn>
                                        <p:tgtEl>
                                          <p:spTgt spid="26">
                                            <p:txEl>
                                              <p:pRg st="0" end="0"/>
                                            </p:txEl>
                                          </p:spTgt>
                                        </p:tgtEl>
                                        <p:attrNameLst>
                                          <p:attrName>style.visibility</p:attrName>
                                        </p:attrNameLst>
                                      </p:cBhvr>
                                      <p:to>
                                        <p:strVal val="visible"/>
                                      </p:to>
                                    </p:set>
                                    <p:anim by="(-#ppt_w*2)" calcmode="lin" valueType="num">
                                      <p:cBhvr rctx="PPT">
                                        <p:cTn id="74" dur="1000" autoRev="1" fill="hold">
                                          <p:stCondLst>
                                            <p:cond delay="0"/>
                                          </p:stCondLst>
                                        </p:cTn>
                                        <p:tgtEl>
                                          <p:spTgt spid="26">
                                            <p:txEl>
                                              <p:pRg st="0" end="0"/>
                                            </p:txEl>
                                          </p:spTgt>
                                        </p:tgtEl>
                                        <p:attrNameLst>
                                          <p:attrName>ppt_w</p:attrName>
                                        </p:attrNameLst>
                                      </p:cBhvr>
                                    </p:anim>
                                    <p:anim by="(#ppt_w*0.50)" calcmode="lin" valueType="num">
                                      <p:cBhvr>
                                        <p:cTn id="75" dur="1000" decel="50000" autoRev="1" fill="hold">
                                          <p:stCondLst>
                                            <p:cond delay="0"/>
                                          </p:stCondLst>
                                        </p:cTn>
                                        <p:tgtEl>
                                          <p:spTgt spid="26">
                                            <p:txEl>
                                              <p:pRg st="0" end="0"/>
                                            </p:txEl>
                                          </p:spTgt>
                                        </p:tgtEl>
                                        <p:attrNameLst>
                                          <p:attrName>ppt_x</p:attrName>
                                        </p:attrNameLst>
                                      </p:cBhvr>
                                    </p:anim>
                                    <p:anim from="(-#ppt_h/2)" to="(#ppt_y)" calcmode="lin" valueType="num">
                                      <p:cBhvr>
                                        <p:cTn id="76" dur="2000" fill="hold">
                                          <p:stCondLst>
                                            <p:cond delay="0"/>
                                          </p:stCondLst>
                                        </p:cTn>
                                        <p:tgtEl>
                                          <p:spTgt spid="26">
                                            <p:txEl>
                                              <p:pRg st="0" end="0"/>
                                            </p:txEl>
                                          </p:spTgt>
                                        </p:tgtEl>
                                        <p:attrNameLst>
                                          <p:attrName>ppt_y</p:attrName>
                                        </p:attrNameLst>
                                      </p:cBhvr>
                                    </p:anim>
                                    <p:animRot by="21600000">
                                      <p:cBhvr>
                                        <p:cTn id="77" dur="2000" fill="hold">
                                          <p:stCondLst>
                                            <p:cond delay="0"/>
                                          </p:stCondLst>
                                        </p:cTn>
                                        <p:tgtEl>
                                          <p:spTgt spid="26">
                                            <p:txEl>
                                              <p:pRg st="0" end="0"/>
                                            </p:txEl>
                                          </p:spTgt>
                                        </p:tgtEl>
                                        <p:attrNameLst>
                                          <p:attrName>r</p:attrName>
                                        </p:attrNameLst>
                                      </p:cBhvr>
                                    </p:animRot>
                                  </p:childTnLst>
                                </p:cTn>
                              </p:par>
                            </p:childTnLst>
                          </p:cTn>
                        </p:par>
                        <p:par>
                          <p:cTn id="78" fill="hold">
                            <p:stCondLst>
                              <p:cond delay="6600"/>
                            </p:stCondLst>
                            <p:childTnLst>
                              <p:par>
                                <p:cTn id="79" presetID="56" presetClass="entr" presetSubtype="0" fill="hold" nodeType="afterEffect">
                                  <p:stCondLst>
                                    <p:cond delay="0"/>
                                  </p:stCondLst>
                                  <p:iterate type="lt">
                                    <p:tmPct val="10000"/>
                                  </p:iterate>
                                  <p:childTnLst>
                                    <p:set>
                                      <p:cBhvr>
                                        <p:cTn id="80" dur="1" fill="hold">
                                          <p:stCondLst>
                                            <p:cond delay="0"/>
                                          </p:stCondLst>
                                        </p:cTn>
                                        <p:tgtEl>
                                          <p:spTgt spid="27">
                                            <p:txEl>
                                              <p:pRg st="0" end="0"/>
                                            </p:txEl>
                                          </p:spTgt>
                                        </p:tgtEl>
                                        <p:attrNameLst>
                                          <p:attrName>style.visibility</p:attrName>
                                        </p:attrNameLst>
                                      </p:cBhvr>
                                      <p:to>
                                        <p:strVal val="visible"/>
                                      </p:to>
                                    </p:set>
                                    <p:anim by="(-#ppt_w*2)" calcmode="lin" valueType="num">
                                      <p:cBhvr rctx="PPT">
                                        <p:cTn id="81" dur="1000" autoRev="1" fill="hold">
                                          <p:stCondLst>
                                            <p:cond delay="0"/>
                                          </p:stCondLst>
                                        </p:cTn>
                                        <p:tgtEl>
                                          <p:spTgt spid="27">
                                            <p:txEl>
                                              <p:pRg st="0" end="0"/>
                                            </p:txEl>
                                          </p:spTgt>
                                        </p:tgtEl>
                                        <p:attrNameLst>
                                          <p:attrName>ppt_w</p:attrName>
                                        </p:attrNameLst>
                                      </p:cBhvr>
                                    </p:anim>
                                    <p:anim by="(#ppt_w*0.50)" calcmode="lin" valueType="num">
                                      <p:cBhvr>
                                        <p:cTn id="82" dur="1000" decel="50000" autoRev="1" fill="hold">
                                          <p:stCondLst>
                                            <p:cond delay="0"/>
                                          </p:stCondLst>
                                        </p:cTn>
                                        <p:tgtEl>
                                          <p:spTgt spid="27">
                                            <p:txEl>
                                              <p:pRg st="0" end="0"/>
                                            </p:txEl>
                                          </p:spTgt>
                                        </p:tgtEl>
                                        <p:attrNameLst>
                                          <p:attrName>ppt_x</p:attrName>
                                        </p:attrNameLst>
                                      </p:cBhvr>
                                    </p:anim>
                                    <p:anim from="(-#ppt_h/2)" to="(#ppt_y)" calcmode="lin" valueType="num">
                                      <p:cBhvr>
                                        <p:cTn id="83" dur="2000" fill="hold">
                                          <p:stCondLst>
                                            <p:cond delay="0"/>
                                          </p:stCondLst>
                                        </p:cTn>
                                        <p:tgtEl>
                                          <p:spTgt spid="27">
                                            <p:txEl>
                                              <p:pRg st="0" end="0"/>
                                            </p:txEl>
                                          </p:spTgt>
                                        </p:tgtEl>
                                        <p:attrNameLst>
                                          <p:attrName>ppt_y</p:attrName>
                                        </p:attrNameLst>
                                      </p:cBhvr>
                                    </p:anim>
                                    <p:animRot by="21600000">
                                      <p:cBhvr>
                                        <p:cTn id="84" dur="2000" fill="hold">
                                          <p:stCondLst>
                                            <p:cond delay="0"/>
                                          </p:stCondLst>
                                        </p:cTn>
                                        <p:tgtEl>
                                          <p:spTgt spid="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1" y="472965"/>
            <a:ext cx="9879724" cy="1818289"/>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40820" y="638455"/>
            <a:ext cx="9592792" cy="1569660"/>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New year in many countries is a family holiday, but not in Brazil.  They gather in large noisy companies and go to cafes, night clubs.</a:t>
            </a:r>
            <a:endParaRPr lang="ru-RU" sz="3200" dirty="0">
              <a:solidFill>
                <a:schemeClr val="accent5">
                  <a:lumMod val="75000"/>
                </a:schemeClr>
              </a:solidFill>
              <a:latin typeface="Book Antiqua" pitchFamily="18" charset="0"/>
            </a:endParaRPr>
          </a:p>
        </p:txBody>
      </p:sp>
      <p:pic>
        <p:nvPicPr>
          <p:cNvPr id="12" name="Рисунок 11" descr="8e9ecb0b2165a59d04612d765c5f22841e160254,910x600,out.jpg"/>
          <p:cNvPicPr>
            <a:picLocks noChangeAspect="1"/>
          </p:cNvPicPr>
          <p:nvPr/>
        </p:nvPicPr>
        <p:blipFill>
          <a:blip r:embed="rId2"/>
          <a:stretch>
            <a:fillRect/>
          </a:stretch>
        </p:blipFill>
        <p:spPr>
          <a:xfrm>
            <a:off x="1254034" y="2851512"/>
            <a:ext cx="4846319" cy="3314157"/>
          </a:xfrm>
          <a:prstGeom prst="rect">
            <a:avLst/>
          </a:prstGeom>
          <a:effectLst>
            <a:softEdge rad="63500"/>
          </a:effectLst>
        </p:spPr>
      </p:pic>
      <p:pic>
        <p:nvPicPr>
          <p:cNvPr id="13" name="Рисунок 12" descr="77.jpg"/>
          <p:cNvPicPr>
            <a:picLocks noChangeAspect="1"/>
          </p:cNvPicPr>
          <p:nvPr/>
        </p:nvPicPr>
        <p:blipFill>
          <a:blip r:embed="rId3"/>
          <a:stretch>
            <a:fillRect/>
          </a:stretch>
        </p:blipFill>
        <p:spPr>
          <a:xfrm>
            <a:off x="6361612" y="2860766"/>
            <a:ext cx="4924698" cy="3370217"/>
          </a:xfrm>
          <a:prstGeom prst="rect">
            <a:avLst/>
          </a:prstGeom>
          <a:effectLst>
            <a:softEdge rad="63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1" y="472965"/>
            <a:ext cx="9879724" cy="1818289"/>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40820" y="638455"/>
            <a:ext cx="9592792" cy="1569660"/>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People throw flowers, soap, candles and any other objects in the ocean as a gift to the goddess  of the Sea and jump over seven  waves.</a:t>
            </a:r>
          </a:p>
        </p:txBody>
      </p:sp>
      <p:pic>
        <p:nvPicPr>
          <p:cNvPr id="12" name="Рисунок 11" descr="8e9ecb0b2165a59d04612d765c5f22841e160254,910x600,out.jpg"/>
          <p:cNvPicPr>
            <a:picLocks noChangeAspect="1"/>
          </p:cNvPicPr>
          <p:nvPr/>
        </p:nvPicPr>
        <p:blipFill>
          <a:blip r:embed="rId2"/>
          <a:stretch>
            <a:fillRect/>
          </a:stretch>
        </p:blipFill>
        <p:spPr>
          <a:xfrm>
            <a:off x="1254034" y="2851512"/>
            <a:ext cx="4846319" cy="3314157"/>
          </a:xfrm>
          <a:prstGeom prst="rect">
            <a:avLst/>
          </a:prstGeom>
          <a:effectLst>
            <a:softEdge rad="63500"/>
          </a:effectLst>
        </p:spPr>
      </p:pic>
      <p:pic>
        <p:nvPicPr>
          <p:cNvPr id="6" name="Рисунок 5" descr="0_46c51_47097c59_orig.jpg"/>
          <p:cNvPicPr>
            <a:picLocks noChangeAspect="1"/>
          </p:cNvPicPr>
          <p:nvPr/>
        </p:nvPicPr>
        <p:blipFill>
          <a:blip r:embed="rId3"/>
          <a:srcRect l="887" t="1541" r="13922" b="1750"/>
          <a:stretch>
            <a:fillRect/>
          </a:stretch>
        </p:blipFill>
        <p:spPr>
          <a:xfrm>
            <a:off x="1267097" y="2886892"/>
            <a:ext cx="4820193" cy="3265714"/>
          </a:xfrm>
          <a:prstGeom prst="rect">
            <a:avLst/>
          </a:prstGeom>
          <a:effectLst>
            <a:softEdge rad="63500"/>
          </a:effectLst>
        </p:spPr>
      </p:pic>
      <p:pic>
        <p:nvPicPr>
          <p:cNvPr id="9" name="Рисунок 8" descr="20151203224428.jpg"/>
          <p:cNvPicPr>
            <a:picLocks noChangeAspect="1"/>
          </p:cNvPicPr>
          <p:nvPr/>
        </p:nvPicPr>
        <p:blipFill>
          <a:blip r:embed="rId4" cstate="print"/>
          <a:stretch>
            <a:fillRect/>
          </a:stretch>
        </p:blipFill>
        <p:spPr>
          <a:xfrm>
            <a:off x="6344672" y="2860765"/>
            <a:ext cx="4928574" cy="3317397"/>
          </a:xfrm>
          <a:prstGeom prst="rect">
            <a:avLst/>
          </a:prstGeom>
          <a:effectLst>
            <a:softEdge rad="63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941210"/>
            <a:ext cx="12192000" cy="1323439"/>
          </a:xfrm>
          <a:prstGeom prst="rect">
            <a:avLst/>
          </a:prstGeom>
          <a:noFill/>
        </p:spPr>
        <p:txBody>
          <a:bodyPr wrap="square" lIns="91440" tIns="45720" rIns="91440" bIns="45720">
            <a:spAutoFit/>
          </a:bodyPr>
          <a:lstStyle/>
          <a:p>
            <a:pPr algn="ct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Feliz Ano Nuevo!</a:t>
            </a:r>
            <a:endParaRPr lang="ru-RU"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5" name="Заголовок 1"/>
          <p:cNvSpPr txBox="1">
            <a:spLocks/>
          </p:cNvSpPr>
          <p:nvPr/>
        </p:nvSpPr>
        <p:spPr>
          <a:xfrm>
            <a:off x="864326" y="783136"/>
            <a:ext cx="10515600" cy="1325563"/>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Say in Spanish:</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
        <p:nvSpPr>
          <p:cNvPr id="4" name="Заголовок 1"/>
          <p:cNvSpPr txBox="1">
            <a:spLocks/>
          </p:cNvSpPr>
          <p:nvPr/>
        </p:nvSpPr>
        <p:spPr>
          <a:xfrm>
            <a:off x="807721" y="4776016"/>
            <a:ext cx="10515600" cy="1325563"/>
          </a:xfrm>
          <a:prstGeom prst="rect">
            <a:avLst/>
          </a:prstGeom>
        </p:spPr>
        <p:txBody>
          <a:bodyPr>
            <a:normAutofit/>
          </a:bodyPr>
          <a:lstStyle/>
          <a:p>
            <a:pPr algn="ctr">
              <a:lnSpc>
                <a:spcPct val="90000"/>
              </a:lnSpc>
              <a:spcBef>
                <a:spcPct val="0"/>
              </a:spcBef>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a:t>
            </a:r>
            <a:r>
              <a:rPr lang="en-US" sz="5400" b="1" dirty="0" err="1" smtClean="0">
                <a:solidFill>
                  <a:schemeClr val="bg1"/>
                </a:solidFill>
                <a:latin typeface="Book Antiqua" panose="02040602050305030304" pitchFamily="18" charset="0"/>
                <a:ea typeface="+mj-ea"/>
                <a:cs typeface="+mj-cs"/>
              </a:rPr>
              <a:t>feliz</a:t>
            </a:r>
            <a:r>
              <a:rPr lang="ru-RU" sz="5400" b="1" dirty="0" smtClean="0">
                <a:solidFill>
                  <a:schemeClr val="bg1"/>
                </a:solidFill>
                <a:latin typeface="Book Antiqua" panose="02040602050305030304" pitchFamily="18" charset="0"/>
                <a:ea typeface="+mj-ea"/>
                <a:cs typeface="+mj-cs"/>
              </a:rPr>
              <a:t> </a:t>
            </a:r>
            <a:r>
              <a:rPr lang="en-US" sz="5400" b="1" dirty="0" err="1" smtClean="0">
                <a:solidFill>
                  <a:schemeClr val="bg1"/>
                </a:solidFill>
                <a:latin typeface="Book Antiqua" panose="02040602050305030304" pitchFamily="18" charset="0"/>
                <a:ea typeface="+mj-ea"/>
                <a:cs typeface="+mj-cs"/>
              </a:rPr>
              <a:t>ano</a:t>
            </a:r>
            <a:r>
              <a:rPr lang="ru-RU" sz="5400" b="1" dirty="0" smtClean="0">
                <a:solidFill>
                  <a:schemeClr val="bg1"/>
                </a:solidFill>
                <a:latin typeface="Book Antiqua" panose="02040602050305030304" pitchFamily="18" charset="0"/>
                <a:ea typeface="+mj-ea"/>
                <a:cs typeface="+mj-cs"/>
              </a:rPr>
              <a:t> </a:t>
            </a:r>
            <a:r>
              <a:rPr lang="en-US" sz="5400" b="1" dirty="0" err="1" smtClean="0">
                <a:solidFill>
                  <a:schemeClr val="bg1"/>
                </a:solidFill>
                <a:latin typeface="Book Antiqua" panose="02040602050305030304" pitchFamily="18" charset="0"/>
                <a:ea typeface="+mj-ea"/>
                <a:cs typeface="+mj-cs"/>
              </a:rPr>
              <a:t>nuevo</a:t>
            </a: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1000" autoRev="1" fill="hold">
                                          <p:stCondLst>
                                            <p:cond delay="0"/>
                                          </p:stCondLst>
                                        </p:cTn>
                                        <p:tgtEl>
                                          <p:spTgt spid="3"/>
                                        </p:tgtEl>
                                        <p:attrNameLst>
                                          <p:attrName>ppt_w</p:attrName>
                                        </p:attrNameLst>
                                      </p:cBhvr>
                                    </p:anim>
                                    <p:anim by="(#ppt_w*0.50)" calcmode="lin" valueType="num">
                                      <p:cBhvr>
                                        <p:cTn id="8" dur="1000" decel="50000" autoRev="1" fill="hold">
                                          <p:stCondLst>
                                            <p:cond delay="0"/>
                                          </p:stCondLst>
                                        </p:cTn>
                                        <p:tgtEl>
                                          <p:spTgt spid="3"/>
                                        </p:tgtEl>
                                        <p:attrNameLst>
                                          <p:attrName>ppt_x</p:attrName>
                                        </p:attrNameLst>
                                      </p:cBhvr>
                                    </p:anim>
                                    <p:anim from="(-#ppt_h/2)" to="(#ppt_y)" calcmode="lin" valueType="num">
                                      <p:cBhvr>
                                        <p:cTn id="9" dur="2000" fill="hold">
                                          <p:stCondLst>
                                            <p:cond delay="0"/>
                                          </p:stCondLst>
                                        </p:cTn>
                                        <p:tgtEl>
                                          <p:spTgt spid="3"/>
                                        </p:tgtEl>
                                        <p:attrNameLst>
                                          <p:attrName>ppt_y</p:attrName>
                                        </p:attrNameLst>
                                      </p:cBhvr>
                                    </p:anim>
                                    <p:animRot by="21600000">
                                      <p:cBhvr>
                                        <p:cTn id="10" dur="2000" fill="hold">
                                          <p:stCondLst>
                                            <p:cond delay="0"/>
                                          </p:stCondLst>
                                        </p:cTn>
                                        <p:tgtEl>
                                          <p:spTgt spid="3"/>
                                        </p:tgtEl>
                                        <p:attrNameLst>
                                          <p:attrName>r</p:attrName>
                                        </p:attrNameLst>
                                      </p:cBhvr>
                                    </p:animRot>
                                  </p:childTnLst>
                                </p:cTn>
                              </p:par>
                            </p:childTnLst>
                          </p:cTn>
                        </p:par>
                        <p:par>
                          <p:cTn id="11" fill="hold">
                            <p:stCondLst>
                              <p:cond delay="4600"/>
                            </p:stCondLst>
                            <p:childTnLst>
                              <p:par>
                                <p:cTn id="12" presetID="39" presetClass="entr" presetSubtype="0" ac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Объект 1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1737" y="1544247"/>
            <a:ext cx="5943123" cy="5503333"/>
          </a:xfrm>
        </p:spPr>
      </p:pic>
      <p:sp>
        <p:nvSpPr>
          <p:cNvPr id="2" name="Заголовок 1"/>
          <p:cNvSpPr>
            <a:spLocks noGrp="1"/>
          </p:cNvSpPr>
          <p:nvPr>
            <p:ph type="title"/>
          </p:nvPr>
        </p:nvSpPr>
        <p:spPr/>
        <p:txBody>
          <a:bodyPr>
            <a:normAutofit/>
          </a:bodyPr>
          <a:lstStyle/>
          <a:p>
            <a:pPr algn="ctr"/>
            <a:r>
              <a:rPr lang="en-US" sz="5400" b="1" dirty="0" smtClean="0">
                <a:solidFill>
                  <a:schemeClr val="bg1"/>
                </a:solidFill>
                <a:latin typeface="Book Antiqua" panose="02040602050305030304" pitchFamily="18" charset="0"/>
              </a:rPr>
              <a:t>Guess the country</a:t>
            </a:r>
            <a:endParaRPr lang="ru-RU" sz="5400" b="1" dirty="0">
              <a:solidFill>
                <a:schemeClr val="bg1"/>
              </a:solidFill>
              <a:latin typeface="Book Antiqua" panose="02040602050305030304" pitchFamily="18" charset="0"/>
            </a:endParaRPr>
          </a:p>
        </p:txBody>
      </p:sp>
      <p:grpSp>
        <p:nvGrpSpPr>
          <p:cNvPr id="17" name="Группа 16"/>
          <p:cNvGrpSpPr/>
          <p:nvPr/>
        </p:nvGrpSpPr>
        <p:grpSpPr>
          <a:xfrm>
            <a:off x="1235335" y="-29369"/>
            <a:ext cx="3614250" cy="6019258"/>
            <a:chOff x="1235335" y="-29369"/>
            <a:chExt cx="3614250" cy="6019258"/>
          </a:xfrm>
        </p:grpSpPr>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335" y="537356"/>
              <a:ext cx="3614250" cy="5452533"/>
            </a:xfrm>
            <a:prstGeom prst="rect">
              <a:avLst/>
            </a:prstGeom>
          </p:spPr>
        </p:pic>
        <p:pic>
          <p:nvPicPr>
            <p:cNvPr id="16" name="Рисунок 15"/>
            <p:cNvPicPr>
              <a:picLocks noChangeAspect="1"/>
            </p:cNvPicPr>
            <p:nvPr/>
          </p:nvPicPr>
          <p:blipFill rotWithShape="1">
            <a:blip r:embed="rId4">
              <a:extLst>
                <a:ext uri="{28A0092B-C50C-407E-A947-70E740481C1C}">
                  <a14:useLocalDpi xmlns:a14="http://schemas.microsoft.com/office/drawing/2010/main" val="0"/>
                </a:ext>
              </a:extLst>
            </a:blip>
            <a:srcRect r="2854" b="89101"/>
            <a:stretch/>
          </p:blipFill>
          <p:spPr>
            <a:xfrm flipV="1">
              <a:off x="1235335" y="-29369"/>
              <a:ext cx="3511101" cy="594280"/>
            </a:xfrm>
            <a:prstGeom prst="rect">
              <a:avLst/>
            </a:prstGeom>
          </p:spPr>
        </p:pic>
      </p:grpSp>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8524" y="3442601"/>
            <a:ext cx="1067871" cy="1518866"/>
          </a:xfrm>
          <a:prstGeom prst="rect">
            <a:avLst/>
          </a:prstGeom>
        </p:spPr>
      </p:pic>
      <p:sp>
        <p:nvSpPr>
          <p:cNvPr id="35" name="Скругленный прямоугольник 34"/>
          <p:cNvSpPr/>
          <p:nvPr/>
        </p:nvSpPr>
        <p:spPr>
          <a:xfrm>
            <a:off x="5373176" y="5822340"/>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7" name="Скругленный прямоугольник 36"/>
          <p:cNvSpPr/>
          <p:nvPr/>
        </p:nvSpPr>
        <p:spPr>
          <a:xfrm>
            <a:off x="6305130" y="5826477"/>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8" name="Скругленный прямоугольник 37"/>
          <p:cNvSpPr/>
          <p:nvPr/>
        </p:nvSpPr>
        <p:spPr>
          <a:xfrm>
            <a:off x="7228929" y="5829606"/>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5373176" y="5716275"/>
            <a:ext cx="701749" cy="923330"/>
          </a:xfrm>
          <a:prstGeom prst="rect">
            <a:avLst/>
          </a:prstGeom>
          <a:noFill/>
        </p:spPr>
        <p:txBody>
          <a:bodyPr wrap="square" lIns="91440" tIns="45720" rIns="91440" bIns="45720">
            <a:spAutoFit/>
          </a:bodyPr>
          <a:lstStyle/>
          <a:p>
            <a:pPr algn="ctr"/>
            <a:r>
              <a:rPr lang="en-US" sz="5400" b="1" cap="none" spc="0"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G</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0" name="Прямоугольник 39"/>
          <p:cNvSpPr/>
          <p:nvPr/>
        </p:nvSpPr>
        <p:spPr>
          <a:xfrm>
            <a:off x="6309855" y="5720412"/>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E</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1" name="Прямоугольник 40"/>
          <p:cNvSpPr/>
          <p:nvPr/>
        </p:nvSpPr>
        <p:spPr>
          <a:xfrm>
            <a:off x="7224203" y="5723541"/>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R</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2" name="Скругленный прямоугольник 41"/>
          <p:cNvSpPr/>
          <p:nvPr/>
        </p:nvSpPr>
        <p:spPr>
          <a:xfrm>
            <a:off x="8138935" y="5827779"/>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43" name="Скругленный прямоугольник 42"/>
          <p:cNvSpPr/>
          <p:nvPr/>
        </p:nvSpPr>
        <p:spPr>
          <a:xfrm>
            <a:off x="9036505" y="5842247"/>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44" name="Скругленный прямоугольник 43"/>
          <p:cNvSpPr/>
          <p:nvPr/>
        </p:nvSpPr>
        <p:spPr>
          <a:xfrm>
            <a:off x="9955578" y="5823996"/>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45" name="Прямоугольник 44"/>
          <p:cNvSpPr/>
          <p:nvPr/>
        </p:nvSpPr>
        <p:spPr>
          <a:xfrm>
            <a:off x="8138935" y="5721714"/>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M</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6" name="Прямоугольник 45"/>
          <p:cNvSpPr/>
          <p:nvPr/>
        </p:nvSpPr>
        <p:spPr>
          <a:xfrm>
            <a:off x="9041230" y="5736182"/>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A</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7" name="Прямоугольник 46"/>
          <p:cNvSpPr/>
          <p:nvPr/>
        </p:nvSpPr>
        <p:spPr>
          <a:xfrm>
            <a:off x="9950852" y="5717931"/>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N</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8" name="Скругленный прямоугольник 47"/>
          <p:cNvSpPr/>
          <p:nvPr/>
        </p:nvSpPr>
        <p:spPr>
          <a:xfrm>
            <a:off x="10911959" y="5800835"/>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49" name="Прямоугольник 48"/>
          <p:cNvSpPr/>
          <p:nvPr/>
        </p:nvSpPr>
        <p:spPr>
          <a:xfrm>
            <a:off x="10907233" y="5694770"/>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Y</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pic>
        <p:nvPicPr>
          <p:cNvPr id="50" name="Рисунок 49" descr="germany_sphere_icon_640.png"/>
          <p:cNvPicPr>
            <a:picLocks noChangeAspect="1"/>
          </p:cNvPicPr>
          <p:nvPr/>
        </p:nvPicPr>
        <p:blipFill>
          <a:blip r:embed="rId6"/>
          <a:stretch>
            <a:fillRect/>
          </a:stretch>
        </p:blipFill>
        <p:spPr>
          <a:xfrm>
            <a:off x="-178132" y="2113472"/>
            <a:ext cx="6380523" cy="4744528"/>
          </a:xfrm>
          <a:prstGeom prst="rect">
            <a:avLst/>
          </a:prstGeom>
        </p:spPr>
      </p:pic>
      <p:pic>
        <p:nvPicPr>
          <p:cNvPr id="23" name="Рисунок 22" descr="brandenburg_gate3.jpg"/>
          <p:cNvPicPr>
            <a:picLocks noChangeAspect="1"/>
          </p:cNvPicPr>
          <p:nvPr/>
        </p:nvPicPr>
        <p:blipFill>
          <a:blip r:embed="rId7"/>
          <a:stretch>
            <a:fillRect/>
          </a:stretch>
        </p:blipFill>
        <p:spPr>
          <a:xfrm>
            <a:off x="6442842" y="1902373"/>
            <a:ext cx="4067504" cy="2858814"/>
          </a:xfrm>
          <a:prstGeom prst="rect">
            <a:avLst/>
          </a:prstGeom>
          <a:effectLst>
            <a:softEdge rad="317500"/>
          </a:effectLst>
        </p:spPr>
      </p:pic>
      <p:pic>
        <p:nvPicPr>
          <p:cNvPr id="27" name="Рисунок 26" descr="0_12c4c8_53a3f7c3_orig.png"/>
          <p:cNvPicPr>
            <a:picLocks noChangeAspect="1"/>
          </p:cNvPicPr>
          <p:nvPr/>
        </p:nvPicPr>
        <p:blipFill>
          <a:blip r:embed="rId8" cstate="print"/>
          <a:stretch>
            <a:fillRect/>
          </a:stretch>
        </p:blipFill>
        <p:spPr>
          <a:xfrm>
            <a:off x="5852795" y="1334814"/>
            <a:ext cx="5335037" cy="4120056"/>
          </a:xfrm>
          <a:prstGeom prst="rect">
            <a:avLst/>
          </a:prstGeom>
        </p:spPr>
      </p:pic>
    </p:spTree>
    <p:extLst>
      <p:ext uri="{BB962C8B-B14F-4D97-AF65-F5344CB8AC3E}">
        <p14:creationId xmlns:p14="http://schemas.microsoft.com/office/powerpoint/2010/main" val="79420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1000"/>
                                        <p:tgtEl>
                                          <p:spTgt spid="50"/>
                                        </p:tgtEl>
                                      </p:cBhvr>
                                    </p:animEffect>
                                  </p:childTnLst>
                                </p:cTn>
                              </p:par>
                            </p:childTnLst>
                          </p:cTn>
                        </p:par>
                        <p:par>
                          <p:cTn id="8" fill="hold">
                            <p:stCondLst>
                              <p:cond delay="1000"/>
                            </p:stCondLst>
                            <p:childTnLst>
                              <p:par>
                                <p:cTn id="9" presetID="55" presetClass="entr" presetSubtype="0" fill="hold" grpId="0" nodeType="afterEffect">
                                  <p:stCondLst>
                                    <p:cond delay="2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strVal val="#ppt_w*0.70"/>
                                          </p:val>
                                        </p:tav>
                                        <p:tav tm="100000">
                                          <p:val>
                                            <p:strVal val="#ppt_w"/>
                                          </p:val>
                                        </p:tav>
                                      </p:tavLst>
                                    </p:anim>
                                    <p:anim calcmode="lin" valueType="num">
                                      <p:cBhvr>
                                        <p:cTn id="12" dur="500" fill="hold"/>
                                        <p:tgtEl>
                                          <p:spTgt spid="39"/>
                                        </p:tgtEl>
                                        <p:attrNameLst>
                                          <p:attrName>ppt_h</p:attrName>
                                        </p:attrNameLst>
                                      </p:cBhvr>
                                      <p:tavLst>
                                        <p:tav tm="0">
                                          <p:val>
                                            <p:strVal val="#ppt_h"/>
                                          </p:val>
                                        </p:tav>
                                        <p:tav tm="100000">
                                          <p:val>
                                            <p:strVal val="#ppt_h"/>
                                          </p:val>
                                        </p:tav>
                                      </p:tavLst>
                                    </p:anim>
                                    <p:animEffect transition="in" filter="fade">
                                      <p:cBhvr>
                                        <p:cTn id="13" dur="500"/>
                                        <p:tgtEl>
                                          <p:spTgt spid="39"/>
                                        </p:tgtEl>
                                      </p:cBhvr>
                                    </p:animEffect>
                                  </p:childTnLst>
                                </p:cTn>
                              </p:par>
                            </p:childTnLst>
                          </p:cTn>
                        </p:par>
                        <p:par>
                          <p:cTn id="14" fill="hold">
                            <p:stCondLst>
                              <p:cond delay="1520"/>
                            </p:stCondLst>
                            <p:childTnLst>
                              <p:par>
                                <p:cTn id="15" presetID="55" presetClass="entr" presetSubtype="0" fill="hold" grpId="0" nodeType="afterEffect">
                                  <p:stCondLst>
                                    <p:cond delay="2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strVal val="#ppt_w*0.70"/>
                                          </p:val>
                                        </p:tav>
                                        <p:tav tm="100000">
                                          <p:val>
                                            <p:strVal val="#ppt_w"/>
                                          </p:val>
                                        </p:tav>
                                      </p:tavLst>
                                    </p:anim>
                                    <p:anim calcmode="lin" valueType="num">
                                      <p:cBhvr>
                                        <p:cTn id="18" dur="500" fill="hold"/>
                                        <p:tgtEl>
                                          <p:spTgt spid="40"/>
                                        </p:tgtEl>
                                        <p:attrNameLst>
                                          <p:attrName>ppt_h</p:attrName>
                                        </p:attrNameLst>
                                      </p:cBhvr>
                                      <p:tavLst>
                                        <p:tav tm="0">
                                          <p:val>
                                            <p:strVal val="#ppt_h"/>
                                          </p:val>
                                        </p:tav>
                                        <p:tav tm="100000">
                                          <p:val>
                                            <p:strVal val="#ppt_h"/>
                                          </p:val>
                                        </p:tav>
                                      </p:tavLst>
                                    </p:anim>
                                    <p:animEffect transition="in" filter="fade">
                                      <p:cBhvr>
                                        <p:cTn id="19" dur="500"/>
                                        <p:tgtEl>
                                          <p:spTgt spid="40"/>
                                        </p:tgtEl>
                                      </p:cBhvr>
                                    </p:animEffect>
                                  </p:childTnLst>
                                </p:cTn>
                              </p:par>
                            </p:childTnLst>
                          </p:cTn>
                        </p:par>
                        <p:par>
                          <p:cTn id="20" fill="hold">
                            <p:stCondLst>
                              <p:cond delay="2040"/>
                            </p:stCondLst>
                            <p:childTnLst>
                              <p:par>
                                <p:cTn id="21" presetID="55" presetClass="entr" presetSubtype="0" fill="hold" grpId="0" nodeType="afterEffect">
                                  <p:stCondLst>
                                    <p:cond delay="2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strVal val="#ppt_w*0.7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animEffect transition="in" filter="fade">
                                      <p:cBhvr>
                                        <p:cTn id="25" dur="500"/>
                                        <p:tgtEl>
                                          <p:spTgt spid="41"/>
                                        </p:tgtEl>
                                      </p:cBhvr>
                                    </p:animEffect>
                                  </p:childTnLst>
                                </p:cTn>
                              </p:par>
                            </p:childTnLst>
                          </p:cTn>
                        </p:par>
                        <p:par>
                          <p:cTn id="26" fill="hold">
                            <p:stCondLst>
                              <p:cond delay="2560"/>
                            </p:stCondLst>
                            <p:childTnLst>
                              <p:par>
                                <p:cTn id="27" presetID="55" presetClass="entr" presetSubtype="0" fill="hold" grpId="0" nodeType="afterEffect">
                                  <p:stCondLst>
                                    <p:cond delay="2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strVal val="#ppt_w*0.70"/>
                                          </p:val>
                                        </p:tav>
                                        <p:tav tm="100000">
                                          <p:val>
                                            <p:strVal val="#ppt_w"/>
                                          </p:val>
                                        </p:tav>
                                      </p:tavLst>
                                    </p:anim>
                                    <p:anim calcmode="lin" valueType="num">
                                      <p:cBhvr>
                                        <p:cTn id="30" dur="500" fill="hold"/>
                                        <p:tgtEl>
                                          <p:spTgt spid="45"/>
                                        </p:tgtEl>
                                        <p:attrNameLst>
                                          <p:attrName>ppt_h</p:attrName>
                                        </p:attrNameLst>
                                      </p:cBhvr>
                                      <p:tavLst>
                                        <p:tav tm="0">
                                          <p:val>
                                            <p:strVal val="#ppt_h"/>
                                          </p:val>
                                        </p:tav>
                                        <p:tav tm="100000">
                                          <p:val>
                                            <p:strVal val="#ppt_h"/>
                                          </p:val>
                                        </p:tav>
                                      </p:tavLst>
                                    </p:anim>
                                    <p:animEffect transition="in" filter="fade">
                                      <p:cBhvr>
                                        <p:cTn id="31" dur="500"/>
                                        <p:tgtEl>
                                          <p:spTgt spid="45"/>
                                        </p:tgtEl>
                                      </p:cBhvr>
                                    </p:animEffect>
                                  </p:childTnLst>
                                </p:cTn>
                              </p:par>
                            </p:childTnLst>
                          </p:cTn>
                        </p:par>
                        <p:par>
                          <p:cTn id="32" fill="hold">
                            <p:stCondLst>
                              <p:cond delay="3080"/>
                            </p:stCondLst>
                            <p:childTnLst>
                              <p:par>
                                <p:cTn id="33" presetID="55" presetClass="entr" presetSubtype="0" fill="hold" grpId="0" nodeType="afterEffect">
                                  <p:stCondLst>
                                    <p:cond delay="20"/>
                                  </p:stCondLst>
                                  <p:childTnLst>
                                    <p:set>
                                      <p:cBhvr>
                                        <p:cTn id="34" dur="1" fill="hold">
                                          <p:stCondLst>
                                            <p:cond delay="0"/>
                                          </p:stCondLst>
                                        </p:cTn>
                                        <p:tgtEl>
                                          <p:spTgt spid="46"/>
                                        </p:tgtEl>
                                        <p:attrNameLst>
                                          <p:attrName>style.visibility</p:attrName>
                                        </p:attrNameLst>
                                      </p:cBhvr>
                                      <p:to>
                                        <p:strVal val="visible"/>
                                      </p:to>
                                    </p:set>
                                    <p:anim calcmode="lin" valueType="num">
                                      <p:cBhvr>
                                        <p:cTn id="35" dur="500" fill="hold"/>
                                        <p:tgtEl>
                                          <p:spTgt spid="46"/>
                                        </p:tgtEl>
                                        <p:attrNameLst>
                                          <p:attrName>ppt_w</p:attrName>
                                        </p:attrNameLst>
                                      </p:cBhvr>
                                      <p:tavLst>
                                        <p:tav tm="0">
                                          <p:val>
                                            <p:strVal val="#ppt_w*0.70"/>
                                          </p:val>
                                        </p:tav>
                                        <p:tav tm="100000">
                                          <p:val>
                                            <p:strVal val="#ppt_w"/>
                                          </p:val>
                                        </p:tav>
                                      </p:tavLst>
                                    </p:anim>
                                    <p:anim calcmode="lin" valueType="num">
                                      <p:cBhvr>
                                        <p:cTn id="36" dur="500" fill="hold"/>
                                        <p:tgtEl>
                                          <p:spTgt spid="46"/>
                                        </p:tgtEl>
                                        <p:attrNameLst>
                                          <p:attrName>ppt_h</p:attrName>
                                        </p:attrNameLst>
                                      </p:cBhvr>
                                      <p:tavLst>
                                        <p:tav tm="0">
                                          <p:val>
                                            <p:strVal val="#ppt_h"/>
                                          </p:val>
                                        </p:tav>
                                        <p:tav tm="100000">
                                          <p:val>
                                            <p:strVal val="#ppt_h"/>
                                          </p:val>
                                        </p:tav>
                                      </p:tavLst>
                                    </p:anim>
                                    <p:animEffect transition="in" filter="fade">
                                      <p:cBhvr>
                                        <p:cTn id="37" dur="500"/>
                                        <p:tgtEl>
                                          <p:spTgt spid="46"/>
                                        </p:tgtEl>
                                      </p:cBhvr>
                                    </p:animEffect>
                                  </p:childTnLst>
                                </p:cTn>
                              </p:par>
                            </p:childTnLst>
                          </p:cTn>
                        </p:par>
                        <p:par>
                          <p:cTn id="38" fill="hold">
                            <p:stCondLst>
                              <p:cond delay="3600"/>
                            </p:stCondLst>
                            <p:childTnLst>
                              <p:par>
                                <p:cTn id="39" presetID="55" presetClass="entr" presetSubtype="0"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p:cTn id="41" dur="500" fill="hold"/>
                                        <p:tgtEl>
                                          <p:spTgt spid="47"/>
                                        </p:tgtEl>
                                        <p:attrNameLst>
                                          <p:attrName>ppt_w</p:attrName>
                                        </p:attrNameLst>
                                      </p:cBhvr>
                                      <p:tavLst>
                                        <p:tav tm="0">
                                          <p:val>
                                            <p:strVal val="#ppt_w*0.70"/>
                                          </p:val>
                                        </p:tav>
                                        <p:tav tm="100000">
                                          <p:val>
                                            <p:strVal val="#ppt_w"/>
                                          </p:val>
                                        </p:tav>
                                      </p:tavLst>
                                    </p:anim>
                                    <p:anim calcmode="lin" valueType="num">
                                      <p:cBhvr>
                                        <p:cTn id="42" dur="500" fill="hold"/>
                                        <p:tgtEl>
                                          <p:spTgt spid="47"/>
                                        </p:tgtEl>
                                        <p:attrNameLst>
                                          <p:attrName>ppt_h</p:attrName>
                                        </p:attrNameLst>
                                      </p:cBhvr>
                                      <p:tavLst>
                                        <p:tav tm="0">
                                          <p:val>
                                            <p:strVal val="#ppt_h"/>
                                          </p:val>
                                        </p:tav>
                                        <p:tav tm="100000">
                                          <p:val>
                                            <p:strVal val="#ppt_h"/>
                                          </p:val>
                                        </p:tav>
                                      </p:tavLst>
                                    </p:anim>
                                    <p:animEffect transition="in" filter="fade">
                                      <p:cBhvr>
                                        <p:cTn id="43" dur="500"/>
                                        <p:tgtEl>
                                          <p:spTgt spid="47"/>
                                        </p:tgtEl>
                                      </p:cBhvr>
                                    </p:animEffect>
                                  </p:childTnLst>
                                </p:cTn>
                              </p:par>
                            </p:childTnLst>
                          </p:cTn>
                        </p:par>
                        <p:par>
                          <p:cTn id="44" fill="hold">
                            <p:stCondLst>
                              <p:cond delay="4100"/>
                            </p:stCondLst>
                            <p:childTnLst>
                              <p:par>
                                <p:cTn id="45" presetID="55" presetClass="entr" presetSubtype="0"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p:cTn id="47" dur="500" fill="hold"/>
                                        <p:tgtEl>
                                          <p:spTgt spid="49"/>
                                        </p:tgtEl>
                                        <p:attrNameLst>
                                          <p:attrName>ppt_w</p:attrName>
                                        </p:attrNameLst>
                                      </p:cBhvr>
                                      <p:tavLst>
                                        <p:tav tm="0">
                                          <p:val>
                                            <p:strVal val="#ppt_w*0.70"/>
                                          </p:val>
                                        </p:tav>
                                        <p:tav tm="100000">
                                          <p:val>
                                            <p:strVal val="#ppt_w"/>
                                          </p:val>
                                        </p:tav>
                                      </p:tavLst>
                                    </p:anim>
                                    <p:anim calcmode="lin" valueType="num">
                                      <p:cBhvr>
                                        <p:cTn id="48" dur="500" fill="hold"/>
                                        <p:tgtEl>
                                          <p:spTgt spid="49"/>
                                        </p:tgtEl>
                                        <p:attrNameLst>
                                          <p:attrName>ppt_h</p:attrName>
                                        </p:attrNameLst>
                                      </p:cBhvr>
                                      <p:tavLst>
                                        <p:tav tm="0">
                                          <p:val>
                                            <p:strVal val="#ppt_h"/>
                                          </p:val>
                                        </p:tav>
                                        <p:tav tm="100000">
                                          <p:val>
                                            <p:strVal val="#ppt_h"/>
                                          </p:val>
                                        </p:tav>
                                      </p:tavLst>
                                    </p:anim>
                                    <p:animEffect transition="in" filter="fade">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5" grpId="0"/>
      <p:bldP spid="46" grpId="0"/>
      <p:bldP spid="47"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5"/>
            <a:ext cx="9912075" cy="1818289"/>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52695" y="816585"/>
            <a:ext cx="9592792" cy="1077218"/>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New Year is popularly called as “</a:t>
            </a:r>
            <a:r>
              <a:rPr lang="en-US" sz="3200" dirty="0" err="1" smtClean="0">
                <a:solidFill>
                  <a:schemeClr val="accent5">
                    <a:lumMod val="75000"/>
                  </a:schemeClr>
                </a:solidFill>
                <a:latin typeface="Book Antiqua" pitchFamily="18" charset="0"/>
                <a:cs typeface="Times New Roman" panose="02020603050405020304" pitchFamily="18" charset="0"/>
              </a:rPr>
              <a:t>Neujahr</a:t>
            </a:r>
            <a:r>
              <a:rPr lang="en-US" sz="3200" dirty="0" smtClean="0">
                <a:solidFill>
                  <a:schemeClr val="accent5">
                    <a:lumMod val="75000"/>
                  </a:schemeClr>
                </a:solidFill>
                <a:latin typeface="Book Antiqua" pitchFamily="18" charset="0"/>
                <a:cs typeface="Times New Roman" panose="02020603050405020304" pitchFamily="18" charset="0"/>
              </a:rPr>
              <a:t>” in Germany. It is celebrated on January 1</a:t>
            </a:r>
            <a:r>
              <a:rPr lang="en-US" sz="3200" baseline="30000" dirty="0" smtClean="0">
                <a:solidFill>
                  <a:schemeClr val="accent5">
                    <a:lumMod val="75000"/>
                  </a:schemeClr>
                </a:solidFill>
                <a:latin typeface="Book Antiqua" pitchFamily="18" charset="0"/>
                <a:cs typeface="Times New Roman" panose="02020603050405020304" pitchFamily="18" charset="0"/>
              </a:rPr>
              <a:t>st</a:t>
            </a:r>
            <a:r>
              <a:rPr lang="en-US" sz="3200" dirty="0" smtClean="0">
                <a:solidFill>
                  <a:schemeClr val="accent5">
                    <a:lumMod val="75000"/>
                  </a:schemeClr>
                </a:solidFill>
                <a:latin typeface="Book Antiqua" pitchFamily="18" charset="0"/>
                <a:cs typeface="Times New Roman" panose="02020603050405020304" pitchFamily="18" charset="0"/>
              </a:rPr>
              <a:t>.</a:t>
            </a:r>
          </a:p>
        </p:txBody>
      </p:sp>
      <p:pic>
        <p:nvPicPr>
          <p:cNvPr id="15" name="Рисунок 14" descr="day3-christmas-market.jpg"/>
          <p:cNvPicPr>
            <a:picLocks noChangeAspect="1"/>
          </p:cNvPicPr>
          <p:nvPr/>
        </p:nvPicPr>
        <p:blipFill>
          <a:blip r:embed="rId2"/>
          <a:stretch>
            <a:fillRect/>
          </a:stretch>
        </p:blipFill>
        <p:spPr>
          <a:xfrm>
            <a:off x="1211283" y="2885704"/>
            <a:ext cx="4963886" cy="3348841"/>
          </a:xfrm>
          <a:prstGeom prst="rect">
            <a:avLst/>
          </a:prstGeom>
          <a:effectLst>
            <a:softEdge rad="63500"/>
          </a:effectLst>
        </p:spPr>
      </p:pic>
      <p:pic>
        <p:nvPicPr>
          <p:cNvPr id="16" name="Рисунок 15" descr="Pirna_Canalettomarkt_abends_Sylvio_Dittrich (1).jpg"/>
          <p:cNvPicPr>
            <a:picLocks noChangeAspect="1"/>
          </p:cNvPicPr>
          <p:nvPr/>
        </p:nvPicPr>
        <p:blipFill>
          <a:blip r:embed="rId3"/>
          <a:srcRect l="10422" r="22078"/>
          <a:stretch>
            <a:fillRect/>
          </a:stretch>
        </p:blipFill>
        <p:spPr>
          <a:xfrm>
            <a:off x="6255142" y="2875561"/>
            <a:ext cx="4932970" cy="3358984"/>
          </a:xfrm>
          <a:prstGeom prst="rect">
            <a:avLst/>
          </a:prstGeom>
          <a:effectLst>
            <a:softEdge rad="63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5"/>
            <a:ext cx="9940433" cy="2297531"/>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55022" y="836900"/>
            <a:ext cx="9592792" cy="1569660"/>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In many cities there are big public celebrations that often begin in the evening and last throughout the night. </a:t>
            </a:r>
          </a:p>
        </p:txBody>
      </p:sp>
      <p:pic>
        <p:nvPicPr>
          <p:cNvPr id="10" name="Рисунок 9" descr="00020786.jpg"/>
          <p:cNvPicPr>
            <a:picLocks noChangeAspect="1"/>
          </p:cNvPicPr>
          <p:nvPr/>
        </p:nvPicPr>
        <p:blipFill>
          <a:blip r:embed="rId2"/>
          <a:srcRect l="3972" r="2319"/>
          <a:stretch>
            <a:fillRect/>
          </a:stretch>
        </p:blipFill>
        <p:spPr>
          <a:xfrm>
            <a:off x="1235034" y="2909455"/>
            <a:ext cx="4916384" cy="3325090"/>
          </a:xfrm>
          <a:prstGeom prst="rect">
            <a:avLst/>
          </a:prstGeom>
          <a:effectLst>
            <a:softEdge rad="63500"/>
          </a:effectLst>
        </p:spPr>
      </p:pic>
      <p:pic>
        <p:nvPicPr>
          <p:cNvPr id="13" name="Рисунок 12" descr="new-yar.jpg"/>
          <p:cNvPicPr>
            <a:picLocks noChangeAspect="1"/>
          </p:cNvPicPr>
          <p:nvPr/>
        </p:nvPicPr>
        <p:blipFill>
          <a:blip r:embed="rId3"/>
          <a:stretch>
            <a:fillRect/>
          </a:stretch>
        </p:blipFill>
        <p:spPr>
          <a:xfrm>
            <a:off x="6400799" y="2933205"/>
            <a:ext cx="4750131" cy="3327895"/>
          </a:xfrm>
          <a:prstGeom prst="rect">
            <a:avLst/>
          </a:prstGeom>
          <a:effectLst>
            <a:softEdge rad="63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6"/>
            <a:ext cx="9940433" cy="1956336"/>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40820" y="638455"/>
            <a:ext cx="9592792" cy="1569660"/>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Some people hold private celebrations at home. They invite friends and family members and prepare a festive meal, often in the form of a buffet. </a:t>
            </a:r>
          </a:p>
        </p:txBody>
      </p:sp>
      <p:pic>
        <p:nvPicPr>
          <p:cNvPr id="11" name="Рисунок 10" descr="o.jpg"/>
          <p:cNvPicPr>
            <a:picLocks noChangeAspect="1"/>
          </p:cNvPicPr>
          <p:nvPr/>
        </p:nvPicPr>
        <p:blipFill>
          <a:blip r:embed="rId2"/>
          <a:stretch>
            <a:fillRect/>
          </a:stretch>
        </p:blipFill>
        <p:spPr>
          <a:xfrm>
            <a:off x="1284457" y="2831905"/>
            <a:ext cx="4798445" cy="3343263"/>
          </a:xfrm>
          <a:prstGeom prst="rect">
            <a:avLst/>
          </a:prstGeom>
          <a:effectLst>
            <a:softEdge rad="63500"/>
          </a:effectLst>
        </p:spPr>
      </p:pic>
      <p:pic>
        <p:nvPicPr>
          <p:cNvPr id="15" name="Рисунок 14" descr="german-christmas-dinner-recipes-1.jpg"/>
          <p:cNvPicPr>
            <a:picLocks noChangeAspect="1"/>
          </p:cNvPicPr>
          <p:nvPr/>
        </p:nvPicPr>
        <p:blipFill>
          <a:blip r:embed="rId3"/>
          <a:stretch>
            <a:fillRect/>
          </a:stretch>
        </p:blipFill>
        <p:spPr>
          <a:xfrm>
            <a:off x="6341424" y="2838203"/>
            <a:ext cx="4940134" cy="3360716"/>
          </a:xfrm>
          <a:prstGeom prst="rect">
            <a:avLst/>
          </a:prstGeom>
          <a:effectLst>
            <a:softEdge rad="63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5"/>
            <a:ext cx="9940433" cy="2324825"/>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40820" y="638455"/>
            <a:ext cx="9592792" cy="2062103"/>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Midnight is often marked by fireworks and fire crackers. People may give each other gifts of four-leaf clover as a symbol of good luck for the New Year.</a:t>
            </a:r>
          </a:p>
        </p:txBody>
      </p:sp>
      <p:pic>
        <p:nvPicPr>
          <p:cNvPr id="10" name="Рисунок 9" descr="000163_001.jpg"/>
          <p:cNvPicPr>
            <a:picLocks noChangeAspect="1"/>
          </p:cNvPicPr>
          <p:nvPr/>
        </p:nvPicPr>
        <p:blipFill>
          <a:blip r:embed="rId2"/>
          <a:stretch>
            <a:fillRect/>
          </a:stretch>
        </p:blipFill>
        <p:spPr>
          <a:xfrm>
            <a:off x="1347723" y="2817408"/>
            <a:ext cx="4862009" cy="3392323"/>
          </a:xfrm>
          <a:prstGeom prst="rect">
            <a:avLst/>
          </a:prstGeom>
          <a:effectLst>
            <a:softEdge rad="63500"/>
          </a:effectLst>
        </p:spPr>
      </p:pic>
      <p:pic>
        <p:nvPicPr>
          <p:cNvPr id="11" name="Рисунок 10" descr="four-leaf-clover-1.jpg"/>
          <p:cNvPicPr>
            <a:picLocks noChangeAspect="1"/>
          </p:cNvPicPr>
          <p:nvPr/>
        </p:nvPicPr>
        <p:blipFill>
          <a:blip r:embed="rId3"/>
          <a:stretch>
            <a:fillRect/>
          </a:stretch>
        </p:blipFill>
        <p:spPr>
          <a:xfrm>
            <a:off x="6315693" y="2817408"/>
            <a:ext cx="4918364" cy="3392323"/>
          </a:xfrm>
          <a:prstGeom prst="rect">
            <a:avLst/>
          </a:prstGeom>
          <a:effectLst>
            <a:softEdge rad="63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693015"/>
            <a:ext cx="12192000" cy="1323439"/>
          </a:xfrm>
          <a:prstGeom prst="rect">
            <a:avLst/>
          </a:prstGeom>
          <a:noFill/>
        </p:spPr>
        <p:txBody>
          <a:bodyPr wrap="square" lIns="91440" tIns="45720" rIns="91440" bIns="45720">
            <a:spAutoFit/>
          </a:bodyPr>
          <a:lstStyle/>
          <a:p>
            <a:pPr algn="ct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Frohes </a:t>
            </a:r>
            <a:r>
              <a:rPr lang="en-US" sz="8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Neues</a:t>
            </a: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 </a:t>
            </a:r>
            <a:r>
              <a:rPr lang="en-US" sz="8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Jahr</a:t>
            </a: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a:t>
            </a:r>
            <a:endParaRPr lang="ru-RU"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5" name="Заголовок 1"/>
          <p:cNvSpPr txBox="1">
            <a:spLocks/>
          </p:cNvSpPr>
          <p:nvPr/>
        </p:nvSpPr>
        <p:spPr>
          <a:xfrm>
            <a:off x="864326" y="783136"/>
            <a:ext cx="10515600" cy="1325563"/>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Say in German:</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
        <p:nvSpPr>
          <p:cNvPr id="4" name="Заголовок 1"/>
          <p:cNvSpPr txBox="1">
            <a:spLocks/>
          </p:cNvSpPr>
          <p:nvPr/>
        </p:nvSpPr>
        <p:spPr>
          <a:xfrm>
            <a:off x="807721" y="4776016"/>
            <a:ext cx="10515600" cy="1325563"/>
          </a:xfrm>
          <a:prstGeom prst="rect">
            <a:avLst/>
          </a:prstGeom>
        </p:spPr>
        <p:txBody>
          <a:bodyPr>
            <a:normAutofit/>
          </a:bodyPr>
          <a:lstStyle/>
          <a:p>
            <a:pPr algn="ctr">
              <a:lnSpc>
                <a:spcPct val="90000"/>
              </a:lnSpc>
              <a:spcBef>
                <a:spcPct val="0"/>
              </a:spcBef>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a:t>
            </a:r>
            <a:r>
              <a:rPr lang="en-US" sz="5400" b="1" dirty="0" smtClean="0">
                <a:solidFill>
                  <a:schemeClr val="bg1"/>
                </a:solidFill>
                <a:latin typeface="Book Antiqua" panose="02040602050305030304" pitchFamily="18" charset="0"/>
                <a:ea typeface="+mj-ea"/>
                <a:cs typeface="+mj-cs"/>
              </a:rPr>
              <a:t>froes</a:t>
            </a:r>
            <a:r>
              <a:rPr lang="ru-RU" sz="5400" b="1" dirty="0" smtClean="0">
                <a:solidFill>
                  <a:schemeClr val="bg1"/>
                </a:solidFill>
                <a:latin typeface="Book Antiqua" panose="02040602050305030304" pitchFamily="18" charset="0"/>
                <a:ea typeface="+mj-ea"/>
                <a:cs typeface="+mj-cs"/>
              </a:rPr>
              <a:t> </a:t>
            </a:r>
            <a:r>
              <a:rPr lang="en-US" sz="5400" b="1" dirty="0" err="1" smtClean="0">
                <a:solidFill>
                  <a:schemeClr val="bg1"/>
                </a:solidFill>
                <a:latin typeface="Book Antiqua" panose="02040602050305030304" pitchFamily="18" charset="0"/>
                <a:ea typeface="+mj-ea"/>
                <a:cs typeface="+mj-cs"/>
              </a:rPr>
              <a:t>noes</a:t>
            </a:r>
            <a:r>
              <a:rPr lang="ru-RU" sz="5400" b="1" dirty="0" smtClean="0">
                <a:solidFill>
                  <a:schemeClr val="bg1"/>
                </a:solidFill>
                <a:latin typeface="Book Antiqua" panose="02040602050305030304" pitchFamily="18" charset="0"/>
                <a:ea typeface="+mj-ea"/>
                <a:cs typeface="+mj-cs"/>
              </a:rPr>
              <a:t> </a:t>
            </a:r>
            <a:r>
              <a:rPr lang="en-US" sz="5400" b="1" dirty="0" err="1" smtClean="0">
                <a:solidFill>
                  <a:schemeClr val="bg1"/>
                </a:solidFill>
                <a:latin typeface="Book Antiqua" panose="02040602050305030304" pitchFamily="18" charset="0"/>
                <a:ea typeface="+mj-ea"/>
                <a:cs typeface="+mj-cs"/>
              </a:rPr>
              <a:t>yar</a:t>
            </a: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1000" autoRev="1" fill="hold">
                                          <p:stCondLst>
                                            <p:cond delay="0"/>
                                          </p:stCondLst>
                                        </p:cTn>
                                        <p:tgtEl>
                                          <p:spTgt spid="3"/>
                                        </p:tgtEl>
                                        <p:attrNameLst>
                                          <p:attrName>ppt_w</p:attrName>
                                        </p:attrNameLst>
                                      </p:cBhvr>
                                    </p:anim>
                                    <p:anim by="(#ppt_w*0.50)" calcmode="lin" valueType="num">
                                      <p:cBhvr>
                                        <p:cTn id="8" dur="1000" decel="50000" autoRev="1" fill="hold">
                                          <p:stCondLst>
                                            <p:cond delay="0"/>
                                          </p:stCondLst>
                                        </p:cTn>
                                        <p:tgtEl>
                                          <p:spTgt spid="3"/>
                                        </p:tgtEl>
                                        <p:attrNameLst>
                                          <p:attrName>ppt_x</p:attrName>
                                        </p:attrNameLst>
                                      </p:cBhvr>
                                    </p:anim>
                                    <p:anim from="(-#ppt_h/2)" to="(#ppt_y)" calcmode="lin" valueType="num">
                                      <p:cBhvr>
                                        <p:cTn id="9" dur="2000" fill="hold">
                                          <p:stCondLst>
                                            <p:cond delay="0"/>
                                          </p:stCondLst>
                                        </p:cTn>
                                        <p:tgtEl>
                                          <p:spTgt spid="3"/>
                                        </p:tgtEl>
                                        <p:attrNameLst>
                                          <p:attrName>ppt_y</p:attrName>
                                        </p:attrNameLst>
                                      </p:cBhvr>
                                    </p:anim>
                                    <p:animRot by="21600000">
                                      <p:cBhvr>
                                        <p:cTn id="10" dur="2000" fill="hold">
                                          <p:stCondLst>
                                            <p:cond delay="0"/>
                                          </p:stCondLst>
                                        </p:cTn>
                                        <p:tgtEl>
                                          <p:spTgt spid="3"/>
                                        </p:tgtEl>
                                        <p:attrNameLst>
                                          <p:attrName>r</p:attrName>
                                        </p:attrNameLst>
                                      </p:cBhvr>
                                    </p:animRot>
                                  </p:childTnLst>
                                </p:cTn>
                              </p:par>
                            </p:childTnLst>
                          </p:cTn>
                        </p:par>
                        <p:par>
                          <p:cTn id="11" fill="hold">
                            <p:stCondLst>
                              <p:cond delay="5000"/>
                            </p:stCondLst>
                            <p:childTnLst>
                              <p:par>
                                <p:cTn id="12" presetID="39" presetClass="entr" presetSubtype="0" ac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Объект 1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1737" y="1544247"/>
            <a:ext cx="5943123" cy="5503333"/>
          </a:xfrm>
        </p:spPr>
      </p:pic>
      <p:sp>
        <p:nvSpPr>
          <p:cNvPr id="2" name="Заголовок 1"/>
          <p:cNvSpPr>
            <a:spLocks noGrp="1"/>
          </p:cNvSpPr>
          <p:nvPr>
            <p:ph type="title"/>
          </p:nvPr>
        </p:nvSpPr>
        <p:spPr/>
        <p:txBody>
          <a:bodyPr>
            <a:normAutofit/>
          </a:bodyPr>
          <a:lstStyle/>
          <a:p>
            <a:pPr algn="ctr"/>
            <a:r>
              <a:rPr lang="en-US" sz="5400" b="1" dirty="0" smtClean="0">
                <a:solidFill>
                  <a:schemeClr val="bg1"/>
                </a:solidFill>
                <a:latin typeface="Book Antiqua" panose="02040602050305030304" pitchFamily="18" charset="0"/>
              </a:rPr>
              <a:t>Guess the country</a:t>
            </a:r>
            <a:endParaRPr lang="ru-RU" sz="5400" b="1" dirty="0">
              <a:solidFill>
                <a:schemeClr val="bg1"/>
              </a:solidFill>
              <a:latin typeface="Book Antiqua" panose="02040602050305030304" pitchFamily="18" charset="0"/>
            </a:endParaRPr>
          </a:p>
        </p:txBody>
      </p:sp>
      <p:grpSp>
        <p:nvGrpSpPr>
          <p:cNvPr id="3" name="Группа 16"/>
          <p:cNvGrpSpPr/>
          <p:nvPr/>
        </p:nvGrpSpPr>
        <p:grpSpPr>
          <a:xfrm>
            <a:off x="1235335" y="-29369"/>
            <a:ext cx="3614250" cy="6019258"/>
            <a:chOff x="1235335" y="-29369"/>
            <a:chExt cx="3614250" cy="6019258"/>
          </a:xfrm>
        </p:grpSpPr>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335" y="537356"/>
              <a:ext cx="3614250" cy="5452533"/>
            </a:xfrm>
            <a:prstGeom prst="rect">
              <a:avLst/>
            </a:prstGeom>
          </p:spPr>
        </p:pic>
        <p:pic>
          <p:nvPicPr>
            <p:cNvPr id="16" name="Рисунок 15"/>
            <p:cNvPicPr>
              <a:picLocks noChangeAspect="1"/>
            </p:cNvPicPr>
            <p:nvPr/>
          </p:nvPicPr>
          <p:blipFill rotWithShape="1">
            <a:blip r:embed="rId4">
              <a:extLst>
                <a:ext uri="{28A0092B-C50C-407E-A947-70E740481C1C}">
                  <a14:useLocalDpi xmlns:a14="http://schemas.microsoft.com/office/drawing/2010/main" val="0"/>
                </a:ext>
              </a:extLst>
            </a:blip>
            <a:srcRect r="2854" b="89101"/>
            <a:stretch/>
          </p:blipFill>
          <p:spPr>
            <a:xfrm flipV="1">
              <a:off x="1235335" y="-29369"/>
              <a:ext cx="3511101" cy="594280"/>
            </a:xfrm>
            <a:prstGeom prst="rect">
              <a:avLst/>
            </a:prstGeom>
          </p:spPr>
        </p:pic>
      </p:grpSp>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8524" y="3442601"/>
            <a:ext cx="1067871" cy="1518866"/>
          </a:xfrm>
          <a:prstGeom prst="rect">
            <a:avLst/>
          </a:prstGeom>
        </p:spPr>
      </p:pic>
      <p:sp>
        <p:nvSpPr>
          <p:cNvPr id="35" name="Скругленный прямоугольник 34"/>
          <p:cNvSpPr/>
          <p:nvPr/>
        </p:nvSpPr>
        <p:spPr>
          <a:xfrm>
            <a:off x="6023792" y="5837643"/>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7" name="Скругленный прямоугольник 36"/>
          <p:cNvSpPr/>
          <p:nvPr/>
        </p:nvSpPr>
        <p:spPr>
          <a:xfrm>
            <a:off x="6955746" y="5841780"/>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8" name="Скругленный прямоугольник 37"/>
          <p:cNvSpPr/>
          <p:nvPr/>
        </p:nvSpPr>
        <p:spPr>
          <a:xfrm>
            <a:off x="7879546" y="5826182"/>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6023792" y="5731578"/>
            <a:ext cx="701749" cy="923330"/>
          </a:xfrm>
          <a:prstGeom prst="rect">
            <a:avLst/>
          </a:prstGeom>
          <a:noFill/>
        </p:spPr>
        <p:txBody>
          <a:bodyPr wrap="square" lIns="91440" tIns="45720" rIns="91440" bIns="45720">
            <a:spAutoFit/>
          </a:bodyPr>
          <a:lstStyle/>
          <a:p>
            <a:pPr algn="ctr"/>
            <a:r>
              <a:rPr lang="en-US" sz="5400" b="1" cap="none" spc="0"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F</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0" name="Прямоугольник 39"/>
          <p:cNvSpPr/>
          <p:nvPr/>
        </p:nvSpPr>
        <p:spPr>
          <a:xfrm>
            <a:off x="6960471" y="5735715"/>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R</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1" name="Прямоугольник 40"/>
          <p:cNvSpPr/>
          <p:nvPr/>
        </p:nvSpPr>
        <p:spPr>
          <a:xfrm>
            <a:off x="7874820" y="5720117"/>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A</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2" name="Скругленный прямоугольник 41"/>
          <p:cNvSpPr/>
          <p:nvPr/>
        </p:nvSpPr>
        <p:spPr>
          <a:xfrm>
            <a:off x="8791521" y="5841780"/>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43" name="Скругленный прямоугольник 42"/>
          <p:cNvSpPr/>
          <p:nvPr/>
        </p:nvSpPr>
        <p:spPr>
          <a:xfrm>
            <a:off x="9705921" y="5845028"/>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45" name="Прямоугольник 44"/>
          <p:cNvSpPr/>
          <p:nvPr/>
        </p:nvSpPr>
        <p:spPr>
          <a:xfrm>
            <a:off x="8791521" y="5735715"/>
            <a:ext cx="701749" cy="923330"/>
          </a:xfrm>
          <a:prstGeom prst="rect">
            <a:avLst/>
          </a:prstGeom>
          <a:noFill/>
        </p:spPr>
        <p:txBody>
          <a:bodyPr wrap="square" lIns="91440" tIns="45720" rIns="91440" bIns="45720">
            <a:spAutoFit/>
          </a:bodyPr>
          <a:lstStyle/>
          <a:p>
            <a:pPr algn="ctr"/>
            <a:r>
              <a:rPr lang="en-US" sz="5400" b="1"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N</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6" name="Прямоугольник 45"/>
          <p:cNvSpPr/>
          <p:nvPr/>
        </p:nvSpPr>
        <p:spPr>
          <a:xfrm>
            <a:off x="9710646" y="5738963"/>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C</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pic>
        <p:nvPicPr>
          <p:cNvPr id="23" name="Рисунок 22" descr="france_640.png"/>
          <p:cNvPicPr>
            <a:picLocks noChangeAspect="1"/>
          </p:cNvPicPr>
          <p:nvPr/>
        </p:nvPicPr>
        <p:blipFill>
          <a:blip r:embed="rId6"/>
          <a:stretch>
            <a:fillRect/>
          </a:stretch>
        </p:blipFill>
        <p:spPr>
          <a:xfrm>
            <a:off x="-166255" y="2113808"/>
            <a:ext cx="6388925" cy="4744192"/>
          </a:xfrm>
          <a:prstGeom prst="rect">
            <a:avLst/>
          </a:prstGeom>
        </p:spPr>
      </p:pic>
      <p:sp>
        <p:nvSpPr>
          <p:cNvPr id="22" name="Скругленный прямоугольник 21"/>
          <p:cNvSpPr/>
          <p:nvPr/>
        </p:nvSpPr>
        <p:spPr>
          <a:xfrm>
            <a:off x="10642600" y="5837643"/>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10647325" y="5731578"/>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E</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pic>
        <p:nvPicPr>
          <p:cNvPr id="25" name="Рисунок 24" descr="Paris-France-Louvre-City-Lights-Hd-Wallpaper-.jpg"/>
          <p:cNvPicPr>
            <a:picLocks noChangeAspect="1"/>
          </p:cNvPicPr>
          <p:nvPr/>
        </p:nvPicPr>
        <p:blipFill>
          <a:blip r:embed="rId7" cstate="print"/>
          <a:stretch>
            <a:fillRect/>
          </a:stretch>
        </p:blipFill>
        <p:spPr>
          <a:xfrm>
            <a:off x="6348248" y="1786759"/>
            <a:ext cx="4624552" cy="2890345"/>
          </a:xfrm>
          <a:prstGeom prst="rect">
            <a:avLst/>
          </a:prstGeom>
          <a:effectLst>
            <a:softEdge rad="317500"/>
          </a:effectLst>
        </p:spPr>
      </p:pic>
      <p:pic>
        <p:nvPicPr>
          <p:cNvPr id="26" name="Рисунок 25" descr="0_12c4c8_53a3f7c3_orig.png"/>
          <p:cNvPicPr>
            <a:picLocks noChangeAspect="1"/>
          </p:cNvPicPr>
          <p:nvPr/>
        </p:nvPicPr>
        <p:blipFill>
          <a:blip r:embed="rId8" cstate="print"/>
          <a:stretch>
            <a:fillRect/>
          </a:stretch>
        </p:blipFill>
        <p:spPr>
          <a:xfrm>
            <a:off x="5884326" y="1229710"/>
            <a:ext cx="5335037" cy="4120056"/>
          </a:xfrm>
          <a:prstGeom prst="rect">
            <a:avLst/>
          </a:prstGeom>
        </p:spPr>
      </p:pic>
    </p:spTree>
    <p:extLst>
      <p:ext uri="{BB962C8B-B14F-4D97-AF65-F5344CB8AC3E}">
        <p14:creationId xmlns:p14="http://schemas.microsoft.com/office/powerpoint/2010/main" val="79420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1000"/>
                                        <p:tgtEl>
                                          <p:spTgt spid="23"/>
                                        </p:tgtEl>
                                      </p:cBhvr>
                                    </p:animEffect>
                                  </p:childTnLst>
                                </p:cTn>
                              </p:par>
                            </p:childTnLst>
                          </p:cTn>
                        </p:par>
                        <p:par>
                          <p:cTn id="8" fill="hold">
                            <p:stCondLst>
                              <p:cond delay="1000"/>
                            </p:stCondLst>
                            <p:childTnLst>
                              <p:par>
                                <p:cTn id="9" presetID="55" presetClass="entr" presetSubtype="0" fill="hold" grpId="0" nodeType="afterEffect">
                                  <p:stCondLst>
                                    <p:cond delay="2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strVal val="#ppt_w*0.70"/>
                                          </p:val>
                                        </p:tav>
                                        <p:tav tm="100000">
                                          <p:val>
                                            <p:strVal val="#ppt_w"/>
                                          </p:val>
                                        </p:tav>
                                      </p:tavLst>
                                    </p:anim>
                                    <p:anim calcmode="lin" valueType="num">
                                      <p:cBhvr>
                                        <p:cTn id="12" dur="500" fill="hold"/>
                                        <p:tgtEl>
                                          <p:spTgt spid="39"/>
                                        </p:tgtEl>
                                        <p:attrNameLst>
                                          <p:attrName>ppt_h</p:attrName>
                                        </p:attrNameLst>
                                      </p:cBhvr>
                                      <p:tavLst>
                                        <p:tav tm="0">
                                          <p:val>
                                            <p:strVal val="#ppt_h"/>
                                          </p:val>
                                        </p:tav>
                                        <p:tav tm="100000">
                                          <p:val>
                                            <p:strVal val="#ppt_h"/>
                                          </p:val>
                                        </p:tav>
                                      </p:tavLst>
                                    </p:anim>
                                    <p:animEffect transition="in" filter="fade">
                                      <p:cBhvr>
                                        <p:cTn id="13" dur="500"/>
                                        <p:tgtEl>
                                          <p:spTgt spid="39"/>
                                        </p:tgtEl>
                                      </p:cBhvr>
                                    </p:animEffect>
                                  </p:childTnLst>
                                </p:cTn>
                              </p:par>
                            </p:childTnLst>
                          </p:cTn>
                        </p:par>
                        <p:par>
                          <p:cTn id="14" fill="hold">
                            <p:stCondLst>
                              <p:cond delay="1520"/>
                            </p:stCondLst>
                            <p:childTnLst>
                              <p:par>
                                <p:cTn id="15" presetID="55" presetClass="entr" presetSubtype="0" fill="hold" grpId="0" nodeType="afterEffect">
                                  <p:stCondLst>
                                    <p:cond delay="2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strVal val="#ppt_w*0.70"/>
                                          </p:val>
                                        </p:tav>
                                        <p:tav tm="100000">
                                          <p:val>
                                            <p:strVal val="#ppt_w"/>
                                          </p:val>
                                        </p:tav>
                                      </p:tavLst>
                                    </p:anim>
                                    <p:anim calcmode="lin" valueType="num">
                                      <p:cBhvr>
                                        <p:cTn id="18" dur="500" fill="hold"/>
                                        <p:tgtEl>
                                          <p:spTgt spid="40"/>
                                        </p:tgtEl>
                                        <p:attrNameLst>
                                          <p:attrName>ppt_h</p:attrName>
                                        </p:attrNameLst>
                                      </p:cBhvr>
                                      <p:tavLst>
                                        <p:tav tm="0">
                                          <p:val>
                                            <p:strVal val="#ppt_h"/>
                                          </p:val>
                                        </p:tav>
                                        <p:tav tm="100000">
                                          <p:val>
                                            <p:strVal val="#ppt_h"/>
                                          </p:val>
                                        </p:tav>
                                      </p:tavLst>
                                    </p:anim>
                                    <p:animEffect transition="in" filter="fade">
                                      <p:cBhvr>
                                        <p:cTn id="19" dur="500"/>
                                        <p:tgtEl>
                                          <p:spTgt spid="40"/>
                                        </p:tgtEl>
                                      </p:cBhvr>
                                    </p:animEffect>
                                  </p:childTnLst>
                                </p:cTn>
                              </p:par>
                            </p:childTnLst>
                          </p:cTn>
                        </p:par>
                        <p:par>
                          <p:cTn id="20" fill="hold">
                            <p:stCondLst>
                              <p:cond delay="2040"/>
                            </p:stCondLst>
                            <p:childTnLst>
                              <p:par>
                                <p:cTn id="21" presetID="55" presetClass="entr" presetSubtype="0" fill="hold" grpId="0" nodeType="afterEffect">
                                  <p:stCondLst>
                                    <p:cond delay="2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strVal val="#ppt_w*0.7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animEffect transition="in" filter="fade">
                                      <p:cBhvr>
                                        <p:cTn id="25" dur="500"/>
                                        <p:tgtEl>
                                          <p:spTgt spid="41"/>
                                        </p:tgtEl>
                                      </p:cBhvr>
                                    </p:animEffect>
                                  </p:childTnLst>
                                </p:cTn>
                              </p:par>
                            </p:childTnLst>
                          </p:cTn>
                        </p:par>
                        <p:par>
                          <p:cTn id="26" fill="hold">
                            <p:stCondLst>
                              <p:cond delay="2560"/>
                            </p:stCondLst>
                            <p:childTnLst>
                              <p:par>
                                <p:cTn id="27" presetID="55" presetClass="entr" presetSubtype="0" fill="hold" grpId="0" nodeType="afterEffect">
                                  <p:stCondLst>
                                    <p:cond delay="2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strVal val="#ppt_w*0.70"/>
                                          </p:val>
                                        </p:tav>
                                        <p:tav tm="100000">
                                          <p:val>
                                            <p:strVal val="#ppt_w"/>
                                          </p:val>
                                        </p:tav>
                                      </p:tavLst>
                                    </p:anim>
                                    <p:anim calcmode="lin" valueType="num">
                                      <p:cBhvr>
                                        <p:cTn id="30" dur="500" fill="hold"/>
                                        <p:tgtEl>
                                          <p:spTgt spid="45"/>
                                        </p:tgtEl>
                                        <p:attrNameLst>
                                          <p:attrName>ppt_h</p:attrName>
                                        </p:attrNameLst>
                                      </p:cBhvr>
                                      <p:tavLst>
                                        <p:tav tm="0">
                                          <p:val>
                                            <p:strVal val="#ppt_h"/>
                                          </p:val>
                                        </p:tav>
                                        <p:tav tm="100000">
                                          <p:val>
                                            <p:strVal val="#ppt_h"/>
                                          </p:val>
                                        </p:tav>
                                      </p:tavLst>
                                    </p:anim>
                                    <p:animEffect transition="in" filter="fade">
                                      <p:cBhvr>
                                        <p:cTn id="31" dur="500"/>
                                        <p:tgtEl>
                                          <p:spTgt spid="45"/>
                                        </p:tgtEl>
                                      </p:cBhvr>
                                    </p:animEffect>
                                  </p:childTnLst>
                                </p:cTn>
                              </p:par>
                            </p:childTnLst>
                          </p:cTn>
                        </p:par>
                        <p:par>
                          <p:cTn id="32" fill="hold">
                            <p:stCondLst>
                              <p:cond delay="3080"/>
                            </p:stCondLst>
                            <p:childTnLst>
                              <p:par>
                                <p:cTn id="33" presetID="55" presetClass="entr" presetSubtype="0" fill="hold" grpId="0" nodeType="afterEffect">
                                  <p:stCondLst>
                                    <p:cond delay="20"/>
                                  </p:stCondLst>
                                  <p:childTnLst>
                                    <p:set>
                                      <p:cBhvr>
                                        <p:cTn id="34" dur="1" fill="hold">
                                          <p:stCondLst>
                                            <p:cond delay="0"/>
                                          </p:stCondLst>
                                        </p:cTn>
                                        <p:tgtEl>
                                          <p:spTgt spid="46"/>
                                        </p:tgtEl>
                                        <p:attrNameLst>
                                          <p:attrName>style.visibility</p:attrName>
                                        </p:attrNameLst>
                                      </p:cBhvr>
                                      <p:to>
                                        <p:strVal val="visible"/>
                                      </p:to>
                                    </p:set>
                                    <p:anim calcmode="lin" valueType="num">
                                      <p:cBhvr>
                                        <p:cTn id="35" dur="500" fill="hold"/>
                                        <p:tgtEl>
                                          <p:spTgt spid="46"/>
                                        </p:tgtEl>
                                        <p:attrNameLst>
                                          <p:attrName>ppt_w</p:attrName>
                                        </p:attrNameLst>
                                      </p:cBhvr>
                                      <p:tavLst>
                                        <p:tav tm="0">
                                          <p:val>
                                            <p:strVal val="#ppt_w*0.70"/>
                                          </p:val>
                                        </p:tav>
                                        <p:tav tm="100000">
                                          <p:val>
                                            <p:strVal val="#ppt_w"/>
                                          </p:val>
                                        </p:tav>
                                      </p:tavLst>
                                    </p:anim>
                                    <p:anim calcmode="lin" valueType="num">
                                      <p:cBhvr>
                                        <p:cTn id="36" dur="500" fill="hold"/>
                                        <p:tgtEl>
                                          <p:spTgt spid="46"/>
                                        </p:tgtEl>
                                        <p:attrNameLst>
                                          <p:attrName>ppt_h</p:attrName>
                                        </p:attrNameLst>
                                      </p:cBhvr>
                                      <p:tavLst>
                                        <p:tav tm="0">
                                          <p:val>
                                            <p:strVal val="#ppt_h"/>
                                          </p:val>
                                        </p:tav>
                                        <p:tav tm="100000">
                                          <p:val>
                                            <p:strVal val="#ppt_h"/>
                                          </p:val>
                                        </p:tav>
                                      </p:tavLst>
                                    </p:anim>
                                    <p:animEffect transition="in" filter="fade">
                                      <p:cBhvr>
                                        <p:cTn id="37" dur="500"/>
                                        <p:tgtEl>
                                          <p:spTgt spid="46"/>
                                        </p:tgtEl>
                                      </p:cBhvr>
                                    </p:animEffect>
                                  </p:childTnLst>
                                </p:cTn>
                              </p:par>
                            </p:childTnLst>
                          </p:cTn>
                        </p:par>
                        <p:par>
                          <p:cTn id="38" fill="hold">
                            <p:stCondLst>
                              <p:cond delay="3600"/>
                            </p:stCondLst>
                            <p:childTnLst>
                              <p:par>
                                <p:cTn id="39" presetID="55" presetClass="entr" presetSubtype="0" fill="hold" grpId="0" nodeType="afterEffect">
                                  <p:stCondLst>
                                    <p:cond delay="2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strVal val="#ppt_w*0.70"/>
                                          </p:val>
                                        </p:tav>
                                        <p:tav tm="100000">
                                          <p:val>
                                            <p:strVal val="#ppt_w"/>
                                          </p:val>
                                        </p:tav>
                                      </p:tavLst>
                                    </p:anim>
                                    <p:anim calcmode="lin" valueType="num">
                                      <p:cBhvr>
                                        <p:cTn id="42" dur="500" fill="hold"/>
                                        <p:tgtEl>
                                          <p:spTgt spid="24"/>
                                        </p:tgtEl>
                                        <p:attrNameLst>
                                          <p:attrName>ppt_h</p:attrName>
                                        </p:attrNameLst>
                                      </p:cBhvr>
                                      <p:tavLst>
                                        <p:tav tm="0">
                                          <p:val>
                                            <p:strVal val="#ppt_h"/>
                                          </p:val>
                                        </p:tav>
                                        <p:tav tm="100000">
                                          <p:val>
                                            <p:strVal val="#ppt_h"/>
                                          </p:val>
                                        </p:tav>
                                      </p:tavLst>
                                    </p:anim>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5" grpId="0"/>
      <p:bldP spid="46"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Объект 1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1737" y="1544247"/>
            <a:ext cx="5943123" cy="5503333"/>
          </a:xfrm>
        </p:spPr>
      </p:pic>
      <p:sp>
        <p:nvSpPr>
          <p:cNvPr id="8" name="Скругленный прямоугольник 7"/>
          <p:cNvSpPr/>
          <p:nvPr/>
        </p:nvSpPr>
        <p:spPr>
          <a:xfrm>
            <a:off x="7286163" y="5752892"/>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rmAutofit/>
          </a:bodyPr>
          <a:lstStyle/>
          <a:p>
            <a:pPr algn="ctr"/>
            <a:r>
              <a:rPr lang="en-US" sz="5400" b="1" dirty="0" smtClean="0">
                <a:solidFill>
                  <a:schemeClr val="bg1"/>
                </a:solidFill>
                <a:latin typeface="Book Antiqua" panose="02040602050305030304" pitchFamily="18" charset="0"/>
              </a:rPr>
              <a:t>Guess the country</a:t>
            </a:r>
            <a:endParaRPr lang="ru-RU" sz="5400" b="1" dirty="0">
              <a:solidFill>
                <a:schemeClr val="bg1"/>
              </a:solidFill>
              <a:latin typeface="Book Antiqua" panose="02040602050305030304" pitchFamily="18" charset="0"/>
            </a:endParaRPr>
          </a:p>
        </p:txBody>
      </p:sp>
      <p:sp>
        <p:nvSpPr>
          <p:cNvPr id="9" name="Скругленный прямоугольник 8"/>
          <p:cNvSpPr/>
          <p:nvPr/>
        </p:nvSpPr>
        <p:spPr>
          <a:xfrm>
            <a:off x="8200563" y="5752892"/>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10" name="Скругленный прямоугольник 9"/>
          <p:cNvSpPr/>
          <p:nvPr/>
        </p:nvSpPr>
        <p:spPr>
          <a:xfrm>
            <a:off x="9114963" y="5734046"/>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7286163" y="5646827"/>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U</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12" name="Прямоугольник 11"/>
          <p:cNvSpPr/>
          <p:nvPr/>
        </p:nvSpPr>
        <p:spPr>
          <a:xfrm>
            <a:off x="9119688" y="5646827"/>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A</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13" name="Прямоугольник 12"/>
          <p:cNvSpPr/>
          <p:nvPr/>
        </p:nvSpPr>
        <p:spPr>
          <a:xfrm>
            <a:off x="8191112" y="5627981"/>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S</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grpSp>
        <p:nvGrpSpPr>
          <p:cNvPr id="17" name="Группа 16"/>
          <p:cNvGrpSpPr/>
          <p:nvPr/>
        </p:nvGrpSpPr>
        <p:grpSpPr>
          <a:xfrm>
            <a:off x="1235335" y="-29369"/>
            <a:ext cx="3614250" cy="6019258"/>
            <a:chOff x="1235335" y="-29369"/>
            <a:chExt cx="3614250" cy="6019258"/>
          </a:xfrm>
        </p:grpSpPr>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335" y="537356"/>
              <a:ext cx="3614250" cy="5452533"/>
            </a:xfrm>
            <a:prstGeom prst="rect">
              <a:avLst/>
            </a:prstGeom>
          </p:spPr>
        </p:pic>
        <p:pic>
          <p:nvPicPr>
            <p:cNvPr id="16" name="Рисунок 15"/>
            <p:cNvPicPr>
              <a:picLocks noChangeAspect="1"/>
            </p:cNvPicPr>
            <p:nvPr/>
          </p:nvPicPr>
          <p:blipFill rotWithShape="1">
            <a:blip r:embed="rId4">
              <a:extLst>
                <a:ext uri="{28A0092B-C50C-407E-A947-70E740481C1C}">
                  <a14:useLocalDpi xmlns:a14="http://schemas.microsoft.com/office/drawing/2010/main" val="0"/>
                </a:ext>
              </a:extLst>
            </a:blip>
            <a:srcRect r="2854" b="89101"/>
            <a:stretch/>
          </p:blipFill>
          <p:spPr>
            <a:xfrm flipV="1">
              <a:off x="1235335" y="-29369"/>
              <a:ext cx="3511101" cy="594280"/>
            </a:xfrm>
            <a:prstGeom prst="rect">
              <a:avLst/>
            </a:prstGeom>
          </p:spPr>
        </p:pic>
      </p:grpSp>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8524" y="3442601"/>
            <a:ext cx="1067871" cy="1518866"/>
          </a:xfrm>
          <a:prstGeom prst="rect">
            <a:avLst/>
          </a:prstGeom>
        </p:spPr>
      </p:pic>
      <p:pic>
        <p:nvPicPr>
          <p:cNvPr id="20" name="Рисунок 19" descr="usa.png"/>
          <p:cNvPicPr>
            <a:picLocks noChangeAspect="1"/>
          </p:cNvPicPr>
          <p:nvPr/>
        </p:nvPicPr>
        <p:blipFill>
          <a:blip r:embed="rId6"/>
          <a:stretch>
            <a:fillRect/>
          </a:stretch>
        </p:blipFill>
        <p:spPr>
          <a:xfrm>
            <a:off x="296883" y="2161309"/>
            <a:ext cx="5627075" cy="4334494"/>
          </a:xfrm>
          <a:prstGeom prst="rect">
            <a:avLst/>
          </a:prstGeom>
        </p:spPr>
      </p:pic>
      <p:pic>
        <p:nvPicPr>
          <p:cNvPr id="21" name="Рисунок 20" descr="most-zolotye-vorota.jpg"/>
          <p:cNvPicPr>
            <a:picLocks noChangeAspect="1"/>
          </p:cNvPicPr>
          <p:nvPr/>
        </p:nvPicPr>
        <p:blipFill>
          <a:blip r:embed="rId7"/>
          <a:stretch>
            <a:fillRect/>
          </a:stretch>
        </p:blipFill>
        <p:spPr>
          <a:xfrm>
            <a:off x="6109449" y="1748659"/>
            <a:ext cx="4435054" cy="2907424"/>
          </a:xfrm>
          <a:prstGeom prst="rect">
            <a:avLst/>
          </a:prstGeom>
          <a:effectLst>
            <a:softEdge rad="317500"/>
          </a:effectLst>
        </p:spPr>
      </p:pic>
      <p:pic>
        <p:nvPicPr>
          <p:cNvPr id="24" name="Рисунок 23" descr="0_12c4c8_53a3f7c3_orig.png"/>
          <p:cNvPicPr>
            <a:picLocks noChangeAspect="1"/>
          </p:cNvPicPr>
          <p:nvPr/>
        </p:nvPicPr>
        <p:blipFill>
          <a:blip r:embed="rId8" cstate="print"/>
          <a:stretch>
            <a:fillRect/>
          </a:stretch>
        </p:blipFill>
        <p:spPr>
          <a:xfrm>
            <a:off x="5505954" y="987972"/>
            <a:ext cx="5335037" cy="4120056"/>
          </a:xfrm>
          <a:prstGeom prst="rect">
            <a:avLst/>
          </a:prstGeom>
        </p:spPr>
      </p:pic>
    </p:spTree>
    <p:extLst>
      <p:ext uri="{BB962C8B-B14F-4D97-AF65-F5344CB8AC3E}">
        <p14:creationId xmlns:p14="http://schemas.microsoft.com/office/powerpoint/2010/main" val="38380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1000"/>
                                        <p:tgtEl>
                                          <p:spTgt spid="20"/>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strVal val="#ppt_w*0.70"/>
                                          </p:val>
                                        </p:tav>
                                        <p:tav tm="100000">
                                          <p:val>
                                            <p:strVal val="#ppt_w"/>
                                          </p:val>
                                        </p:tav>
                                      </p:tavLst>
                                    </p:anim>
                                    <p:anim calcmode="lin" valueType="num">
                                      <p:cBhvr>
                                        <p:cTn id="12" dur="500" fill="hold"/>
                                        <p:tgtEl>
                                          <p:spTgt spid="11"/>
                                        </p:tgtEl>
                                        <p:attrNameLst>
                                          <p:attrName>ppt_h</p:attrName>
                                        </p:attrNameLst>
                                      </p:cBhvr>
                                      <p:tavLst>
                                        <p:tav tm="0">
                                          <p:val>
                                            <p:strVal val="#ppt_h"/>
                                          </p:val>
                                        </p:tav>
                                        <p:tav tm="100000">
                                          <p:val>
                                            <p:strVal val="#ppt_h"/>
                                          </p:val>
                                        </p:tav>
                                      </p:tavLst>
                                    </p:anim>
                                    <p:animEffect transition="in" filter="fade">
                                      <p:cBhvr>
                                        <p:cTn id="13" dur="500"/>
                                        <p:tgtEl>
                                          <p:spTgt spid="11"/>
                                        </p:tgtEl>
                                      </p:cBhvr>
                                    </p:animEffect>
                                  </p:childTnLst>
                                </p:cTn>
                              </p:par>
                            </p:childTnLst>
                          </p:cTn>
                        </p:par>
                        <p:par>
                          <p:cTn id="14" fill="hold">
                            <p:stCondLst>
                              <p:cond delay="1500"/>
                            </p:stCondLst>
                            <p:childTnLst>
                              <p:par>
                                <p:cTn id="15" presetID="55" presetClass="entr" presetSubtype="0" fill="hold" grpId="0" nodeType="afterEffect">
                                  <p:stCondLst>
                                    <p:cond delay="2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strVal val="#ppt_w*0.70"/>
                                          </p:val>
                                        </p:tav>
                                        <p:tav tm="100000">
                                          <p:val>
                                            <p:strVal val="#ppt_w"/>
                                          </p:val>
                                        </p:tav>
                                      </p:tavLst>
                                    </p:anim>
                                    <p:anim calcmode="lin" valueType="num">
                                      <p:cBhvr>
                                        <p:cTn id="18" dur="500" fill="hold"/>
                                        <p:tgtEl>
                                          <p:spTgt spid="13"/>
                                        </p:tgtEl>
                                        <p:attrNameLst>
                                          <p:attrName>ppt_h</p:attrName>
                                        </p:attrNameLst>
                                      </p:cBhvr>
                                      <p:tavLst>
                                        <p:tav tm="0">
                                          <p:val>
                                            <p:strVal val="#ppt_h"/>
                                          </p:val>
                                        </p:tav>
                                        <p:tav tm="100000">
                                          <p:val>
                                            <p:strVal val="#ppt_h"/>
                                          </p:val>
                                        </p:tav>
                                      </p:tavLst>
                                    </p:anim>
                                    <p:animEffect transition="in" filter="fade">
                                      <p:cBhvr>
                                        <p:cTn id="19" dur="500"/>
                                        <p:tgtEl>
                                          <p:spTgt spid="13"/>
                                        </p:tgtEl>
                                      </p:cBhvr>
                                    </p:animEffect>
                                  </p:childTnLst>
                                </p:cTn>
                              </p:par>
                            </p:childTnLst>
                          </p:cTn>
                        </p:par>
                        <p:par>
                          <p:cTn id="20" fill="hold">
                            <p:stCondLst>
                              <p:cond delay="2020"/>
                            </p:stCondLst>
                            <p:childTnLst>
                              <p:par>
                                <p:cTn id="21" presetID="55" presetClass="entr" presetSubtype="0" fill="hold" grpId="0" nodeType="afterEffect">
                                  <p:stCondLst>
                                    <p:cond delay="2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strVal val="#ppt_w*0.70"/>
                                          </p:val>
                                        </p:tav>
                                        <p:tav tm="100000">
                                          <p:val>
                                            <p:strVal val="#ppt_w"/>
                                          </p:val>
                                        </p:tav>
                                      </p:tavLst>
                                    </p:anim>
                                    <p:anim calcmode="lin" valueType="num">
                                      <p:cBhvr>
                                        <p:cTn id="24" dur="500" fill="hold"/>
                                        <p:tgtEl>
                                          <p:spTgt spid="12"/>
                                        </p:tgtEl>
                                        <p:attrNameLst>
                                          <p:attrName>ppt_h</p:attrName>
                                        </p:attrNameLst>
                                      </p:cBhvr>
                                      <p:tavLst>
                                        <p:tav tm="0">
                                          <p:val>
                                            <p:strVal val="#ppt_h"/>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5"/>
            <a:ext cx="9940433" cy="1914635"/>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424550" y="891673"/>
            <a:ext cx="9592792" cy="1077218"/>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People in France celebrate New Year on January 1</a:t>
            </a:r>
            <a:r>
              <a:rPr lang="en-US" sz="3200" baseline="30000" dirty="0" smtClean="0">
                <a:solidFill>
                  <a:schemeClr val="accent5">
                    <a:lumMod val="75000"/>
                  </a:schemeClr>
                </a:solidFill>
                <a:latin typeface="Book Antiqua" pitchFamily="18" charset="0"/>
                <a:cs typeface="Times New Roman" panose="02020603050405020304" pitchFamily="18" charset="0"/>
              </a:rPr>
              <a:t>st</a:t>
            </a:r>
            <a:r>
              <a:rPr lang="en-US" sz="3200" dirty="0">
                <a:solidFill>
                  <a:schemeClr val="accent5">
                    <a:lumMod val="75000"/>
                  </a:schemeClr>
                </a:solidFill>
                <a:latin typeface="Book Antiqua" pitchFamily="18" charset="0"/>
                <a:cs typeface="Times New Roman" panose="02020603050405020304" pitchFamily="18" charset="0"/>
              </a:rPr>
              <a:t>. The French call New Year's Eve </a:t>
            </a:r>
            <a:r>
              <a:rPr lang="en-US" sz="3200" dirty="0" smtClean="0">
                <a:solidFill>
                  <a:schemeClr val="accent5">
                    <a:lumMod val="75000"/>
                  </a:schemeClr>
                </a:solidFill>
                <a:latin typeface="Book Antiqua" pitchFamily="18" charset="0"/>
                <a:cs typeface="Times New Roman" panose="02020603050405020304" pitchFamily="18" charset="0"/>
              </a:rPr>
              <a:t>“la Saint-</a:t>
            </a:r>
            <a:r>
              <a:rPr lang="en-US" sz="3200" dirty="0" err="1" smtClean="0">
                <a:solidFill>
                  <a:schemeClr val="accent5">
                    <a:lumMod val="75000"/>
                  </a:schemeClr>
                </a:solidFill>
                <a:latin typeface="Book Antiqua" pitchFamily="18" charset="0"/>
                <a:cs typeface="Times New Roman" panose="02020603050405020304" pitchFamily="18" charset="0"/>
              </a:rPr>
              <a:t>Sylvestre</a:t>
            </a:r>
            <a:r>
              <a:rPr lang="en-US" sz="3200" dirty="0" smtClean="0">
                <a:solidFill>
                  <a:schemeClr val="accent5">
                    <a:lumMod val="75000"/>
                  </a:schemeClr>
                </a:solidFill>
                <a:latin typeface="Book Antiqua" pitchFamily="18" charset="0"/>
                <a:cs typeface="Times New Roman" panose="02020603050405020304" pitchFamily="18" charset="0"/>
              </a:rPr>
              <a:t>”</a:t>
            </a:r>
          </a:p>
        </p:txBody>
      </p:sp>
      <p:pic>
        <p:nvPicPr>
          <p:cNvPr id="9" name="Picture 5" descr="Картинки по запросу новый год во франции">
            <a:hlinkClick r:id="rId2"/>
          </p:cNvPr>
          <p:cNvPicPr>
            <a:picLocks noChangeAspect="1" noChangeArrowheads="1"/>
          </p:cNvPicPr>
          <p:nvPr/>
        </p:nvPicPr>
        <p:blipFill>
          <a:blip r:embed="rId3"/>
          <a:srcRect/>
          <a:stretch>
            <a:fillRect/>
          </a:stretch>
        </p:blipFill>
        <p:spPr bwMode="auto">
          <a:xfrm>
            <a:off x="1353787" y="2921330"/>
            <a:ext cx="4892633" cy="3325091"/>
          </a:xfrm>
          <a:prstGeom prst="rect">
            <a:avLst/>
          </a:prstGeom>
          <a:noFill/>
          <a:ln w="9525">
            <a:noFill/>
            <a:miter lim="800000"/>
            <a:headEnd/>
            <a:tailEnd/>
          </a:ln>
          <a:effectLst>
            <a:softEdge rad="63500"/>
          </a:effectLst>
        </p:spPr>
      </p:pic>
      <p:pic>
        <p:nvPicPr>
          <p:cNvPr id="13" name="Рисунок 12" descr="new-year-e1418668683709.jpg"/>
          <p:cNvPicPr>
            <a:picLocks noChangeAspect="1"/>
          </p:cNvPicPr>
          <p:nvPr/>
        </p:nvPicPr>
        <p:blipFill>
          <a:blip r:embed="rId4"/>
          <a:srcRect l="11226" r="12846" b="9652"/>
          <a:stretch>
            <a:fillRect/>
          </a:stretch>
        </p:blipFill>
        <p:spPr>
          <a:xfrm>
            <a:off x="6365174" y="2909455"/>
            <a:ext cx="4821382" cy="3372592"/>
          </a:xfrm>
          <a:prstGeom prst="rect">
            <a:avLst/>
          </a:prstGeom>
          <a:effectLst>
            <a:softEdge rad="63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63600" y="444526"/>
            <a:ext cx="5639527" cy="6147967"/>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016584" y="1010130"/>
            <a:ext cx="5333558" cy="5016758"/>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New Year's Eve is usually celebrated with a feast, called </a:t>
            </a:r>
            <a:r>
              <a:rPr lang="en-US" sz="3200" dirty="0" smtClean="0">
                <a:solidFill>
                  <a:schemeClr val="accent5">
                    <a:lumMod val="75000"/>
                  </a:schemeClr>
                </a:solidFill>
                <a:latin typeface="Book Antiqua" pitchFamily="18" charset="0"/>
                <a:cs typeface="Times New Roman" panose="02020603050405020304" pitchFamily="18" charset="0"/>
              </a:rPr>
              <a:t>“le </a:t>
            </a:r>
            <a:r>
              <a:rPr lang="en-US" sz="3200" dirty="0" err="1">
                <a:solidFill>
                  <a:schemeClr val="accent5">
                    <a:lumMod val="75000"/>
                  </a:schemeClr>
                </a:solidFill>
                <a:latin typeface="Book Antiqua" pitchFamily="18" charset="0"/>
                <a:cs typeface="Times New Roman" panose="02020603050405020304" pitchFamily="18" charset="0"/>
              </a:rPr>
              <a:t>Réveillon</a:t>
            </a:r>
            <a:r>
              <a:rPr lang="en-US" sz="3200" dirty="0">
                <a:solidFill>
                  <a:schemeClr val="accent5">
                    <a:lumMod val="75000"/>
                  </a:schemeClr>
                </a:solidFill>
                <a:latin typeface="Book Antiqua" pitchFamily="18" charset="0"/>
                <a:cs typeface="Times New Roman" panose="02020603050405020304" pitchFamily="18" charset="0"/>
              </a:rPr>
              <a:t> de </a:t>
            </a:r>
            <a:r>
              <a:rPr lang="en-US" sz="3200" dirty="0" smtClean="0">
                <a:solidFill>
                  <a:schemeClr val="accent5">
                    <a:lumMod val="75000"/>
                  </a:schemeClr>
                </a:solidFill>
                <a:latin typeface="Book Antiqua" pitchFamily="18" charset="0"/>
                <a:cs typeface="Times New Roman" panose="02020603050405020304" pitchFamily="18" charset="0"/>
              </a:rPr>
              <a:t>Saint-</a:t>
            </a:r>
            <a:r>
              <a:rPr lang="en-US" sz="3200" dirty="0" err="1" smtClean="0">
                <a:solidFill>
                  <a:schemeClr val="accent5">
                    <a:lumMod val="75000"/>
                  </a:schemeClr>
                </a:solidFill>
                <a:latin typeface="Book Antiqua" pitchFamily="18" charset="0"/>
                <a:cs typeface="Times New Roman" panose="02020603050405020304" pitchFamily="18" charset="0"/>
              </a:rPr>
              <a:t>Sylvestre</a:t>
            </a:r>
            <a:r>
              <a:rPr lang="en-US" sz="3200" dirty="0" smtClean="0">
                <a:solidFill>
                  <a:schemeClr val="accent5">
                    <a:lumMod val="75000"/>
                  </a:schemeClr>
                </a:solidFill>
                <a:latin typeface="Book Antiqua" pitchFamily="18" charset="0"/>
                <a:cs typeface="Times New Roman" panose="02020603050405020304" pitchFamily="18" charset="0"/>
              </a:rPr>
              <a:t>”. </a:t>
            </a:r>
            <a:r>
              <a:rPr lang="en-US" sz="3200" dirty="0">
                <a:solidFill>
                  <a:schemeClr val="accent5">
                    <a:lumMod val="75000"/>
                  </a:schemeClr>
                </a:solidFill>
                <a:latin typeface="Book Antiqua" pitchFamily="18" charset="0"/>
                <a:cs typeface="Times New Roman" panose="02020603050405020304" pitchFamily="18" charset="0"/>
              </a:rPr>
              <a:t>The feast consists of traditional dishes like </a:t>
            </a:r>
            <a:r>
              <a:rPr lang="en-US" sz="3200" dirty="0" smtClean="0">
                <a:solidFill>
                  <a:schemeClr val="accent5">
                    <a:lumMod val="75000"/>
                  </a:schemeClr>
                </a:solidFill>
                <a:latin typeface="Book Antiqua" pitchFamily="18" charset="0"/>
                <a:cs typeface="Times New Roman" panose="02020603050405020304" pitchFamily="18" charset="0"/>
              </a:rPr>
              <a:t>pancakes and </a:t>
            </a:r>
            <a:r>
              <a:rPr lang="en-US" sz="3200" dirty="0">
                <a:solidFill>
                  <a:schemeClr val="accent5">
                    <a:lumMod val="75000"/>
                  </a:schemeClr>
                </a:solidFill>
                <a:latin typeface="Book Antiqua" pitchFamily="18" charset="0"/>
                <a:cs typeface="Times New Roman" panose="02020603050405020304" pitchFamily="18" charset="0"/>
              </a:rPr>
              <a:t>foie </a:t>
            </a:r>
            <a:r>
              <a:rPr lang="en-US" sz="3200" dirty="0" err="1" smtClean="0">
                <a:solidFill>
                  <a:schemeClr val="accent5">
                    <a:lumMod val="75000"/>
                  </a:schemeClr>
                </a:solidFill>
                <a:latin typeface="Book Antiqua" pitchFamily="18" charset="0"/>
                <a:cs typeface="Times New Roman" panose="02020603050405020304" pitchFamily="18" charset="0"/>
              </a:rPr>
              <a:t>gras</a:t>
            </a:r>
            <a:r>
              <a:rPr lang="en-US" sz="3200" dirty="0" smtClean="0">
                <a:solidFill>
                  <a:schemeClr val="accent5">
                    <a:lumMod val="75000"/>
                  </a:schemeClr>
                </a:solidFill>
                <a:latin typeface="Book Antiqua" pitchFamily="18" charset="0"/>
                <a:cs typeface="Times New Roman" panose="02020603050405020304" pitchFamily="18" charset="0"/>
              </a:rPr>
              <a:t>. </a:t>
            </a:r>
            <a:r>
              <a:rPr lang="en-US" sz="3200" dirty="0">
                <a:solidFill>
                  <a:schemeClr val="accent5">
                    <a:lumMod val="75000"/>
                  </a:schemeClr>
                </a:solidFill>
                <a:latin typeface="Book Antiqua" pitchFamily="18" charset="0"/>
                <a:cs typeface="Times New Roman" panose="02020603050405020304" pitchFamily="18" charset="0"/>
              </a:rPr>
              <a:t>According to French traditions, this special dinner brings prosperity and good </a:t>
            </a:r>
            <a:r>
              <a:rPr lang="en-US" sz="3200" dirty="0" smtClean="0">
                <a:solidFill>
                  <a:schemeClr val="accent5">
                    <a:lumMod val="75000"/>
                  </a:schemeClr>
                </a:solidFill>
                <a:latin typeface="Book Antiqua" pitchFamily="18" charset="0"/>
                <a:cs typeface="Times New Roman" panose="02020603050405020304" pitchFamily="18" charset="0"/>
              </a:rPr>
              <a:t>luck.</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717" y="444526"/>
            <a:ext cx="3696550" cy="6147967"/>
          </a:xfrm>
          <a:prstGeom prst="rect">
            <a:avLst/>
          </a:prstGeom>
          <a:effectLst>
            <a:softEdge rad="63500"/>
          </a:effectLst>
        </p:spPr>
      </p:pic>
    </p:spTree>
    <p:extLst>
      <p:ext uri="{BB962C8B-B14F-4D97-AF65-F5344CB8AC3E}">
        <p14:creationId xmlns:p14="http://schemas.microsoft.com/office/powerpoint/2010/main" val="11566534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4913003" cy="5877035"/>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422306" y="1149323"/>
            <a:ext cx="4569850" cy="4524315"/>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French love to decorate their homes and banquet tables with bouquets of flowers and twigs of mistletoe. </a:t>
            </a:r>
            <a:r>
              <a:rPr lang="en-US" sz="3200" dirty="0" smtClean="0">
                <a:solidFill>
                  <a:schemeClr val="accent5">
                    <a:lumMod val="75000"/>
                  </a:schemeClr>
                </a:solidFill>
                <a:latin typeface="Book Antiqua" pitchFamily="18" charset="0"/>
                <a:cs typeface="Times New Roman" panose="02020603050405020304" pitchFamily="18" charset="0"/>
              </a:rPr>
              <a:t>People believe that the mistletoe </a:t>
            </a:r>
            <a:r>
              <a:rPr lang="en-US" sz="3200" dirty="0">
                <a:solidFill>
                  <a:schemeClr val="accent5">
                    <a:lumMod val="75000"/>
                  </a:schemeClr>
                </a:solidFill>
                <a:latin typeface="Book Antiqua" pitchFamily="18" charset="0"/>
                <a:cs typeface="Times New Roman" panose="02020603050405020304" pitchFamily="18" charset="0"/>
              </a:rPr>
              <a:t>branch brings good luck to the house for the whole year.</a:t>
            </a: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5425" r="7469"/>
          <a:stretch/>
        </p:blipFill>
        <p:spPr>
          <a:xfrm>
            <a:off x="6335309" y="472964"/>
            <a:ext cx="4620128" cy="5807599"/>
          </a:xfrm>
          <a:prstGeom prst="rect">
            <a:avLst/>
          </a:prstGeom>
          <a:effectLst>
            <a:softEdge rad="63500"/>
          </a:effectLst>
        </p:spPr>
      </p:pic>
    </p:spTree>
    <p:extLst>
      <p:ext uri="{BB962C8B-B14F-4D97-AF65-F5344CB8AC3E}">
        <p14:creationId xmlns:p14="http://schemas.microsoft.com/office/powerpoint/2010/main" val="2185060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9940433" cy="2181501"/>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53787" y="532662"/>
            <a:ext cx="9715266" cy="2062103"/>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T</a:t>
            </a:r>
            <a:r>
              <a:rPr lang="en-US" sz="3200" dirty="0" smtClean="0">
                <a:solidFill>
                  <a:schemeClr val="accent5">
                    <a:lumMod val="75000"/>
                  </a:schemeClr>
                </a:solidFill>
                <a:latin typeface="Book Antiqua" pitchFamily="18" charset="0"/>
                <a:cs typeface="Times New Roman" panose="02020603050405020304" pitchFamily="18" charset="0"/>
              </a:rPr>
              <a:t>he </a:t>
            </a:r>
            <a:r>
              <a:rPr lang="en-US" sz="3200" dirty="0">
                <a:solidFill>
                  <a:schemeClr val="accent5">
                    <a:lumMod val="75000"/>
                  </a:schemeClr>
                </a:solidFill>
                <a:latin typeface="Book Antiqua" pitchFamily="18" charset="0"/>
                <a:cs typeface="Times New Roman" panose="02020603050405020304" pitchFamily="18" charset="0"/>
              </a:rPr>
              <a:t>French prefer to celebrate </a:t>
            </a:r>
            <a:r>
              <a:rPr lang="en-US" sz="3200" dirty="0" smtClean="0">
                <a:solidFill>
                  <a:schemeClr val="accent5">
                    <a:lumMod val="75000"/>
                  </a:schemeClr>
                </a:solidFill>
                <a:latin typeface="Book Antiqua" pitchFamily="18" charset="0"/>
                <a:cs typeface="Times New Roman" panose="02020603050405020304" pitchFamily="18" charset="0"/>
              </a:rPr>
              <a:t>the </a:t>
            </a:r>
            <a:r>
              <a:rPr lang="en-US" sz="3200" dirty="0">
                <a:solidFill>
                  <a:schemeClr val="accent5">
                    <a:lumMod val="75000"/>
                  </a:schemeClr>
                </a:solidFill>
                <a:latin typeface="Book Antiqua" pitchFamily="18" charset="0"/>
                <a:cs typeface="Times New Roman" panose="02020603050405020304" pitchFamily="18" charset="0"/>
              </a:rPr>
              <a:t>New Year </a:t>
            </a:r>
            <a:r>
              <a:rPr lang="en-US" sz="3200" dirty="0" smtClean="0">
                <a:solidFill>
                  <a:schemeClr val="accent5">
                    <a:lumMod val="75000"/>
                  </a:schemeClr>
                </a:solidFill>
                <a:latin typeface="Book Antiqua" pitchFamily="18" charset="0"/>
                <a:cs typeface="Times New Roman" panose="02020603050405020304" pitchFamily="18" charset="0"/>
              </a:rPr>
              <a:t>in restaurants, </a:t>
            </a:r>
            <a:r>
              <a:rPr lang="en-US" sz="3200" dirty="0">
                <a:solidFill>
                  <a:schemeClr val="accent5">
                    <a:lumMod val="75000"/>
                  </a:schemeClr>
                </a:solidFill>
                <a:latin typeface="Book Antiqua" pitchFamily="18" charset="0"/>
                <a:cs typeface="Times New Roman" panose="02020603050405020304" pitchFamily="18" charset="0"/>
              </a:rPr>
              <a:t>wearing funny pointed hats, and confetti showering each other</a:t>
            </a:r>
            <a:r>
              <a:rPr lang="en-US" sz="3200" dirty="0" smtClean="0">
                <a:solidFill>
                  <a:schemeClr val="accent5">
                    <a:lumMod val="75000"/>
                  </a:schemeClr>
                </a:solidFill>
                <a:latin typeface="Book Antiqua" pitchFamily="18" charset="0"/>
                <a:cs typeface="Times New Roman" panose="02020603050405020304" pitchFamily="18" charset="0"/>
              </a:rPr>
              <a:t>. On </a:t>
            </a:r>
            <a:r>
              <a:rPr lang="en-US" sz="3200" dirty="0">
                <a:solidFill>
                  <a:schemeClr val="accent5">
                    <a:lumMod val="75000"/>
                  </a:schemeClr>
                </a:solidFill>
                <a:latin typeface="Book Antiqua" pitchFamily="18" charset="0"/>
                <a:cs typeface="Times New Roman" panose="02020603050405020304" pitchFamily="18" charset="0"/>
              </a:rPr>
              <a:t>New Year’s Day – </a:t>
            </a:r>
            <a:r>
              <a:rPr lang="en-US" sz="3200" dirty="0" smtClean="0">
                <a:solidFill>
                  <a:schemeClr val="accent5">
                    <a:lumMod val="75000"/>
                  </a:schemeClr>
                </a:solidFill>
                <a:latin typeface="Book Antiqua" pitchFamily="18" charset="0"/>
                <a:cs typeface="Times New Roman" panose="02020603050405020304" pitchFamily="18" charset="0"/>
              </a:rPr>
              <a:t>“le </a:t>
            </a:r>
            <a:r>
              <a:rPr lang="en-US" sz="3200" dirty="0">
                <a:solidFill>
                  <a:schemeClr val="accent5">
                    <a:lumMod val="75000"/>
                  </a:schemeClr>
                </a:solidFill>
                <a:latin typeface="Book Antiqua" pitchFamily="18" charset="0"/>
                <a:cs typeface="Times New Roman" panose="02020603050405020304" pitchFamily="18" charset="0"/>
              </a:rPr>
              <a:t>jour de </a:t>
            </a:r>
            <a:r>
              <a:rPr lang="en-US" sz="3200" dirty="0" smtClean="0">
                <a:solidFill>
                  <a:schemeClr val="accent5">
                    <a:lumMod val="75000"/>
                  </a:schemeClr>
                </a:solidFill>
                <a:latin typeface="Book Antiqua" pitchFamily="18" charset="0"/>
                <a:cs typeface="Times New Roman" panose="02020603050405020304" pitchFamily="18" charset="0"/>
              </a:rPr>
              <a:t>l’an” </a:t>
            </a:r>
            <a:r>
              <a:rPr lang="en-US" sz="3200" dirty="0">
                <a:solidFill>
                  <a:schemeClr val="accent5">
                    <a:lumMod val="75000"/>
                  </a:schemeClr>
                </a:solidFill>
                <a:latin typeface="Book Antiqua" pitchFamily="18" charset="0"/>
                <a:cs typeface="Times New Roman" panose="02020603050405020304" pitchFamily="18" charset="0"/>
              </a:rPr>
              <a:t>– parades fill the </a:t>
            </a:r>
            <a:r>
              <a:rPr lang="en-US" sz="3200" dirty="0" smtClean="0">
                <a:solidFill>
                  <a:schemeClr val="accent5">
                    <a:lumMod val="75000"/>
                  </a:schemeClr>
                </a:solidFill>
                <a:latin typeface="Book Antiqua" pitchFamily="18" charset="0"/>
                <a:cs typeface="Times New Roman" panose="02020603050405020304" pitchFamily="18" charset="0"/>
              </a:rPr>
              <a:t>streets.</a:t>
            </a:r>
          </a:p>
        </p:txBody>
      </p:sp>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r="17485"/>
          <a:stretch/>
        </p:blipFill>
        <p:spPr>
          <a:xfrm>
            <a:off x="1353787" y="2921330"/>
            <a:ext cx="4877680" cy="3325091"/>
          </a:xfrm>
          <a:prstGeom prst="rect">
            <a:avLst/>
          </a:prstGeom>
          <a:effectLst>
            <a:softEdge rad="63500"/>
          </a:effectLst>
        </p:spPr>
      </p:pic>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r="1749" b="3893"/>
          <a:stretch/>
        </p:blipFill>
        <p:spPr>
          <a:xfrm>
            <a:off x="6365174" y="2921330"/>
            <a:ext cx="4884642" cy="3325091"/>
          </a:xfrm>
          <a:prstGeom prst="rect">
            <a:avLst/>
          </a:prstGeom>
          <a:effectLst>
            <a:softEdge rad="63500"/>
          </a:effectLst>
        </p:spPr>
      </p:pic>
    </p:spTree>
    <p:extLst>
      <p:ext uri="{BB962C8B-B14F-4D97-AF65-F5344CB8AC3E}">
        <p14:creationId xmlns:p14="http://schemas.microsoft.com/office/powerpoint/2010/main" val="8159812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941210"/>
            <a:ext cx="12192000" cy="1323439"/>
          </a:xfrm>
          <a:prstGeom prst="rect">
            <a:avLst/>
          </a:prstGeom>
          <a:noFill/>
        </p:spPr>
        <p:txBody>
          <a:bodyPr wrap="square" lIns="91440" tIns="45720" rIns="91440" bIns="45720">
            <a:spAutoFit/>
          </a:bodyPr>
          <a:lstStyle/>
          <a:p>
            <a:pPr algn="ct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Bonne </a:t>
            </a:r>
            <a:r>
              <a:rPr lang="en-US" sz="8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Année</a:t>
            </a: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a:t>
            </a:r>
            <a:endParaRPr lang="ru-RU"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5" name="Заголовок 1"/>
          <p:cNvSpPr txBox="1">
            <a:spLocks/>
          </p:cNvSpPr>
          <p:nvPr/>
        </p:nvSpPr>
        <p:spPr>
          <a:xfrm>
            <a:off x="864326" y="783136"/>
            <a:ext cx="10515600" cy="1325563"/>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Say in French:</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
        <p:nvSpPr>
          <p:cNvPr id="4" name="Заголовок 1"/>
          <p:cNvSpPr txBox="1">
            <a:spLocks/>
          </p:cNvSpPr>
          <p:nvPr/>
        </p:nvSpPr>
        <p:spPr>
          <a:xfrm>
            <a:off x="807721" y="4776016"/>
            <a:ext cx="10515600" cy="1325563"/>
          </a:xfrm>
          <a:prstGeom prst="rect">
            <a:avLst/>
          </a:prstGeom>
        </p:spPr>
        <p:txBody>
          <a:bodyPr>
            <a:normAutofit/>
          </a:bodyPr>
          <a:lstStyle/>
          <a:p>
            <a:pPr algn="ctr">
              <a:lnSpc>
                <a:spcPct val="90000"/>
              </a:lnSpc>
              <a:spcBef>
                <a:spcPct val="0"/>
              </a:spcBef>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a:t>
            </a:r>
            <a:r>
              <a:rPr lang="en-US" sz="5400" b="1" dirty="0" smtClean="0">
                <a:solidFill>
                  <a:schemeClr val="bg1"/>
                </a:solidFill>
                <a:latin typeface="Book Antiqua" panose="02040602050305030304" pitchFamily="18" charset="0"/>
                <a:ea typeface="+mj-ea"/>
                <a:cs typeface="+mj-cs"/>
              </a:rPr>
              <a:t>bon </a:t>
            </a:r>
            <a:r>
              <a:rPr lang="en-US" sz="5400" b="1" dirty="0" err="1" smtClean="0">
                <a:solidFill>
                  <a:schemeClr val="bg1"/>
                </a:solidFill>
                <a:latin typeface="Book Antiqua" panose="02040602050305030304" pitchFamily="18" charset="0"/>
                <a:ea typeface="+mj-ea"/>
                <a:cs typeface="+mj-cs"/>
              </a:rPr>
              <a:t>ane</a:t>
            </a: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1000" autoRev="1" fill="hold">
                                          <p:stCondLst>
                                            <p:cond delay="0"/>
                                          </p:stCondLst>
                                        </p:cTn>
                                        <p:tgtEl>
                                          <p:spTgt spid="3"/>
                                        </p:tgtEl>
                                        <p:attrNameLst>
                                          <p:attrName>ppt_w</p:attrName>
                                        </p:attrNameLst>
                                      </p:cBhvr>
                                    </p:anim>
                                    <p:anim by="(#ppt_w*0.50)" calcmode="lin" valueType="num">
                                      <p:cBhvr>
                                        <p:cTn id="8" dur="1000" decel="50000" autoRev="1" fill="hold">
                                          <p:stCondLst>
                                            <p:cond delay="0"/>
                                          </p:stCondLst>
                                        </p:cTn>
                                        <p:tgtEl>
                                          <p:spTgt spid="3"/>
                                        </p:tgtEl>
                                        <p:attrNameLst>
                                          <p:attrName>ppt_x</p:attrName>
                                        </p:attrNameLst>
                                      </p:cBhvr>
                                    </p:anim>
                                    <p:anim from="(-#ppt_h/2)" to="(#ppt_y)" calcmode="lin" valueType="num">
                                      <p:cBhvr>
                                        <p:cTn id="9" dur="2000" fill="hold">
                                          <p:stCondLst>
                                            <p:cond delay="0"/>
                                          </p:stCondLst>
                                        </p:cTn>
                                        <p:tgtEl>
                                          <p:spTgt spid="3"/>
                                        </p:tgtEl>
                                        <p:attrNameLst>
                                          <p:attrName>ppt_y</p:attrName>
                                        </p:attrNameLst>
                                      </p:cBhvr>
                                    </p:anim>
                                    <p:animRot by="21600000">
                                      <p:cBhvr>
                                        <p:cTn id="10" dur="2000" fill="hold">
                                          <p:stCondLst>
                                            <p:cond delay="0"/>
                                          </p:stCondLst>
                                        </p:cTn>
                                        <p:tgtEl>
                                          <p:spTgt spid="3"/>
                                        </p:tgtEl>
                                        <p:attrNameLst>
                                          <p:attrName>r</p:attrName>
                                        </p:attrNameLst>
                                      </p:cBhvr>
                                    </p:animRot>
                                  </p:childTnLst>
                                </p:cTn>
                              </p:par>
                            </p:childTnLst>
                          </p:cTn>
                        </p:par>
                        <p:par>
                          <p:cTn id="11" fill="hold">
                            <p:stCondLst>
                              <p:cond delay="4000"/>
                            </p:stCondLst>
                            <p:childTnLst>
                              <p:par>
                                <p:cTn id="12" presetID="39" presetClass="entr" presetSubtype="0" ac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Объект 1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1737" y="1544247"/>
            <a:ext cx="5943123" cy="5503333"/>
          </a:xfrm>
        </p:spPr>
      </p:pic>
      <p:sp>
        <p:nvSpPr>
          <p:cNvPr id="2" name="Заголовок 1"/>
          <p:cNvSpPr>
            <a:spLocks noGrp="1"/>
          </p:cNvSpPr>
          <p:nvPr>
            <p:ph type="title"/>
          </p:nvPr>
        </p:nvSpPr>
        <p:spPr/>
        <p:txBody>
          <a:bodyPr>
            <a:normAutofit/>
          </a:bodyPr>
          <a:lstStyle/>
          <a:p>
            <a:pPr algn="ctr"/>
            <a:r>
              <a:rPr lang="en-US" sz="5400" b="1" dirty="0" smtClean="0">
                <a:solidFill>
                  <a:schemeClr val="bg1"/>
                </a:solidFill>
                <a:latin typeface="Book Antiqua" panose="02040602050305030304" pitchFamily="18" charset="0"/>
              </a:rPr>
              <a:t>Guess the country</a:t>
            </a:r>
            <a:endParaRPr lang="ru-RU" sz="5400" b="1" dirty="0">
              <a:solidFill>
                <a:schemeClr val="bg1"/>
              </a:solidFill>
              <a:latin typeface="Book Antiqua" panose="02040602050305030304" pitchFamily="18" charset="0"/>
            </a:endParaRPr>
          </a:p>
        </p:txBody>
      </p:sp>
      <p:grpSp>
        <p:nvGrpSpPr>
          <p:cNvPr id="3" name="Группа 16"/>
          <p:cNvGrpSpPr/>
          <p:nvPr/>
        </p:nvGrpSpPr>
        <p:grpSpPr>
          <a:xfrm>
            <a:off x="1235335" y="-29369"/>
            <a:ext cx="3614250" cy="6019258"/>
            <a:chOff x="1235335" y="-29369"/>
            <a:chExt cx="3614250" cy="6019258"/>
          </a:xfrm>
        </p:grpSpPr>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335" y="537356"/>
              <a:ext cx="3614250" cy="5452533"/>
            </a:xfrm>
            <a:prstGeom prst="rect">
              <a:avLst/>
            </a:prstGeom>
          </p:spPr>
        </p:pic>
        <p:pic>
          <p:nvPicPr>
            <p:cNvPr id="16" name="Рисунок 15"/>
            <p:cNvPicPr>
              <a:picLocks noChangeAspect="1"/>
            </p:cNvPicPr>
            <p:nvPr/>
          </p:nvPicPr>
          <p:blipFill rotWithShape="1">
            <a:blip r:embed="rId4">
              <a:extLst>
                <a:ext uri="{28A0092B-C50C-407E-A947-70E740481C1C}">
                  <a14:useLocalDpi xmlns:a14="http://schemas.microsoft.com/office/drawing/2010/main" val="0"/>
                </a:ext>
              </a:extLst>
            </a:blip>
            <a:srcRect r="2854" b="89101"/>
            <a:stretch/>
          </p:blipFill>
          <p:spPr>
            <a:xfrm flipV="1">
              <a:off x="1235335" y="-29369"/>
              <a:ext cx="3511101" cy="594280"/>
            </a:xfrm>
            <a:prstGeom prst="rect">
              <a:avLst/>
            </a:prstGeom>
          </p:spPr>
        </p:pic>
      </p:grpSp>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8524" y="3442601"/>
            <a:ext cx="1067871" cy="1518866"/>
          </a:xfrm>
          <a:prstGeom prst="rect">
            <a:avLst/>
          </a:prstGeom>
        </p:spPr>
      </p:pic>
      <p:sp>
        <p:nvSpPr>
          <p:cNvPr id="35" name="Скругленный прямоугольник 34"/>
          <p:cNvSpPr/>
          <p:nvPr/>
        </p:nvSpPr>
        <p:spPr>
          <a:xfrm>
            <a:off x="6358634" y="5798102"/>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7" name="Скругленный прямоугольник 36"/>
          <p:cNvSpPr/>
          <p:nvPr/>
        </p:nvSpPr>
        <p:spPr>
          <a:xfrm>
            <a:off x="7290588" y="5802239"/>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8" name="Скругленный прямоугольник 37"/>
          <p:cNvSpPr/>
          <p:nvPr/>
        </p:nvSpPr>
        <p:spPr>
          <a:xfrm>
            <a:off x="8185492" y="5794843"/>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6358634" y="5692037"/>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I</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0" name="Прямоугольник 39"/>
          <p:cNvSpPr/>
          <p:nvPr/>
        </p:nvSpPr>
        <p:spPr>
          <a:xfrm>
            <a:off x="7295313" y="5696174"/>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T</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1" name="Прямоугольник 40"/>
          <p:cNvSpPr/>
          <p:nvPr/>
        </p:nvSpPr>
        <p:spPr>
          <a:xfrm>
            <a:off x="8180766" y="5688778"/>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A</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2" name="Скругленный прямоугольник 41"/>
          <p:cNvSpPr/>
          <p:nvPr/>
        </p:nvSpPr>
        <p:spPr>
          <a:xfrm>
            <a:off x="9097467" y="5801815"/>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43" name="Скругленный прямоугольник 42"/>
          <p:cNvSpPr/>
          <p:nvPr/>
        </p:nvSpPr>
        <p:spPr>
          <a:xfrm>
            <a:off x="10009442" y="5801815"/>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45" name="Прямоугольник 44"/>
          <p:cNvSpPr/>
          <p:nvPr/>
        </p:nvSpPr>
        <p:spPr>
          <a:xfrm>
            <a:off x="9097467" y="5695750"/>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L</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6" name="Прямоугольник 45"/>
          <p:cNvSpPr/>
          <p:nvPr/>
        </p:nvSpPr>
        <p:spPr>
          <a:xfrm>
            <a:off x="10014167" y="5695750"/>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Y</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pic>
        <p:nvPicPr>
          <p:cNvPr id="20" name="Рисунок 19" descr="italy_640.png"/>
          <p:cNvPicPr>
            <a:picLocks noChangeAspect="1"/>
          </p:cNvPicPr>
          <p:nvPr/>
        </p:nvPicPr>
        <p:blipFill>
          <a:blip r:embed="rId6"/>
          <a:stretch>
            <a:fillRect/>
          </a:stretch>
        </p:blipFill>
        <p:spPr>
          <a:xfrm>
            <a:off x="-154379" y="2090057"/>
            <a:ext cx="6377049" cy="4767943"/>
          </a:xfrm>
          <a:prstGeom prst="rect">
            <a:avLst/>
          </a:prstGeom>
        </p:spPr>
      </p:pic>
      <p:pic>
        <p:nvPicPr>
          <p:cNvPr id="21" name="Рисунок 20" descr="59058C357F0001016CA23B6725C434EF.jpg"/>
          <p:cNvPicPr>
            <a:picLocks noChangeAspect="1"/>
          </p:cNvPicPr>
          <p:nvPr/>
        </p:nvPicPr>
        <p:blipFill>
          <a:blip r:embed="rId7"/>
          <a:stretch>
            <a:fillRect/>
          </a:stretch>
        </p:blipFill>
        <p:spPr>
          <a:xfrm>
            <a:off x="6295697" y="2018315"/>
            <a:ext cx="4382813" cy="2805934"/>
          </a:xfrm>
          <a:prstGeom prst="rect">
            <a:avLst/>
          </a:prstGeom>
          <a:effectLst>
            <a:softEdge rad="317500"/>
          </a:effectLst>
        </p:spPr>
      </p:pic>
      <p:pic>
        <p:nvPicPr>
          <p:cNvPr id="22" name="Рисунок 21" descr="0_12c4c8_53a3f7c3_orig.png"/>
          <p:cNvPicPr>
            <a:picLocks noChangeAspect="1"/>
          </p:cNvPicPr>
          <p:nvPr/>
        </p:nvPicPr>
        <p:blipFill>
          <a:blip r:embed="rId8" cstate="print"/>
          <a:stretch>
            <a:fillRect/>
          </a:stretch>
        </p:blipFill>
        <p:spPr>
          <a:xfrm>
            <a:off x="5884326" y="1229710"/>
            <a:ext cx="5335037" cy="4120056"/>
          </a:xfrm>
          <a:prstGeom prst="rect">
            <a:avLst/>
          </a:prstGeom>
        </p:spPr>
      </p:pic>
    </p:spTree>
    <p:extLst>
      <p:ext uri="{BB962C8B-B14F-4D97-AF65-F5344CB8AC3E}">
        <p14:creationId xmlns:p14="http://schemas.microsoft.com/office/powerpoint/2010/main" val="79420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1000"/>
                                        <p:tgtEl>
                                          <p:spTgt spid="20"/>
                                        </p:tgtEl>
                                      </p:cBhvr>
                                    </p:animEffect>
                                  </p:childTnLst>
                                </p:cTn>
                              </p:par>
                            </p:childTnLst>
                          </p:cTn>
                        </p:par>
                        <p:par>
                          <p:cTn id="8" fill="hold">
                            <p:stCondLst>
                              <p:cond delay="1000"/>
                            </p:stCondLst>
                            <p:childTnLst>
                              <p:par>
                                <p:cTn id="9" presetID="55" presetClass="entr" presetSubtype="0" fill="hold" grpId="0" nodeType="afterEffect">
                                  <p:stCondLst>
                                    <p:cond delay="2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strVal val="#ppt_w*0.70"/>
                                          </p:val>
                                        </p:tav>
                                        <p:tav tm="100000">
                                          <p:val>
                                            <p:strVal val="#ppt_w"/>
                                          </p:val>
                                        </p:tav>
                                      </p:tavLst>
                                    </p:anim>
                                    <p:anim calcmode="lin" valueType="num">
                                      <p:cBhvr>
                                        <p:cTn id="12" dur="500" fill="hold"/>
                                        <p:tgtEl>
                                          <p:spTgt spid="39"/>
                                        </p:tgtEl>
                                        <p:attrNameLst>
                                          <p:attrName>ppt_h</p:attrName>
                                        </p:attrNameLst>
                                      </p:cBhvr>
                                      <p:tavLst>
                                        <p:tav tm="0">
                                          <p:val>
                                            <p:strVal val="#ppt_h"/>
                                          </p:val>
                                        </p:tav>
                                        <p:tav tm="100000">
                                          <p:val>
                                            <p:strVal val="#ppt_h"/>
                                          </p:val>
                                        </p:tav>
                                      </p:tavLst>
                                    </p:anim>
                                    <p:animEffect transition="in" filter="fade">
                                      <p:cBhvr>
                                        <p:cTn id="13" dur="500"/>
                                        <p:tgtEl>
                                          <p:spTgt spid="39"/>
                                        </p:tgtEl>
                                      </p:cBhvr>
                                    </p:animEffect>
                                  </p:childTnLst>
                                </p:cTn>
                              </p:par>
                            </p:childTnLst>
                          </p:cTn>
                        </p:par>
                        <p:par>
                          <p:cTn id="14" fill="hold">
                            <p:stCondLst>
                              <p:cond delay="1520"/>
                            </p:stCondLst>
                            <p:childTnLst>
                              <p:par>
                                <p:cTn id="15" presetID="55" presetClass="entr" presetSubtype="0" fill="hold" grpId="0" nodeType="afterEffect">
                                  <p:stCondLst>
                                    <p:cond delay="2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strVal val="#ppt_w*0.70"/>
                                          </p:val>
                                        </p:tav>
                                        <p:tav tm="100000">
                                          <p:val>
                                            <p:strVal val="#ppt_w"/>
                                          </p:val>
                                        </p:tav>
                                      </p:tavLst>
                                    </p:anim>
                                    <p:anim calcmode="lin" valueType="num">
                                      <p:cBhvr>
                                        <p:cTn id="18" dur="500" fill="hold"/>
                                        <p:tgtEl>
                                          <p:spTgt spid="40"/>
                                        </p:tgtEl>
                                        <p:attrNameLst>
                                          <p:attrName>ppt_h</p:attrName>
                                        </p:attrNameLst>
                                      </p:cBhvr>
                                      <p:tavLst>
                                        <p:tav tm="0">
                                          <p:val>
                                            <p:strVal val="#ppt_h"/>
                                          </p:val>
                                        </p:tav>
                                        <p:tav tm="100000">
                                          <p:val>
                                            <p:strVal val="#ppt_h"/>
                                          </p:val>
                                        </p:tav>
                                      </p:tavLst>
                                    </p:anim>
                                    <p:animEffect transition="in" filter="fade">
                                      <p:cBhvr>
                                        <p:cTn id="19" dur="500"/>
                                        <p:tgtEl>
                                          <p:spTgt spid="40"/>
                                        </p:tgtEl>
                                      </p:cBhvr>
                                    </p:animEffect>
                                  </p:childTnLst>
                                </p:cTn>
                              </p:par>
                            </p:childTnLst>
                          </p:cTn>
                        </p:par>
                        <p:par>
                          <p:cTn id="20" fill="hold">
                            <p:stCondLst>
                              <p:cond delay="2040"/>
                            </p:stCondLst>
                            <p:childTnLst>
                              <p:par>
                                <p:cTn id="21" presetID="55" presetClass="entr" presetSubtype="0" fill="hold" grpId="0" nodeType="afterEffect">
                                  <p:stCondLst>
                                    <p:cond delay="2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strVal val="#ppt_w*0.7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animEffect transition="in" filter="fade">
                                      <p:cBhvr>
                                        <p:cTn id="25" dur="500"/>
                                        <p:tgtEl>
                                          <p:spTgt spid="41"/>
                                        </p:tgtEl>
                                      </p:cBhvr>
                                    </p:animEffect>
                                  </p:childTnLst>
                                </p:cTn>
                              </p:par>
                            </p:childTnLst>
                          </p:cTn>
                        </p:par>
                        <p:par>
                          <p:cTn id="26" fill="hold">
                            <p:stCondLst>
                              <p:cond delay="2560"/>
                            </p:stCondLst>
                            <p:childTnLst>
                              <p:par>
                                <p:cTn id="27" presetID="55" presetClass="entr" presetSubtype="0" fill="hold" grpId="0" nodeType="afterEffect">
                                  <p:stCondLst>
                                    <p:cond delay="2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strVal val="#ppt_w*0.70"/>
                                          </p:val>
                                        </p:tav>
                                        <p:tav tm="100000">
                                          <p:val>
                                            <p:strVal val="#ppt_w"/>
                                          </p:val>
                                        </p:tav>
                                      </p:tavLst>
                                    </p:anim>
                                    <p:anim calcmode="lin" valueType="num">
                                      <p:cBhvr>
                                        <p:cTn id="30" dur="500" fill="hold"/>
                                        <p:tgtEl>
                                          <p:spTgt spid="45"/>
                                        </p:tgtEl>
                                        <p:attrNameLst>
                                          <p:attrName>ppt_h</p:attrName>
                                        </p:attrNameLst>
                                      </p:cBhvr>
                                      <p:tavLst>
                                        <p:tav tm="0">
                                          <p:val>
                                            <p:strVal val="#ppt_h"/>
                                          </p:val>
                                        </p:tav>
                                        <p:tav tm="100000">
                                          <p:val>
                                            <p:strVal val="#ppt_h"/>
                                          </p:val>
                                        </p:tav>
                                      </p:tavLst>
                                    </p:anim>
                                    <p:animEffect transition="in" filter="fade">
                                      <p:cBhvr>
                                        <p:cTn id="31" dur="500"/>
                                        <p:tgtEl>
                                          <p:spTgt spid="45"/>
                                        </p:tgtEl>
                                      </p:cBhvr>
                                    </p:animEffect>
                                  </p:childTnLst>
                                </p:cTn>
                              </p:par>
                            </p:childTnLst>
                          </p:cTn>
                        </p:par>
                        <p:par>
                          <p:cTn id="32" fill="hold">
                            <p:stCondLst>
                              <p:cond delay="3080"/>
                            </p:stCondLst>
                            <p:childTnLst>
                              <p:par>
                                <p:cTn id="33" presetID="55" presetClass="entr" presetSubtype="0" fill="hold" grpId="0" nodeType="afterEffect">
                                  <p:stCondLst>
                                    <p:cond delay="20"/>
                                  </p:stCondLst>
                                  <p:childTnLst>
                                    <p:set>
                                      <p:cBhvr>
                                        <p:cTn id="34" dur="1" fill="hold">
                                          <p:stCondLst>
                                            <p:cond delay="0"/>
                                          </p:stCondLst>
                                        </p:cTn>
                                        <p:tgtEl>
                                          <p:spTgt spid="46"/>
                                        </p:tgtEl>
                                        <p:attrNameLst>
                                          <p:attrName>style.visibility</p:attrName>
                                        </p:attrNameLst>
                                      </p:cBhvr>
                                      <p:to>
                                        <p:strVal val="visible"/>
                                      </p:to>
                                    </p:set>
                                    <p:anim calcmode="lin" valueType="num">
                                      <p:cBhvr>
                                        <p:cTn id="35" dur="500" fill="hold"/>
                                        <p:tgtEl>
                                          <p:spTgt spid="46"/>
                                        </p:tgtEl>
                                        <p:attrNameLst>
                                          <p:attrName>ppt_w</p:attrName>
                                        </p:attrNameLst>
                                      </p:cBhvr>
                                      <p:tavLst>
                                        <p:tav tm="0">
                                          <p:val>
                                            <p:strVal val="#ppt_w*0.70"/>
                                          </p:val>
                                        </p:tav>
                                        <p:tav tm="100000">
                                          <p:val>
                                            <p:strVal val="#ppt_w"/>
                                          </p:val>
                                        </p:tav>
                                      </p:tavLst>
                                    </p:anim>
                                    <p:anim calcmode="lin" valueType="num">
                                      <p:cBhvr>
                                        <p:cTn id="36" dur="500" fill="hold"/>
                                        <p:tgtEl>
                                          <p:spTgt spid="46"/>
                                        </p:tgtEl>
                                        <p:attrNameLst>
                                          <p:attrName>ppt_h</p:attrName>
                                        </p:attrNameLst>
                                      </p:cBhvr>
                                      <p:tavLst>
                                        <p:tav tm="0">
                                          <p:val>
                                            <p:strVal val="#ppt_h"/>
                                          </p:val>
                                        </p:tav>
                                        <p:tav tm="100000">
                                          <p:val>
                                            <p:strVal val="#ppt_h"/>
                                          </p:val>
                                        </p:tav>
                                      </p:tavLst>
                                    </p:anim>
                                    <p:animEffect transition="in" filter="fade">
                                      <p:cBhvr>
                                        <p:cTn id="3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5"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9940433" cy="2354903"/>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43266" y="626484"/>
            <a:ext cx="9619013" cy="2062103"/>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In Italy the </a:t>
            </a:r>
            <a:r>
              <a:rPr lang="en-US" sz="3200" dirty="0">
                <a:solidFill>
                  <a:schemeClr val="accent5">
                    <a:lumMod val="75000"/>
                  </a:schemeClr>
                </a:solidFill>
                <a:latin typeface="Book Antiqua" pitchFamily="18" charset="0"/>
                <a:cs typeface="Times New Roman" panose="02020603050405020304" pitchFamily="18" charset="0"/>
              </a:rPr>
              <a:t>New Year </a:t>
            </a:r>
            <a:r>
              <a:rPr lang="en-US" sz="3200" dirty="0" smtClean="0">
                <a:solidFill>
                  <a:schemeClr val="accent5">
                    <a:lumMod val="75000"/>
                  </a:schemeClr>
                </a:solidFill>
                <a:latin typeface="Book Antiqua" pitchFamily="18" charset="0"/>
                <a:cs typeface="Times New Roman" panose="02020603050405020304" pitchFamily="18" charset="0"/>
              </a:rPr>
              <a:t>is celebrated on January 1</a:t>
            </a:r>
            <a:r>
              <a:rPr lang="en-US" sz="3200" baseline="30000" dirty="0" smtClean="0">
                <a:solidFill>
                  <a:schemeClr val="accent5">
                    <a:lumMod val="75000"/>
                  </a:schemeClr>
                </a:solidFill>
                <a:latin typeface="Book Antiqua" pitchFamily="18" charset="0"/>
                <a:cs typeface="Times New Roman" panose="02020603050405020304" pitchFamily="18" charset="0"/>
              </a:rPr>
              <a:t>st</a:t>
            </a:r>
            <a:r>
              <a:rPr lang="en-US" sz="3200" dirty="0" smtClean="0">
                <a:solidFill>
                  <a:schemeClr val="accent5">
                    <a:lumMod val="75000"/>
                  </a:schemeClr>
                </a:solidFill>
                <a:latin typeface="Book Antiqua" pitchFamily="18" charset="0"/>
                <a:cs typeface="Times New Roman" panose="02020603050405020304" pitchFamily="18" charset="0"/>
              </a:rPr>
              <a:t>. It is </a:t>
            </a:r>
            <a:r>
              <a:rPr lang="en-US" sz="3200" dirty="0">
                <a:solidFill>
                  <a:schemeClr val="accent5">
                    <a:lumMod val="75000"/>
                  </a:schemeClr>
                </a:solidFill>
                <a:latin typeface="Book Antiqua" pitchFamily="18" charset="0"/>
                <a:cs typeface="Times New Roman" panose="02020603050405020304" pitchFamily="18" charset="0"/>
              </a:rPr>
              <a:t>known as ‘January </a:t>
            </a:r>
            <a:r>
              <a:rPr lang="en-US" sz="3200" dirty="0" smtClean="0">
                <a:solidFill>
                  <a:schemeClr val="accent5">
                    <a:lumMod val="75000"/>
                  </a:schemeClr>
                </a:solidFill>
                <a:latin typeface="Book Antiqua" pitchFamily="18" charset="0"/>
                <a:cs typeface="Times New Roman" panose="02020603050405020304" pitchFamily="18" charset="0"/>
              </a:rPr>
              <a:t>Kalends’. </a:t>
            </a:r>
            <a:r>
              <a:rPr lang="en-US" sz="3200" dirty="0">
                <a:solidFill>
                  <a:schemeClr val="accent5">
                    <a:lumMod val="75000"/>
                  </a:schemeClr>
                </a:solidFill>
                <a:latin typeface="Book Antiqua" pitchFamily="18" charset="0"/>
                <a:cs typeface="Times New Roman" panose="02020603050405020304" pitchFamily="18" charset="0"/>
              </a:rPr>
              <a:t>The </a:t>
            </a:r>
            <a:r>
              <a:rPr lang="en-US" sz="3200" dirty="0" smtClean="0">
                <a:solidFill>
                  <a:schemeClr val="accent5">
                    <a:lumMod val="75000"/>
                  </a:schemeClr>
                </a:solidFill>
                <a:latin typeface="Book Antiqua" pitchFamily="18" charset="0"/>
                <a:cs typeface="Times New Roman" panose="02020603050405020304" pitchFamily="18" charset="0"/>
              </a:rPr>
              <a:t>preparations </a:t>
            </a:r>
            <a:r>
              <a:rPr lang="en-US" sz="3200" dirty="0">
                <a:solidFill>
                  <a:schemeClr val="accent5">
                    <a:lumMod val="75000"/>
                  </a:schemeClr>
                </a:solidFill>
                <a:latin typeface="Book Antiqua" pitchFamily="18" charset="0"/>
                <a:cs typeface="Times New Roman" panose="02020603050405020304" pitchFamily="18" charset="0"/>
              </a:rPr>
              <a:t>start with decoration of </a:t>
            </a:r>
            <a:r>
              <a:rPr lang="en-US" sz="3200" dirty="0" smtClean="0">
                <a:solidFill>
                  <a:schemeClr val="accent5">
                    <a:lumMod val="75000"/>
                  </a:schemeClr>
                </a:solidFill>
                <a:latin typeface="Book Antiqua" pitchFamily="18" charset="0"/>
                <a:cs typeface="Times New Roman" panose="02020603050405020304" pitchFamily="18" charset="0"/>
              </a:rPr>
              <a:t>houses. </a:t>
            </a:r>
            <a:r>
              <a:rPr lang="en-US" sz="3200" dirty="0">
                <a:solidFill>
                  <a:schemeClr val="accent5">
                    <a:lumMod val="75000"/>
                  </a:schemeClr>
                </a:solidFill>
                <a:latin typeface="Book Antiqua" pitchFamily="18" charset="0"/>
                <a:cs typeface="Times New Roman" panose="02020603050405020304" pitchFamily="18" charset="0"/>
              </a:rPr>
              <a:t>Italians wear new clothes and exchange gifts on these </a:t>
            </a:r>
            <a:r>
              <a:rPr lang="en-US" sz="3200" dirty="0" smtClean="0">
                <a:solidFill>
                  <a:schemeClr val="accent5">
                    <a:lumMod val="75000"/>
                  </a:schemeClr>
                </a:solidFill>
                <a:latin typeface="Book Antiqua" pitchFamily="18" charset="0"/>
                <a:cs typeface="Times New Roman" panose="02020603050405020304" pitchFamily="18" charset="0"/>
              </a:rPr>
              <a:t>days.</a:t>
            </a:r>
            <a:endParaRPr lang="en-US" sz="3200" dirty="0">
              <a:solidFill>
                <a:schemeClr val="accent5">
                  <a:lumMod val="75000"/>
                </a:schemeClr>
              </a:solidFill>
              <a:latin typeface="Book Antiqua" pitchFamily="18" charset="0"/>
              <a:cs typeface="Times New Roman" panose="02020603050405020304" pitchFamily="18" charset="0"/>
            </a:endParaRPr>
          </a:p>
        </p:txBody>
      </p:sp>
      <p:pic>
        <p:nvPicPr>
          <p:cNvPr id="13" name="Рисунок 12"/>
          <p:cNvPicPr>
            <a:picLocks noChangeAspect="1"/>
          </p:cNvPicPr>
          <p:nvPr/>
        </p:nvPicPr>
        <p:blipFill>
          <a:blip r:embed="rId2"/>
          <a:stretch>
            <a:fillRect/>
          </a:stretch>
        </p:blipFill>
        <p:spPr>
          <a:xfrm>
            <a:off x="1343266" y="2981387"/>
            <a:ext cx="4877680" cy="3265034"/>
          </a:xfrm>
          <a:prstGeom prst="rect">
            <a:avLst/>
          </a:prstGeom>
          <a:effectLst>
            <a:softEdge rad="63500"/>
          </a:effectLst>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1122" y="2981387"/>
            <a:ext cx="4875008" cy="3265034"/>
          </a:xfrm>
          <a:prstGeom prst="rect">
            <a:avLst/>
          </a:prstGeom>
          <a:effectLst>
            <a:softEdge rad="63500"/>
          </a:effectLst>
        </p:spPr>
      </p:pic>
    </p:spTree>
    <p:extLst>
      <p:ext uri="{BB962C8B-B14F-4D97-AF65-F5344CB8AC3E}">
        <p14:creationId xmlns:p14="http://schemas.microsoft.com/office/powerpoint/2010/main" val="10963785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9940433" cy="2181501"/>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43266" y="778884"/>
            <a:ext cx="9619013" cy="1569660"/>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Italians  like to eat very </a:t>
            </a:r>
            <a:r>
              <a:rPr lang="en-US" sz="3200" dirty="0" smtClean="0">
                <a:solidFill>
                  <a:schemeClr val="accent5">
                    <a:lumMod val="75000"/>
                  </a:schemeClr>
                </a:solidFill>
                <a:latin typeface="Book Antiqua" pitchFamily="18" charset="0"/>
                <a:cs typeface="Times New Roman" panose="02020603050405020304" pitchFamily="18" charset="0"/>
              </a:rPr>
              <a:t>much especially </a:t>
            </a:r>
            <a:r>
              <a:rPr lang="en-US" sz="3200" dirty="0">
                <a:solidFill>
                  <a:schemeClr val="accent5">
                    <a:lumMod val="75000"/>
                  </a:schemeClr>
                </a:solidFill>
                <a:latin typeface="Book Antiqua" pitchFamily="18" charset="0"/>
                <a:cs typeface="Times New Roman" panose="02020603050405020304" pitchFamily="18" charset="0"/>
              </a:rPr>
              <a:t>on New Year's Eve. There are </a:t>
            </a:r>
            <a:r>
              <a:rPr lang="en-US" sz="3200" dirty="0" smtClean="0">
                <a:solidFill>
                  <a:schemeClr val="accent5">
                    <a:lumMod val="75000"/>
                  </a:schemeClr>
                </a:solidFill>
                <a:latin typeface="Book Antiqua" pitchFamily="18" charset="0"/>
                <a:cs typeface="Times New Roman" panose="02020603050405020304" pitchFamily="18" charset="0"/>
              </a:rPr>
              <a:t>usually nuts</a:t>
            </a:r>
            <a:r>
              <a:rPr lang="en-US" sz="3200" dirty="0">
                <a:solidFill>
                  <a:schemeClr val="accent5">
                    <a:lumMod val="75000"/>
                  </a:schemeClr>
                </a:solidFill>
                <a:latin typeface="Book Antiqua" pitchFamily="18" charset="0"/>
                <a:cs typeface="Times New Roman" panose="02020603050405020304" pitchFamily="18" charset="0"/>
              </a:rPr>
              <a:t>, pork dishes, caviar and </a:t>
            </a:r>
            <a:r>
              <a:rPr lang="en-US" sz="3200" dirty="0" smtClean="0">
                <a:solidFill>
                  <a:schemeClr val="accent5">
                    <a:lumMod val="75000"/>
                  </a:schemeClr>
                </a:solidFill>
                <a:latin typeface="Book Antiqua" pitchFamily="18" charset="0"/>
                <a:cs typeface="Times New Roman" panose="02020603050405020304" pitchFamily="18" charset="0"/>
              </a:rPr>
              <a:t>grapes </a:t>
            </a:r>
            <a:r>
              <a:rPr lang="en-US" sz="3200" dirty="0">
                <a:solidFill>
                  <a:schemeClr val="accent5">
                    <a:lumMod val="75000"/>
                  </a:schemeClr>
                </a:solidFill>
                <a:latin typeface="Book Antiqua" pitchFamily="18" charset="0"/>
                <a:cs typeface="Times New Roman" panose="02020603050405020304" pitchFamily="18" charset="0"/>
              </a:rPr>
              <a:t>on New Year’s tables. </a:t>
            </a:r>
          </a:p>
        </p:txBody>
      </p:sp>
      <p:pic>
        <p:nvPicPr>
          <p:cNvPr id="7" name="Объект 4"/>
          <p:cNvPicPr>
            <a:picLocks noChangeAspect="1"/>
          </p:cNvPicPr>
          <p:nvPr/>
        </p:nvPicPr>
        <p:blipFill>
          <a:blip r:embed="rId2"/>
          <a:stretch>
            <a:fillRect/>
          </a:stretch>
        </p:blipFill>
        <p:spPr>
          <a:xfrm>
            <a:off x="1343266" y="2960385"/>
            <a:ext cx="4877680" cy="3286036"/>
          </a:xfrm>
          <a:prstGeom prst="rect">
            <a:avLst/>
          </a:prstGeom>
          <a:effectLst>
            <a:softEdge rad="63500"/>
          </a:effectLst>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122" y="2960385"/>
            <a:ext cx="4930042" cy="3286036"/>
          </a:xfrm>
          <a:prstGeom prst="rect">
            <a:avLst/>
          </a:prstGeom>
          <a:effectLst>
            <a:softEdge rad="63500"/>
          </a:effectLst>
        </p:spPr>
      </p:pic>
    </p:spTree>
    <p:extLst>
      <p:ext uri="{BB962C8B-B14F-4D97-AF65-F5344CB8AC3E}">
        <p14:creationId xmlns:p14="http://schemas.microsoft.com/office/powerpoint/2010/main" val="23214375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9940433" cy="2181501"/>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53787" y="778884"/>
            <a:ext cx="9619013" cy="1569660"/>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The most popular Italian tradition is to throw away old things. </a:t>
            </a:r>
            <a:r>
              <a:rPr lang="en-US" sz="3200" dirty="0" smtClean="0">
                <a:solidFill>
                  <a:schemeClr val="accent5">
                    <a:lumMod val="75000"/>
                  </a:schemeClr>
                </a:solidFill>
                <a:latin typeface="Book Antiqua" pitchFamily="18" charset="0"/>
                <a:cs typeface="Times New Roman" panose="02020603050405020304" pitchFamily="18" charset="0"/>
              </a:rPr>
              <a:t>Italians </a:t>
            </a:r>
            <a:r>
              <a:rPr lang="en-US" sz="3200" dirty="0">
                <a:solidFill>
                  <a:schemeClr val="accent5">
                    <a:lumMod val="75000"/>
                  </a:schemeClr>
                </a:solidFill>
                <a:latin typeface="Book Antiqua" pitchFamily="18" charset="0"/>
                <a:cs typeface="Times New Roman" panose="02020603050405020304" pitchFamily="18" charset="0"/>
              </a:rPr>
              <a:t>throw out old things directly from a </a:t>
            </a:r>
            <a:r>
              <a:rPr lang="en-US" sz="3200" dirty="0" smtClean="0">
                <a:solidFill>
                  <a:schemeClr val="accent5">
                    <a:lumMod val="75000"/>
                  </a:schemeClr>
                </a:solidFill>
                <a:latin typeface="Book Antiqua" pitchFamily="18" charset="0"/>
                <a:cs typeface="Times New Roman" panose="02020603050405020304" pitchFamily="18" charset="0"/>
              </a:rPr>
              <a:t>window.</a:t>
            </a: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266" y="2960385"/>
            <a:ext cx="4877680" cy="3286036"/>
          </a:xfrm>
          <a:prstGeom prst="rect">
            <a:avLst/>
          </a:prstGeom>
          <a:effectLst>
            <a:softEdge rad="63500"/>
          </a:effectLst>
        </p:spPr>
      </p:pic>
      <p:pic>
        <p:nvPicPr>
          <p:cNvPr id="12" name="Рисунок 11"/>
          <p:cNvPicPr>
            <a:picLocks noChangeAspect="1"/>
          </p:cNvPicPr>
          <p:nvPr/>
        </p:nvPicPr>
        <p:blipFill rotWithShape="1">
          <a:blip r:embed="rId3">
            <a:extLst>
              <a:ext uri="{28A0092B-C50C-407E-A947-70E740481C1C}">
                <a14:useLocalDpi xmlns:a14="http://schemas.microsoft.com/office/drawing/2010/main" val="0"/>
              </a:ext>
            </a:extLst>
          </a:blip>
          <a:srcRect l="6916" r="7894"/>
          <a:stretch/>
        </p:blipFill>
        <p:spPr>
          <a:xfrm>
            <a:off x="6306521" y="2960385"/>
            <a:ext cx="4884642" cy="3286036"/>
          </a:xfrm>
          <a:prstGeom prst="rect">
            <a:avLst/>
          </a:prstGeom>
          <a:effectLst>
            <a:softEdge rad="63500"/>
          </a:effectLst>
        </p:spPr>
      </p:pic>
    </p:spTree>
    <p:extLst>
      <p:ext uri="{BB962C8B-B14F-4D97-AF65-F5344CB8AC3E}">
        <p14:creationId xmlns:p14="http://schemas.microsoft.com/office/powerpoint/2010/main" val="26821732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9940433" cy="2181501"/>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53787" y="778884"/>
            <a:ext cx="9619013" cy="1569660"/>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Another funny tradition in Italy on New Year is to wear </a:t>
            </a:r>
            <a:r>
              <a:rPr lang="en-US" sz="3200" dirty="0" smtClean="0">
                <a:solidFill>
                  <a:schemeClr val="accent5">
                    <a:lumMod val="75000"/>
                  </a:schemeClr>
                </a:solidFill>
                <a:latin typeface="Book Antiqua" pitchFamily="18" charset="0"/>
                <a:cs typeface="Times New Roman" panose="02020603050405020304" pitchFamily="18" charset="0"/>
              </a:rPr>
              <a:t>something </a:t>
            </a:r>
            <a:r>
              <a:rPr lang="en-US" sz="3200" dirty="0">
                <a:solidFill>
                  <a:schemeClr val="accent5">
                    <a:lumMod val="75000"/>
                  </a:schemeClr>
                </a:solidFill>
                <a:latin typeface="Book Antiqua" pitchFamily="18" charset="0"/>
                <a:cs typeface="Times New Roman" panose="02020603050405020304" pitchFamily="18" charset="0"/>
              </a:rPr>
              <a:t>red. </a:t>
            </a:r>
            <a:r>
              <a:rPr lang="en-US" sz="3200" dirty="0" smtClean="0">
                <a:solidFill>
                  <a:schemeClr val="accent5">
                    <a:lumMod val="75000"/>
                  </a:schemeClr>
                </a:solidFill>
                <a:latin typeface="Book Antiqua" pitchFamily="18" charset="0"/>
                <a:cs typeface="Times New Roman" panose="02020603050405020304" pitchFamily="18" charset="0"/>
              </a:rPr>
              <a:t>Many </a:t>
            </a:r>
            <a:r>
              <a:rPr lang="en-US" sz="3200" dirty="0">
                <a:solidFill>
                  <a:schemeClr val="accent5">
                    <a:lumMod val="75000"/>
                  </a:schemeClr>
                </a:solidFill>
                <a:latin typeface="Book Antiqua" pitchFamily="18" charset="0"/>
                <a:cs typeface="Times New Roman" panose="02020603050405020304" pitchFamily="18" charset="0"/>
              </a:rPr>
              <a:t>Italians claim it will bring </a:t>
            </a:r>
            <a:r>
              <a:rPr lang="en-US" sz="3200" dirty="0" smtClean="0">
                <a:solidFill>
                  <a:schemeClr val="accent5">
                    <a:lumMod val="75000"/>
                  </a:schemeClr>
                </a:solidFill>
                <a:latin typeface="Book Antiqua" pitchFamily="18" charset="0"/>
                <a:cs typeface="Times New Roman" panose="02020603050405020304" pitchFamily="18" charset="0"/>
              </a:rPr>
              <a:t>them </a:t>
            </a:r>
            <a:r>
              <a:rPr lang="en-US" sz="3200" dirty="0">
                <a:solidFill>
                  <a:schemeClr val="accent5">
                    <a:lumMod val="75000"/>
                  </a:schemeClr>
                </a:solidFill>
                <a:latin typeface="Book Antiqua" pitchFamily="18" charset="0"/>
                <a:cs typeface="Times New Roman" panose="02020603050405020304" pitchFamily="18" charset="0"/>
              </a:rPr>
              <a:t>good </a:t>
            </a:r>
            <a:r>
              <a:rPr lang="en-US" sz="3200" dirty="0" smtClean="0">
                <a:solidFill>
                  <a:schemeClr val="accent5">
                    <a:lumMod val="75000"/>
                  </a:schemeClr>
                </a:solidFill>
                <a:latin typeface="Book Antiqua" pitchFamily="18" charset="0"/>
                <a:cs typeface="Times New Roman" panose="02020603050405020304" pitchFamily="18" charset="0"/>
              </a:rPr>
              <a:t>luck.</a:t>
            </a:r>
          </a:p>
        </p:txBody>
      </p:sp>
      <p:pic>
        <p:nvPicPr>
          <p:cNvPr id="7" name="Объект 6"/>
          <p:cNvPicPr>
            <a:picLocks noChangeAspect="1"/>
          </p:cNvPicPr>
          <p:nvPr/>
        </p:nvPicPr>
        <p:blipFill>
          <a:blip r:embed="rId2"/>
          <a:stretch>
            <a:fillRect/>
          </a:stretch>
        </p:blipFill>
        <p:spPr>
          <a:xfrm>
            <a:off x="1354667" y="3006174"/>
            <a:ext cx="4866278" cy="3242225"/>
          </a:xfrm>
          <a:prstGeom prst="rect">
            <a:avLst/>
          </a:prstGeom>
          <a:effectLst>
            <a:softEdge rad="63500"/>
          </a:effectLst>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521" y="3006174"/>
            <a:ext cx="4884642" cy="3240247"/>
          </a:xfrm>
          <a:prstGeom prst="rect">
            <a:avLst/>
          </a:prstGeom>
          <a:effectLst>
            <a:softEdge rad="63500"/>
          </a:effectLst>
        </p:spPr>
      </p:pic>
    </p:spTree>
    <p:extLst>
      <p:ext uri="{BB962C8B-B14F-4D97-AF65-F5344CB8AC3E}">
        <p14:creationId xmlns:p14="http://schemas.microsoft.com/office/powerpoint/2010/main" val="1625386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66"/>
          <p:cNvPicPr preferRelativeResize="0"/>
          <p:nvPr/>
        </p:nvPicPr>
        <p:blipFill>
          <a:blip r:embed="rId2">
            <a:alphaModFix/>
          </a:blip>
          <a:stretch>
            <a:fillRect/>
          </a:stretch>
        </p:blipFill>
        <p:spPr>
          <a:xfrm>
            <a:off x="1147719" y="2669627"/>
            <a:ext cx="5011343" cy="3584027"/>
          </a:xfrm>
          <a:prstGeom prst="rect">
            <a:avLst/>
          </a:prstGeom>
          <a:ln>
            <a:noFill/>
          </a:ln>
          <a:effectLst>
            <a:softEdge rad="112500"/>
          </a:effectLst>
        </p:spPr>
      </p:pic>
      <p:pic>
        <p:nvPicPr>
          <p:cNvPr id="3" name="Shape 67"/>
          <p:cNvPicPr preferRelativeResize="0"/>
          <p:nvPr/>
        </p:nvPicPr>
        <p:blipFill>
          <a:blip r:embed="rId3">
            <a:alphaModFix/>
          </a:blip>
          <a:stretch>
            <a:fillRect/>
          </a:stretch>
        </p:blipFill>
        <p:spPr>
          <a:xfrm>
            <a:off x="6347252" y="2722179"/>
            <a:ext cx="4919837" cy="3518981"/>
          </a:xfrm>
          <a:prstGeom prst="rect">
            <a:avLst/>
          </a:prstGeom>
          <a:ln>
            <a:noFill/>
          </a:ln>
          <a:effectLst>
            <a:softEdge rad="63500"/>
          </a:effectLst>
        </p:spPr>
      </p:pic>
      <p:sp>
        <p:nvSpPr>
          <p:cNvPr id="4" name="Прямоугольник 3"/>
          <p:cNvSpPr/>
          <p:nvPr/>
        </p:nvSpPr>
        <p:spPr>
          <a:xfrm>
            <a:off x="1250731" y="472965"/>
            <a:ext cx="9879724" cy="1818289"/>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471448" y="625393"/>
            <a:ext cx="9385738" cy="1569660"/>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The New Year in the USA is celebrated from the evening of December 31</a:t>
            </a:r>
            <a:r>
              <a:rPr lang="en-US" sz="3200" baseline="30000" dirty="0" smtClean="0">
                <a:solidFill>
                  <a:schemeClr val="accent5">
                    <a:lumMod val="75000"/>
                  </a:schemeClr>
                </a:solidFill>
                <a:latin typeface="Book Antiqua" pitchFamily="18" charset="0"/>
                <a:cs typeface="Times New Roman" panose="02020603050405020304" pitchFamily="18" charset="0"/>
              </a:rPr>
              <a:t>st</a:t>
            </a:r>
            <a:r>
              <a:rPr lang="en-US" sz="3200" dirty="0" smtClean="0">
                <a:solidFill>
                  <a:schemeClr val="accent5">
                    <a:lumMod val="75000"/>
                  </a:schemeClr>
                </a:solidFill>
                <a:latin typeface="Book Antiqua" pitchFamily="18" charset="0"/>
                <a:cs typeface="Times New Roman" panose="02020603050405020304" pitchFamily="18" charset="0"/>
              </a:rPr>
              <a:t> into January 1</a:t>
            </a:r>
            <a:r>
              <a:rPr lang="en-US" sz="3200" baseline="30000" dirty="0" smtClean="0">
                <a:solidFill>
                  <a:schemeClr val="accent5">
                    <a:lumMod val="75000"/>
                  </a:schemeClr>
                </a:solidFill>
                <a:latin typeface="Book Antiqua" pitchFamily="18" charset="0"/>
                <a:cs typeface="Times New Roman" panose="02020603050405020304" pitchFamily="18" charset="0"/>
              </a:rPr>
              <a:t>st</a:t>
            </a:r>
            <a:r>
              <a:rPr lang="en-US" sz="3200" dirty="0" smtClean="0">
                <a:solidFill>
                  <a:schemeClr val="accent5">
                    <a:lumMod val="75000"/>
                  </a:schemeClr>
                </a:solidFill>
                <a:latin typeface="Book Antiqua" pitchFamily="18" charset="0"/>
                <a:cs typeface="Times New Roman" panose="02020603050405020304" pitchFamily="18" charset="0"/>
              </a:rPr>
              <a:t> . </a:t>
            </a:r>
          </a:p>
          <a:p>
            <a:pPr algn="ctr"/>
            <a:r>
              <a:rPr lang="en-US" sz="3200" dirty="0" smtClean="0">
                <a:solidFill>
                  <a:schemeClr val="accent5">
                    <a:lumMod val="75000"/>
                  </a:schemeClr>
                </a:solidFill>
                <a:latin typeface="Book Antiqua" pitchFamily="18" charset="0"/>
                <a:cs typeface="Times New Roman" panose="02020603050405020304" pitchFamily="18" charset="0"/>
              </a:rPr>
              <a:t>The date was declared as the New Year in 1752. </a:t>
            </a:r>
            <a:endParaRPr lang="ru-RU" sz="3200" dirty="0">
              <a:solidFill>
                <a:schemeClr val="accent5">
                  <a:lumMod val="75000"/>
                </a:schemeClr>
              </a:solidFill>
              <a:latin typeface="Book Antiqua"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941210"/>
            <a:ext cx="12192000" cy="1323439"/>
          </a:xfrm>
          <a:prstGeom prst="rect">
            <a:avLst/>
          </a:prstGeom>
          <a:noFill/>
        </p:spPr>
        <p:txBody>
          <a:bodyPr wrap="square" lIns="91440" tIns="45720" rIns="91440" bIns="45720">
            <a:spAutoFit/>
          </a:bodyPr>
          <a:lstStyle/>
          <a:p>
            <a:pPr algn="ctr"/>
            <a:r>
              <a:rPr lang="en-US" sz="8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Buon</a:t>
            </a: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 Anno </a:t>
            </a:r>
            <a:r>
              <a:rPr lang="en-US" sz="8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Nuovo</a:t>
            </a: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a:t>
            </a:r>
            <a:endParaRPr lang="ru-RU"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5" name="Заголовок 1"/>
          <p:cNvSpPr txBox="1">
            <a:spLocks/>
          </p:cNvSpPr>
          <p:nvPr/>
        </p:nvSpPr>
        <p:spPr>
          <a:xfrm>
            <a:off x="864326" y="783136"/>
            <a:ext cx="10515600" cy="1325563"/>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Say in Italian:</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
        <p:nvSpPr>
          <p:cNvPr id="4" name="Заголовок 1"/>
          <p:cNvSpPr txBox="1">
            <a:spLocks/>
          </p:cNvSpPr>
          <p:nvPr/>
        </p:nvSpPr>
        <p:spPr>
          <a:xfrm>
            <a:off x="807721" y="4776016"/>
            <a:ext cx="10515600" cy="1325563"/>
          </a:xfrm>
          <a:prstGeom prst="rect">
            <a:avLst/>
          </a:prstGeom>
        </p:spPr>
        <p:txBody>
          <a:bodyPr>
            <a:normAutofit/>
          </a:bodyPr>
          <a:lstStyle/>
          <a:p>
            <a:pPr algn="ctr">
              <a:lnSpc>
                <a:spcPct val="90000"/>
              </a:lnSpc>
              <a:spcBef>
                <a:spcPct val="0"/>
              </a:spcBef>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a:t>
            </a:r>
            <a:r>
              <a:rPr kumimoji="0" lang="en-US" sz="5400" b="1" i="0" u="none" strike="noStrike" kern="1200" cap="none" spc="0" normalizeH="0" baseline="0" noProof="0" dirty="0" err="1" smtClean="0">
                <a:ln>
                  <a:noFill/>
                </a:ln>
                <a:solidFill>
                  <a:schemeClr val="bg1"/>
                </a:solidFill>
                <a:effectLst/>
                <a:uLnTx/>
                <a:uFillTx/>
                <a:latin typeface="Book Antiqua" panose="02040602050305030304" pitchFamily="18" charset="0"/>
                <a:ea typeface="+mj-ea"/>
                <a:cs typeface="+mj-cs"/>
              </a:rPr>
              <a:t>buone</a:t>
            </a:r>
            <a:r>
              <a:rPr kumimoji="0" lang="ru-RU" sz="5400" b="1" i="0" u="none" strike="noStrike" kern="1200" cap="none" spc="0" normalizeH="0" noProof="0" dirty="0" smtClean="0">
                <a:ln>
                  <a:noFill/>
                </a:ln>
                <a:solidFill>
                  <a:schemeClr val="bg1"/>
                </a:solidFill>
                <a:effectLst/>
                <a:uLnTx/>
                <a:uFillTx/>
                <a:latin typeface="Book Antiqua" panose="02040602050305030304" pitchFamily="18" charset="0"/>
                <a:ea typeface="+mj-ea"/>
                <a:cs typeface="+mj-cs"/>
              </a:rPr>
              <a:t> </a:t>
            </a:r>
            <a:r>
              <a:rPr lang="en-US" sz="5400" b="1" dirty="0" smtClean="0">
                <a:solidFill>
                  <a:schemeClr val="bg1"/>
                </a:solidFill>
                <a:latin typeface="Book Antiqua" panose="02040602050305030304" pitchFamily="18" charset="0"/>
              </a:rPr>
              <a:t>anno</a:t>
            </a:r>
            <a:r>
              <a:rPr lang="ru-RU" sz="5400" b="1" dirty="0" smtClean="0">
                <a:solidFill>
                  <a:schemeClr val="bg1"/>
                </a:solidFill>
                <a:latin typeface="Book Antiqua" panose="02040602050305030304" pitchFamily="18" charset="0"/>
              </a:rPr>
              <a:t> </a:t>
            </a:r>
            <a:r>
              <a:rPr lang="en-US" sz="5400" b="1" dirty="0" err="1" smtClean="0">
                <a:solidFill>
                  <a:schemeClr val="bg1"/>
                </a:solidFill>
                <a:latin typeface="Book Antiqua" panose="02040602050305030304" pitchFamily="18" charset="0"/>
              </a:rPr>
              <a:t>nuovo</a:t>
            </a:r>
            <a:r>
              <a:rPr lang="en-US" sz="5400" b="1" dirty="0" smtClean="0">
                <a:solidFill>
                  <a:schemeClr val="bg1"/>
                </a:solidFill>
                <a:latin typeface="Book Antiqua" panose="02040602050305030304" pitchFamily="18" charset="0"/>
              </a:rPr>
              <a:t>]</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1000" autoRev="1" fill="hold">
                                          <p:stCondLst>
                                            <p:cond delay="0"/>
                                          </p:stCondLst>
                                        </p:cTn>
                                        <p:tgtEl>
                                          <p:spTgt spid="3"/>
                                        </p:tgtEl>
                                        <p:attrNameLst>
                                          <p:attrName>ppt_w</p:attrName>
                                        </p:attrNameLst>
                                      </p:cBhvr>
                                    </p:anim>
                                    <p:anim by="(#ppt_w*0.50)" calcmode="lin" valueType="num">
                                      <p:cBhvr>
                                        <p:cTn id="8" dur="1000" decel="50000" autoRev="1" fill="hold">
                                          <p:stCondLst>
                                            <p:cond delay="0"/>
                                          </p:stCondLst>
                                        </p:cTn>
                                        <p:tgtEl>
                                          <p:spTgt spid="3"/>
                                        </p:tgtEl>
                                        <p:attrNameLst>
                                          <p:attrName>ppt_x</p:attrName>
                                        </p:attrNameLst>
                                      </p:cBhvr>
                                    </p:anim>
                                    <p:anim from="(-#ppt_h/2)" to="(#ppt_y)" calcmode="lin" valueType="num">
                                      <p:cBhvr>
                                        <p:cTn id="9" dur="2000" fill="hold">
                                          <p:stCondLst>
                                            <p:cond delay="0"/>
                                          </p:stCondLst>
                                        </p:cTn>
                                        <p:tgtEl>
                                          <p:spTgt spid="3"/>
                                        </p:tgtEl>
                                        <p:attrNameLst>
                                          <p:attrName>ppt_y</p:attrName>
                                        </p:attrNameLst>
                                      </p:cBhvr>
                                    </p:anim>
                                    <p:animRot by="21600000">
                                      <p:cBhvr>
                                        <p:cTn id="10" dur="2000" fill="hold">
                                          <p:stCondLst>
                                            <p:cond delay="0"/>
                                          </p:stCondLst>
                                        </p:cTn>
                                        <p:tgtEl>
                                          <p:spTgt spid="3"/>
                                        </p:tgtEl>
                                        <p:attrNameLst>
                                          <p:attrName>r</p:attrName>
                                        </p:attrNameLst>
                                      </p:cBhvr>
                                    </p:animRot>
                                  </p:childTnLst>
                                </p:cTn>
                              </p:par>
                            </p:childTnLst>
                          </p:cTn>
                        </p:par>
                        <p:par>
                          <p:cTn id="11" fill="hold">
                            <p:stCondLst>
                              <p:cond delay="4600"/>
                            </p:stCondLst>
                            <p:childTnLst>
                              <p:par>
                                <p:cTn id="12" presetID="39" presetClass="entr" presetSubtype="0" ac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Объект 1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1737" y="1544247"/>
            <a:ext cx="5943123" cy="5503333"/>
          </a:xfrm>
        </p:spPr>
      </p:pic>
      <p:sp>
        <p:nvSpPr>
          <p:cNvPr id="2" name="Заголовок 1"/>
          <p:cNvSpPr>
            <a:spLocks noGrp="1"/>
          </p:cNvSpPr>
          <p:nvPr>
            <p:ph type="title"/>
          </p:nvPr>
        </p:nvSpPr>
        <p:spPr/>
        <p:txBody>
          <a:bodyPr>
            <a:normAutofit/>
          </a:bodyPr>
          <a:lstStyle/>
          <a:p>
            <a:pPr algn="ctr"/>
            <a:r>
              <a:rPr lang="en-US" sz="5400" b="1" dirty="0" smtClean="0">
                <a:solidFill>
                  <a:schemeClr val="bg1"/>
                </a:solidFill>
                <a:latin typeface="Book Antiqua" panose="02040602050305030304" pitchFamily="18" charset="0"/>
              </a:rPr>
              <a:t>Guess the country</a:t>
            </a:r>
            <a:endParaRPr lang="ru-RU" sz="5400" b="1" dirty="0">
              <a:solidFill>
                <a:schemeClr val="bg1"/>
              </a:solidFill>
              <a:latin typeface="Book Antiqua" panose="02040602050305030304" pitchFamily="18" charset="0"/>
            </a:endParaRPr>
          </a:p>
        </p:txBody>
      </p:sp>
      <p:grpSp>
        <p:nvGrpSpPr>
          <p:cNvPr id="3" name="Группа 16"/>
          <p:cNvGrpSpPr/>
          <p:nvPr/>
        </p:nvGrpSpPr>
        <p:grpSpPr>
          <a:xfrm>
            <a:off x="1235335" y="-29369"/>
            <a:ext cx="3614250" cy="6019258"/>
            <a:chOff x="1235335" y="-29369"/>
            <a:chExt cx="3614250" cy="6019258"/>
          </a:xfrm>
        </p:grpSpPr>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335" y="537356"/>
              <a:ext cx="3614250" cy="5452533"/>
            </a:xfrm>
            <a:prstGeom prst="rect">
              <a:avLst/>
            </a:prstGeom>
          </p:spPr>
        </p:pic>
        <p:pic>
          <p:nvPicPr>
            <p:cNvPr id="16" name="Рисунок 15"/>
            <p:cNvPicPr>
              <a:picLocks noChangeAspect="1"/>
            </p:cNvPicPr>
            <p:nvPr/>
          </p:nvPicPr>
          <p:blipFill rotWithShape="1">
            <a:blip r:embed="rId4">
              <a:extLst>
                <a:ext uri="{28A0092B-C50C-407E-A947-70E740481C1C}">
                  <a14:useLocalDpi xmlns:a14="http://schemas.microsoft.com/office/drawing/2010/main" val="0"/>
                </a:ext>
              </a:extLst>
            </a:blip>
            <a:srcRect r="2854" b="89101"/>
            <a:stretch/>
          </p:blipFill>
          <p:spPr>
            <a:xfrm flipV="1">
              <a:off x="1235335" y="-29369"/>
              <a:ext cx="3511101" cy="594280"/>
            </a:xfrm>
            <a:prstGeom prst="rect">
              <a:avLst/>
            </a:prstGeom>
          </p:spPr>
        </p:pic>
      </p:grpSp>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8524" y="3442601"/>
            <a:ext cx="1067871" cy="1518866"/>
          </a:xfrm>
          <a:prstGeom prst="rect">
            <a:avLst/>
          </a:prstGeom>
        </p:spPr>
      </p:pic>
      <p:sp>
        <p:nvSpPr>
          <p:cNvPr id="35" name="Скругленный прямоугольник 34"/>
          <p:cNvSpPr/>
          <p:nvPr/>
        </p:nvSpPr>
        <p:spPr>
          <a:xfrm>
            <a:off x="6023792" y="5837643"/>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7" name="Скругленный прямоугольник 36"/>
          <p:cNvSpPr/>
          <p:nvPr/>
        </p:nvSpPr>
        <p:spPr>
          <a:xfrm>
            <a:off x="6955746" y="5841780"/>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8" name="Скругленный прямоугольник 37"/>
          <p:cNvSpPr/>
          <p:nvPr/>
        </p:nvSpPr>
        <p:spPr>
          <a:xfrm>
            <a:off x="7879546" y="5826182"/>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6023792" y="5731578"/>
            <a:ext cx="701749" cy="923330"/>
          </a:xfrm>
          <a:prstGeom prst="rect">
            <a:avLst/>
          </a:prstGeom>
          <a:noFill/>
        </p:spPr>
        <p:txBody>
          <a:bodyPr wrap="square" lIns="91440" tIns="45720" rIns="91440" bIns="45720">
            <a:spAutoFit/>
          </a:bodyPr>
          <a:lstStyle/>
          <a:p>
            <a:pPr algn="ctr"/>
            <a:r>
              <a:rPr lang="en-US" sz="5400" b="1" cap="none" spc="0"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S</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0" name="Прямоугольник 39"/>
          <p:cNvSpPr/>
          <p:nvPr/>
        </p:nvSpPr>
        <p:spPr>
          <a:xfrm>
            <a:off x="6960471" y="5735715"/>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W</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1" name="Прямоугольник 40"/>
          <p:cNvSpPr/>
          <p:nvPr/>
        </p:nvSpPr>
        <p:spPr>
          <a:xfrm>
            <a:off x="7874820" y="5720117"/>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E</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2" name="Скругленный прямоугольник 41"/>
          <p:cNvSpPr/>
          <p:nvPr/>
        </p:nvSpPr>
        <p:spPr>
          <a:xfrm>
            <a:off x="8791521" y="5841780"/>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43" name="Скругленный прямоугольник 42"/>
          <p:cNvSpPr/>
          <p:nvPr/>
        </p:nvSpPr>
        <p:spPr>
          <a:xfrm>
            <a:off x="9705921" y="5845028"/>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45" name="Прямоугольник 44"/>
          <p:cNvSpPr/>
          <p:nvPr/>
        </p:nvSpPr>
        <p:spPr>
          <a:xfrm>
            <a:off x="8791521" y="5735715"/>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D</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6" name="Прямоугольник 45"/>
          <p:cNvSpPr/>
          <p:nvPr/>
        </p:nvSpPr>
        <p:spPr>
          <a:xfrm>
            <a:off x="9710646" y="5738963"/>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E</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22" name="Скругленный прямоугольник 21"/>
          <p:cNvSpPr/>
          <p:nvPr/>
        </p:nvSpPr>
        <p:spPr>
          <a:xfrm>
            <a:off x="10642600" y="5837643"/>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10647325" y="5731578"/>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N</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pic>
        <p:nvPicPr>
          <p:cNvPr id="27" name="Рисунок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645" y="2085181"/>
            <a:ext cx="6378315" cy="4769293"/>
          </a:xfrm>
          <a:prstGeom prst="rect">
            <a:avLst/>
          </a:prstGeom>
        </p:spPr>
      </p:pic>
      <p:pic>
        <p:nvPicPr>
          <p:cNvPr id="28" name="Рисунок 27"/>
          <p:cNvPicPr>
            <a:picLocks noChangeAspect="1"/>
          </p:cNvPicPr>
          <p:nvPr/>
        </p:nvPicPr>
        <p:blipFill rotWithShape="1">
          <a:blip r:embed="rId7">
            <a:extLst>
              <a:ext uri="{28A0092B-C50C-407E-A947-70E740481C1C}">
                <a14:useLocalDpi xmlns:a14="http://schemas.microsoft.com/office/drawing/2010/main" val="0"/>
              </a:ext>
            </a:extLst>
          </a:blip>
          <a:srcRect l="13079" r="4625" b="11706"/>
          <a:stretch/>
        </p:blipFill>
        <p:spPr>
          <a:xfrm>
            <a:off x="6402242" y="1796753"/>
            <a:ext cx="4394095" cy="2976422"/>
          </a:xfrm>
          <a:prstGeom prst="rect">
            <a:avLst/>
          </a:prstGeom>
          <a:effectLst>
            <a:softEdge rad="317500"/>
          </a:effectLst>
        </p:spPr>
      </p:pic>
      <p:pic>
        <p:nvPicPr>
          <p:cNvPr id="26" name="Рисунок 25" descr="0_12c4c8_53a3f7c3_orig.png"/>
          <p:cNvPicPr>
            <a:picLocks noChangeAspect="1"/>
          </p:cNvPicPr>
          <p:nvPr/>
        </p:nvPicPr>
        <p:blipFill>
          <a:blip r:embed="rId8" cstate="print"/>
          <a:stretch>
            <a:fillRect/>
          </a:stretch>
        </p:blipFill>
        <p:spPr>
          <a:xfrm>
            <a:off x="5884326" y="1229710"/>
            <a:ext cx="5335037" cy="4120056"/>
          </a:xfrm>
          <a:prstGeom prst="rect">
            <a:avLst/>
          </a:prstGeom>
        </p:spPr>
      </p:pic>
    </p:spTree>
    <p:extLst>
      <p:ext uri="{BB962C8B-B14F-4D97-AF65-F5344CB8AC3E}">
        <p14:creationId xmlns:p14="http://schemas.microsoft.com/office/powerpoint/2010/main" val="280283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1000"/>
                                        <p:tgtEl>
                                          <p:spTgt spid="27"/>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strVal val="#ppt_w*0.70"/>
                                          </p:val>
                                        </p:tav>
                                        <p:tav tm="100000">
                                          <p:val>
                                            <p:strVal val="#ppt_w"/>
                                          </p:val>
                                        </p:tav>
                                      </p:tavLst>
                                    </p:anim>
                                    <p:anim calcmode="lin" valueType="num">
                                      <p:cBhvr>
                                        <p:cTn id="12" dur="500" fill="hold"/>
                                        <p:tgtEl>
                                          <p:spTgt spid="39"/>
                                        </p:tgtEl>
                                        <p:attrNameLst>
                                          <p:attrName>ppt_h</p:attrName>
                                        </p:attrNameLst>
                                      </p:cBhvr>
                                      <p:tavLst>
                                        <p:tav tm="0">
                                          <p:val>
                                            <p:strVal val="#ppt_h"/>
                                          </p:val>
                                        </p:tav>
                                        <p:tav tm="100000">
                                          <p:val>
                                            <p:strVal val="#ppt_h"/>
                                          </p:val>
                                        </p:tav>
                                      </p:tavLst>
                                    </p:anim>
                                    <p:animEffect transition="in" filter="fade">
                                      <p:cBhvr>
                                        <p:cTn id="13" dur="500"/>
                                        <p:tgtEl>
                                          <p:spTgt spid="39"/>
                                        </p:tgtEl>
                                      </p:cBhvr>
                                    </p:animEffect>
                                  </p:childTnLst>
                                </p:cTn>
                              </p:par>
                            </p:childTnLst>
                          </p:cTn>
                        </p:par>
                        <p:par>
                          <p:cTn id="14" fill="hold">
                            <p:stCondLst>
                              <p:cond delay="1500"/>
                            </p:stCondLst>
                            <p:childTnLst>
                              <p:par>
                                <p:cTn id="15" presetID="55" presetClass="entr" presetSubtype="0" fill="hold" grpId="0" nodeType="afterEffect">
                                  <p:stCondLst>
                                    <p:cond delay="2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strVal val="#ppt_w*0.70"/>
                                          </p:val>
                                        </p:tav>
                                        <p:tav tm="100000">
                                          <p:val>
                                            <p:strVal val="#ppt_w"/>
                                          </p:val>
                                        </p:tav>
                                      </p:tavLst>
                                    </p:anim>
                                    <p:anim calcmode="lin" valueType="num">
                                      <p:cBhvr>
                                        <p:cTn id="18" dur="500" fill="hold"/>
                                        <p:tgtEl>
                                          <p:spTgt spid="40"/>
                                        </p:tgtEl>
                                        <p:attrNameLst>
                                          <p:attrName>ppt_h</p:attrName>
                                        </p:attrNameLst>
                                      </p:cBhvr>
                                      <p:tavLst>
                                        <p:tav tm="0">
                                          <p:val>
                                            <p:strVal val="#ppt_h"/>
                                          </p:val>
                                        </p:tav>
                                        <p:tav tm="100000">
                                          <p:val>
                                            <p:strVal val="#ppt_h"/>
                                          </p:val>
                                        </p:tav>
                                      </p:tavLst>
                                    </p:anim>
                                    <p:animEffect transition="in" filter="fade">
                                      <p:cBhvr>
                                        <p:cTn id="19" dur="500"/>
                                        <p:tgtEl>
                                          <p:spTgt spid="40"/>
                                        </p:tgtEl>
                                      </p:cBhvr>
                                    </p:animEffect>
                                  </p:childTnLst>
                                </p:cTn>
                              </p:par>
                            </p:childTnLst>
                          </p:cTn>
                        </p:par>
                        <p:par>
                          <p:cTn id="20" fill="hold">
                            <p:stCondLst>
                              <p:cond delay="2020"/>
                            </p:stCondLst>
                            <p:childTnLst>
                              <p:par>
                                <p:cTn id="21" presetID="55" presetClass="entr" presetSubtype="0" fill="hold" grpId="0" nodeType="afterEffect">
                                  <p:stCondLst>
                                    <p:cond delay="2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strVal val="#ppt_w*0.7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animEffect transition="in" filter="fade">
                                      <p:cBhvr>
                                        <p:cTn id="25" dur="500"/>
                                        <p:tgtEl>
                                          <p:spTgt spid="41"/>
                                        </p:tgtEl>
                                      </p:cBhvr>
                                    </p:animEffect>
                                  </p:childTnLst>
                                </p:cTn>
                              </p:par>
                            </p:childTnLst>
                          </p:cTn>
                        </p:par>
                        <p:par>
                          <p:cTn id="26" fill="hold">
                            <p:stCondLst>
                              <p:cond delay="2540"/>
                            </p:stCondLst>
                            <p:childTnLst>
                              <p:par>
                                <p:cTn id="27" presetID="55" presetClass="entr" presetSubtype="0" fill="hold" grpId="0" nodeType="afterEffect">
                                  <p:stCondLst>
                                    <p:cond delay="2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strVal val="#ppt_w*0.70"/>
                                          </p:val>
                                        </p:tav>
                                        <p:tav tm="100000">
                                          <p:val>
                                            <p:strVal val="#ppt_w"/>
                                          </p:val>
                                        </p:tav>
                                      </p:tavLst>
                                    </p:anim>
                                    <p:anim calcmode="lin" valueType="num">
                                      <p:cBhvr>
                                        <p:cTn id="30" dur="500" fill="hold"/>
                                        <p:tgtEl>
                                          <p:spTgt spid="45"/>
                                        </p:tgtEl>
                                        <p:attrNameLst>
                                          <p:attrName>ppt_h</p:attrName>
                                        </p:attrNameLst>
                                      </p:cBhvr>
                                      <p:tavLst>
                                        <p:tav tm="0">
                                          <p:val>
                                            <p:strVal val="#ppt_h"/>
                                          </p:val>
                                        </p:tav>
                                        <p:tav tm="100000">
                                          <p:val>
                                            <p:strVal val="#ppt_h"/>
                                          </p:val>
                                        </p:tav>
                                      </p:tavLst>
                                    </p:anim>
                                    <p:animEffect transition="in" filter="fade">
                                      <p:cBhvr>
                                        <p:cTn id="31" dur="500"/>
                                        <p:tgtEl>
                                          <p:spTgt spid="45"/>
                                        </p:tgtEl>
                                      </p:cBhvr>
                                    </p:animEffect>
                                  </p:childTnLst>
                                </p:cTn>
                              </p:par>
                            </p:childTnLst>
                          </p:cTn>
                        </p:par>
                        <p:par>
                          <p:cTn id="32" fill="hold">
                            <p:stCondLst>
                              <p:cond delay="3060"/>
                            </p:stCondLst>
                            <p:childTnLst>
                              <p:par>
                                <p:cTn id="33" presetID="55" presetClass="entr" presetSubtype="0" fill="hold" grpId="0" nodeType="afterEffect">
                                  <p:stCondLst>
                                    <p:cond delay="20"/>
                                  </p:stCondLst>
                                  <p:childTnLst>
                                    <p:set>
                                      <p:cBhvr>
                                        <p:cTn id="34" dur="1" fill="hold">
                                          <p:stCondLst>
                                            <p:cond delay="0"/>
                                          </p:stCondLst>
                                        </p:cTn>
                                        <p:tgtEl>
                                          <p:spTgt spid="46"/>
                                        </p:tgtEl>
                                        <p:attrNameLst>
                                          <p:attrName>style.visibility</p:attrName>
                                        </p:attrNameLst>
                                      </p:cBhvr>
                                      <p:to>
                                        <p:strVal val="visible"/>
                                      </p:to>
                                    </p:set>
                                    <p:anim calcmode="lin" valueType="num">
                                      <p:cBhvr>
                                        <p:cTn id="35" dur="500" fill="hold"/>
                                        <p:tgtEl>
                                          <p:spTgt spid="46"/>
                                        </p:tgtEl>
                                        <p:attrNameLst>
                                          <p:attrName>ppt_w</p:attrName>
                                        </p:attrNameLst>
                                      </p:cBhvr>
                                      <p:tavLst>
                                        <p:tav tm="0">
                                          <p:val>
                                            <p:strVal val="#ppt_w*0.70"/>
                                          </p:val>
                                        </p:tav>
                                        <p:tav tm="100000">
                                          <p:val>
                                            <p:strVal val="#ppt_w"/>
                                          </p:val>
                                        </p:tav>
                                      </p:tavLst>
                                    </p:anim>
                                    <p:anim calcmode="lin" valueType="num">
                                      <p:cBhvr>
                                        <p:cTn id="36" dur="500" fill="hold"/>
                                        <p:tgtEl>
                                          <p:spTgt spid="46"/>
                                        </p:tgtEl>
                                        <p:attrNameLst>
                                          <p:attrName>ppt_h</p:attrName>
                                        </p:attrNameLst>
                                      </p:cBhvr>
                                      <p:tavLst>
                                        <p:tav tm="0">
                                          <p:val>
                                            <p:strVal val="#ppt_h"/>
                                          </p:val>
                                        </p:tav>
                                        <p:tav tm="100000">
                                          <p:val>
                                            <p:strVal val="#ppt_h"/>
                                          </p:val>
                                        </p:tav>
                                      </p:tavLst>
                                    </p:anim>
                                    <p:animEffect transition="in" filter="fade">
                                      <p:cBhvr>
                                        <p:cTn id="37" dur="500"/>
                                        <p:tgtEl>
                                          <p:spTgt spid="46"/>
                                        </p:tgtEl>
                                      </p:cBhvr>
                                    </p:animEffect>
                                  </p:childTnLst>
                                </p:cTn>
                              </p:par>
                            </p:childTnLst>
                          </p:cTn>
                        </p:par>
                        <p:par>
                          <p:cTn id="38" fill="hold">
                            <p:stCondLst>
                              <p:cond delay="3580"/>
                            </p:stCondLst>
                            <p:childTnLst>
                              <p:par>
                                <p:cTn id="39" presetID="55" presetClass="entr" presetSubtype="0" fill="hold" grpId="0" nodeType="afterEffect">
                                  <p:stCondLst>
                                    <p:cond delay="2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strVal val="#ppt_w*0.70"/>
                                          </p:val>
                                        </p:tav>
                                        <p:tav tm="100000">
                                          <p:val>
                                            <p:strVal val="#ppt_w"/>
                                          </p:val>
                                        </p:tav>
                                      </p:tavLst>
                                    </p:anim>
                                    <p:anim calcmode="lin" valueType="num">
                                      <p:cBhvr>
                                        <p:cTn id="42" dur="500" fill="hold"/>
                                        <p:tgtEl>
                                          <p:spTgt spid="24"/>
                                        </p:tgtEl>
                                        <p:attrNameLst>
                                          <p:attrName>ppt_h</p:attrName>
                                        </p:attrNameLst>
                                      </p:cBhvr>
                                      <p:tavLst>
                                        <p:tav tm="0">
                                          <p:val>
                                            <p:strVal val="#ppt_h"/>
                                          </p:val>
                                        </p:tav>
                                        <p:tav tm="100000">
                                          <p:val>
                                            <p:strVal val="#ppt_h"/>
                                          </p:val>
                                        </p:tav>
                                      </p:tavLst>
                                    </p:anim>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5" grpId="0"/>
      <p:bldP spid="46"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9940433" cy="2181501"/>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54667" y="778884"/>
            <a:ext cx="9698344" cy="1569660"/>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The longest New year holiday is in The Kingdom Of Sweden. It begins on the 13th of December </a:t>
            </a:r>
            <a:r>
              <a:rPr lang="en-US" sz="3200" dirty="0" smtClean="0">
                <a:solidFill>
                  <a:schemeClr val="accent5">
                    <a:lumMod val="75000"/>
                  </a:schemeClr>
                </a:solidFill>
                <a:latin typeface="Book Antiqua" pitchFamily="18" charset="0"/>
                <a:cs typeface="Times New Roman" panose="02020603050405020304" pitchFamily="18" charset="0"/>
              </a:rPr>
              <a:t>(St</a:t>
            </a:r>
            <a:r>
              <a:rPr lang="en-US" sz="3200" dirty="0">
                <a:solidFill>
                  <a:schemeClr val="accent5">
                    <a:lumMod val="75000"/>
                  </a:schemeClr>
                </a:solidFill>
                <a:latin typeface="Book Antiqua" pitchFamily="18" charset="0"/>
                <a:cs typeface="Times New Roman" panose="02020603050405020304" pitchFamily="18" charset="0"/>
              </a:rPr>
              <a:t>. Lucia </a:t>
            </a:r>
            <a:r>
              <a:rPr lang="en-US" sz="3200" dirty="0" smtClean="0">
                <a:solidFill>
                  <a:schemeClr val="accent5">
                    <a:lumMod val="75000"/>
                  </a:schemeClr>
                </a:solidFill>
                <a:latin typeface="Book Antiqua" pitchFamily="18" charset="0"/>
                <a:cs typeface="Times New Roman" panose="02020603050405020304" pitchFamily="18" charset="0"/>
              </a:rPr>
              <a:t>Day) </a:t>
            </a:r>
            <a:r>
              <a:rPr lang="en-US" sz="3200" dirty="0">
                <a:solidFill>
                  <a:schemeClr val="accent5">
                    <a:lumMod val="75000"/>
                  </a:schemeClr>
                </a:solidFill>
                <a:latin typeface="Book Antiqua" pitchFamily="18" charset="0"/>
                <a:cs typeface="Times New Roman" panose="02020603050405020304" pitchFamily="18" charset="0"/>
              </a:rPr>
              <a:t>and ended on the 13 of January. </a:t>
            </a: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68" y="3006174"/>
            <a:ext cx="4866278" cy="3240247"/>
          </a:xfrm>
          <a:prstGeom prst="rect">
            <a:avLst/>
          </a:prstGeom>
          <a:effectLst>
            <a:softEdge rad="63500"/>
          </a:effectLst>
        </p:spPr>
      </p:pic>
      <p:pic>
        <p:nvPicPr>
          <p:cNvPr id="12" name="Рисунок 11"/>
          <p:cNvPicPr>
            <a:picLocks noChangeAspect="1"/>
          </p:cNvPicPr>
          <p:nvPr/>
        </p:nvPicPr>
        <p:blipFill>
          <a:blip r:embed="rId3"/>
          <a:stretch>
            <a:fillRect/>
          </a:stretch>
        </p:blipFill>
        <p:spPr>
          <a:xfrm>
            <a:off x="6306521" y="3006173"/>
            <a:ext cx="4884642" cy="3240247"/>
          </a:xfrm>
          <a:prstGeom prst="rect">
            <a:avLst/>
          </a:prstGeom>
          <a:effectLst>
            <a:softEdge rad="63500"/>
          </a:effectLst>
        </p:spPr>
      </p:pic>
    </p:spTree>
    <p:extLst>
      <p:ext uri="{BB962C8B-B14F-4D97-AF65-F5344CB8AC3E}">
        <p14:creationId xmlns:p14="http://schemas.microsoft.com/office/powerpoint/2010/main" val="35158944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4913003" cy="5877035"/>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36517" y="656881"/>
            <a:ext cx="4741427" cy="5509200"/>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St. Lucia's </a:t>
            </a:r>
            <a:r>
              <a:rPr lang="en-US" sz="3200" dirty="0" smtClean="0">
                <a:solidFill>
                  <a:schemeClr val="accent5">
                    <a:lumMod val="75000"/>
                  </a:schemeClr>
                </a:solidFill>
                <a:latin typeface="Book Antiqua" pitchFamily="18" charset="0"/>
                <a:cs typeface="Times New Roman" panose="02020603050405020304" pitchFamily="18" charset="0"/>
              </a:rPr>
              <a:t>Day is </a:t>
            </a:r>
            <a:r>
              <a:rPr lang="en-US" sz="3200" dirty="0">
                <a:solidFill>
                  <a:schemeClr val="accent5">
                    <a:lumMod val="75000"/>
                  </a:schemeClr>
                </a:solidFill>
                <a:latin typeface="Book Antiqua" pitchFamily="18" charset="0"/>
                <a:cs typeface="Times New Roman" panose="02020603050405020304" pitchFamily="18" charset="0"/>
              </a:rPr>
              <a:t>the beginning of New Year holiday.</a:t>
            </a:r>
            <a:r>
              <a:rPr lang="en-US" sz="3200" dirty="0" smtClean="0">
                <a:latin typeface="Times New Roman" panose="02020603050405020304" pitchFamily="18" charset="0"/>
                <a:cs typeface="Times New Roman" panose="02020603050405020304" pitchFamily="18" charset="0"/>
              </a:rPr>
              <a:t> </a:t>
            </a:r>
            <a:r>
              <a:rPr lang="en-US" sz="3200" dirty="0">
                <a:solidFill>
                  <a:schemeClr val="accent5">
                    <a:lumMod val="75000"/>
                  </a:schemeClr>
                </a:solidFill>
                <a:latin typeface="Book Antiqua" pitchFamily="18" charset="0"/>
                <a:cs typeface="Times New Roman" panose="02020603050405020304" pitchFamily="18" charset="0"/>
              </a:rPr>
              <a:t>Early in the morning on December 13th  the oldest daughter puts on a white robe with a red belt and lighted candles. Further the girl needs to wake up her parents and give them coffee and buns. </a:t>
            </a:r>
            <a:endParaRPr lang="ru-RU" sz="3200" dirty="0">
              <a:solidFill>
                <a:schemeClr val="accent5">
                  <a:lumMod val="75000"/>
                </a:schemeClr>
              </a:solidFill>
              <a:latin typeface="Book Antiqua" pitchFamily="18" charset="0"/>
              <a:cs typeface="Times New Roman" panose="02020603050405020304" pitchFamily="18" charset="0"/>
            </a:endParaRP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r="49712"/>
          <a:stretch/>
        </p:blipFill>
        <p:spPr>
          <a:xfrm>
            <a:off x="6742948" y="564922"/>
            <a:ext cx="3828800" cy="5785077"/>
          </a:xfrm>
          <a:prstGeom prst="rect">
            <a:avLst/>
          </a:prstGeom>
          <a:effectLst>
            <a:softEdge rad="63500"/>
          </a:effectLst>
        </p:spPr>
      </p:pic>
    </p:spTree>
    <p:extLst>
      <p:ext uri="{BB962C8B-B14F-4D97-AF65-F5344CB8AC3E}">
        <p14:creationId xmlns:p14="http://schemas.microsoft.com/office/powerpoint/2010/main" val="11603097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5055791" cy="6097169"/>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11251" y="766948"/>
            <a:ext cx="4934747" cy="5509200"/>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«Advent» is </a:t>
            </a:r>
            <a:r>
              <a:rPr lang="en-US" sz="3200" dirty="0" smtClean="0">
                <a:solidFill>
                  <a:schemeClr val="accent5">
                    <a:lumMod val="75000"/>
                  </a:schemeClr>
                </a:solidFill>
                <a:latin typeface="Book Antiqua" pitchFamily="18" charset="0"/>
                <a:cs typeface="Times New Roman" panose="02020603050405020304" pitchFamily="18" charset="0"/>
              </a:rPr>
              <a:t>a period after </a:t>
            </a:r>
            <a:r>
              <a:rPr lang="en-US" sz="3200" dirty="0">
                <a:solidFill>
                  <a:schemeClr val="accent5">
                    <a:lumMod val="75000"/>
                  </a:schemeClr>
                </a:solidFill>
                <a:latin typeface="Book Antiqua" pitchFamily="18" charset="0"/>
                <a:cs typeface="Times New Roman" panose="02020603050405020304" pitchFamily="18" charset="0"/>
              </a:rPr>
              <a:t>St. Lucia's Day. One of the most known traditions is "the advent wreath" a wreath of fir branches, which bears four candles. The first Sunday one candle is lit, on the second — two and so on, so every week is becoming  brighter. </a:t>
            </a:r>
          </a:p>
        </p:txBody>
      </p:sp>
      <p:pic>
        <p:nvPicPr>
          <p:cNvPr id="7" name="Рисунок 6"/>
          <p:cNvPicPr>
            <a:picLocks noChangeAspect="1"/>
          </p:cNvPicPr>
          <p:nvPr/>
        </p:nvPicPr>
        <p:blipFill>
          <a:blip r:embed="rId2"/>
          <a:stretch>
            <a:fillRect/>
          </a:stretch>
        </p:blipFill>
        <p:spPr>
          <a:xfrm>
            <a:off x="6652464" y="3708400"/>
            <a:ext cx="4269535" cy="2861733"/>
          </a:xfrm>
          <a:prstGeom prst="rect">
            <a:avLst/>
          </a:prstGeom>
          <a:effectLst>
            <a:softEdge rad="63500"/>
          </a:effectLst>
        </p:spPr>
      </p:pic>
      <p:pic>
        <p:nvPicPr>
          <p:cNvPr id="11" name="Рисунок 10"/>
          <p:cNvPicPr>
            <a:picLocks noChangeAspect="1"/>
          </p:cNvPicPr>
          <p:nvPr/>
        </p:nvPicPr>
        <p:blipFill>
          <a:blip r:embed="rId3"/>
          <a:stretch>
            <a:fillRect/>
          </a:stretch>
        </p:blipFill>
        <p:spPr>
          <a:xfrm>
            <a:off x="6652464" y="541283"/>
            <a:ext cx="4269535" cy="2980265"/>
          </a:xfrm>
          <a:prstGeom prst="rect">
            <a:avLst/>
          </a:prstGeom>
          <a:effectLst>
            <a:softEdge rad="63500"/>
          </a:effectLst>
        </p:spPr>
      </p:pic>
    </p:spTree>
    <p:extLst>
      <p:ext uri="{BB962C8B-B14F-4D97-AF65-F5344CB8AC3E}">
        <p14:creationId xmlns:p14="http://schemas.microsoft.com/office/powerpoint/2010/main" val="381889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29" y="366431"/>
            <a:ext cx="9940433" cy="2309036"/>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54668" y="472964"/>
            <a:ext cx="9698344" cy="2062103"/>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The Swedes like to decorate their New Year's trees by wooden toys and ornaments made of straw. </a:t>
            </a:r>
            <a:r>
              <a:rPr lang="en-US" sz="3200" dirty="0" smtClean="0">
                <a:solidFill>
                  <a:schemeClr val="accent5">
                    <a:lumMod val="75000"/>
                  </a:schemeClr>
                </a:solidFill>
                <a:latin typeface="Book Antiqua" pitchFamily="18" charset="0"/>
                <a:cs typeface="Times New Roman" panose="02020603050405020304" pitchFamily="18" charset="0"/>
              </a:rPr>
              <a:t>The </a:t>
            </a:r>
            <a:r>
              <a:rPr lang="en-US" sz="3200" dirty="0">
                <a:solidFill>
                  <a:schemeClr val="accent5">
                    <a:lumMod val="75000"/>
                  </a:schemeClr>
                </a:solidFill>
                <a:latin typeface="Book Antiqua" pitchFamily="18" charset="0"/>
                <a:cs typeface="Times New Roman" panose="02020603050405020304" pitchFamily="18" charset="0"/>
              </a:rPr>
              <a:t>straw goat is one of the oldest national </a:t>
            </a:r>
            <a:r>
              <a:rPr lang="en-US" sz="3200" dirty="0" smtClean="0">
                <a:solidFill>
                  <a:schemeClr val="accent5">
                    <a:lumMod val="75000"/>
                  </a:schemeClr>
                </a:solidFill>
                <a:latin typeface="Book Antiqua" pitchFamily="18" charset="0"/>
                <a:cs typeface="Times New Roman" panose="02020603050405020304" pitchFamily="18" charset="0"/>
              </a:rPr>
              <a:t>attributes. The </a:t>
            </a:r>
            <a:r>
              <a:rPr lang="en-US" sz="3200" dirty="0">
                <a:solidFill>
                  <a:schemeClr val="accent5">
                    <a:lumMod val="75000"/>
                  </a:schemeClr>
                </a:solidFill>
                <a:latin typeface="Book Antiqua" pitchFamily="18" charset="0"/>
                <a:cs typeface="Times New Roman" panose="02020603050405020304" pitchFamily="18" charset="0"/>
              </a:rPr>
              <a:t>goat helps to give children presents</a:t>
            </a:r>
            <a:r>
              <a:rPr lang="en-US" sz="3200" dirty="0" smtClean="0">
                <a:solidFill>
                  <a:schemeClr val="accent5">
                    <a:lumMod val="75000"/>
                  </a:schemeClr>
                </a:solidFill>
                <a:latin typeface="Book Antiqua" pitchFamily="18" charset="0"/>
                <a:cs typeface="Times New Roman" panose="02020603050405020304" pitchFamily="18" charset="0"/>
              </a:rPr>
              <a:t>.</a:t>
            </a:r>
            <a:endParaRPr lang="ru-RU" sz="3200" dirty="0">
              <a:solidFill>
                <a:schemeClr val="accent5">
                  <a:lumMod val="75000"/>
                </a:schemeClr>
              </a:solidFill>
              <a:latin typeface="Book Antiqua" pitchFamily="18" charset="0"/>
              <a:cs typeface="Times New Roman" panose="02020603050405020304" pitchFamily="18" charset="0"/>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68" y="3006173"/>
            <a:ext cx="4882827" cy="3240247"/>
          </a:xfrm>
          <a:prstGeom prst="rect">
            <a:avLst/>
          </a:prstGeom>
          <a:effectLst>
            <a:softEdge rad="63500"/>
          </a:effectLst>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521" y="3006173"/>
            <a:ext cx="4884641" cy="3240247"/>
          </a:xfrm>
          <a:prstGeom prst="rect">
            <a:avLst/>
          </a:prstGeom>
          <a:effectLst>
            <a:softEdge rad="63500"/>
          </a:effectLst>
        </p:spPr>
      </p:pic>
    </p:spTree>
    <p:extLst>
      <p:ext uri="{BB962C8B-B14F-4D97-AF65-F5344CB8AC3E}">
        <p14:creationId xmlns:p14="http://schemas.microsoft.com/office/powerpoint/2010/main" val="9274771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941210"/>
            <a:ext cx="12192000" cy="1323439"/>
          </a:xfrm>
          <a:prstGeom prst="rect">
            <a:avLst/>
          </a:prstGeom>
          <a:noFill/>
        </p:spPr>
        <p:txBody>
          <a:bodyPr wrap="square" lIns="91440" tIns="45720" rIns="91440" bIns="45720">
            <a:spAutoFit/>
          </a:bodyPr>
          <a:lstStyle/>
          <a:p>
            <a:pPr algn="ctr"/>
            <a:r>
              <a:rPr lang="en-US" sz="8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Gott</a:t>
            </a:r>
            <a:r>
              <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 </a:t>
            </a:r>
            <a:r>
              <a:rPr lang="en-US" sz="8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Nytt</a:t>
            </a:r>
            <a:r>
              <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 </a:t>
            </a:r>
            <a:r>
              <a:rPr lang="en-US" sz="8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År</a:t>
            </a:r>
            <a:r>
              <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a:t>
            </a:r>
            <a:endParaRPr lang="ru-RU"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5" name="Заголовок 1"/>
          <p:cNvSpPr txBox="1">
            <a:spLocks/>
          </p:cNvSpPr>
          <p:nvPr/>
        </p:nvSpPr>
        <p:spPr>
          <a:xfrm>
            <a:off x="864326" y="783136"/>
            <a:ext cx="10515600" cy="1325563"/>
          </a:xfrm>
          <a:prstGeom prst="rect">
            <a:avLst/>
          </a:prstGeom>
        </p:spPr>
        <p:txBody>
          <a:bodyPr>
            <a:normAutofit/>
          </a:bodyPr>
          <a:lstStyle/>
          <a:p>
            <a:pPr lvl="0" algn="ctr">
              <a:lnSpc>
                <a:spcPct val="90000"/>
              </a:lnSpc>
              <a:spcBef>
                <a:spcPct val="0"/>
              </a:spcBef>
              <a:defRPr/>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Say in </a:t>
            </a:r>
            <a:r>
              <a:rPr lang="en-US" sz="5400" b="1" dirty="0">
                <a:solidFill>
                  <a:schemeClr val="bg1"/>
                </a:solidFill>
                <a:latin typeface="Book Antiqua" panose="02040602050305030304" pitchFamily="18" charset="0"/>
                <a:ea typeface="+mj-ea"/>
                <a:cs typeface="+mj-cs"/>
              </a:rPr>
              <a:t>Swedish:</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
        <p:nvSpPr>
          <p:cNvPr id="4" name="Заголовок 1"/>
          <p:cNvSpPr txBox="1">
            <a:spLocks/>
          </p:cNvSpPr>
          <p:nvPr/>
        </p:nvSpPr>
        <p:spPr>
          <a:xfrm>
            <a:off x="807721" y="4776016"/>
            <a:ext cx="10515600" cy="1325563"/>
          </a:xfrm>
          <a:prstGeom prst="rect">
            <a:avLst/>
          </a:prstGeom>
        </p:spPr>
        <p:txBody>
          <a:bodyPr>
            <a:normAutofit/>
          </a:bodyPr>
          <a:lstStyle/>
          <a:p>
            <a:pPr algn="ctr">
              <a:lnSpc>
                <a:spcPct val="90000"/>
              </a:lnSpc>
              <a:spcBef>
                <a:spcPct val="0"/>
              </a:spcBef>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[got</a:t>
            </a:r>
            <a:r>
              <a:rPr kumimoji="0" lang="ru-RU" sz="5400" b="1" i="0" u="none" strike="noStrike" kern="1200" cap="none" spc="0" normalizeH="0" noProof="0" dirty="0" smtClean="0">
                <a:ln>
                  <a:noFill/>
                </a:ln>
                <a:solidFill>
                  <a:schemeClr val="bg1"/>
                </a:solidFill>
                <a:effectLst/>
                <a:uLnTx/>
                <a:uFillTx/>
                <a:latin typeface="Book Antiqua" panose="02040602050305030304" pitchFamily="18" charset="0"/>
                <a:ea typeface="+mj-ea"/>
                <a:cs typeface="+mj-cs"/>
              </a:rPr>
              <a:t> </a:t>
            </a:r>
            <a:r>
              <a:rPr lang="en-US" sz="5400" b="1" dirty="0" err="1" smtClean="0">
                <a:solidFill>
                  <a:schemeClr val="bg1"/>
                </a:solidFill>
                <a:latin typeface="Book Antiqua" panose="02040602050305030304" pitchFamily="18" charset="0"/>
              </a:rPr>
              <a:t>nyut</a:t>
            </a:r>
            <a:r>
              <a:rPr lang="ru-RU" sz="5400" b="1" dirty="0" smtClean="0">
                <a:solidFill>
                  <a:schemeClr val="bg1"/>
                </a:solidFill>
                <a:latin typeface="Book Antiqua" panose="02040602050305030304" pitchFamily="18" charset="0"/>
              </a:rPr>
              <a:t> </a:t>
            </a:r>
            <a:r>
              <a:rPr lang="en-US" sz="5400" b="1" dirty="0" smtClean="0">
                <a:solidFill>
                  <a:schemeClr val="bg1"/>
                </a:solidFill>
                <a:latin typeface="Book Antiqua" panose="02040602050305030304" pitchFamily="18" charset="0"/>
              </a:rPr>
              <a:t>or]</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Tree>
    <p:extLst>
      <p:ext uri="{BB962C8B-B14F-4D97-AF65-F5344CB8AC3E}">
        <p14:creationId xmlns:p14="http://schemas.microsoft.com/office/powerpoint/2010/main" val="133264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1000" autoRev="1" fill="hold">
                                          <p:stCondLst>
                                            <p:cond delay="0"/>
                                          </p:stCondLst>
                                        </p:cTn>
                                        <p:tgtEl>
                                          <p:spTgt spid="3"/>
                                        </p:tgtEl>
                                        <p:attrNameLst>
                                          <p:attrName>ppt_w</p:attrName>
                                        </p:attrNameLst>
                                      </p:cBhvr>
                                    </p:anim>
                                    <p:anim by="(#ppt_w*0.50)" calcmode="lin" valueType="num">
                                      <p:cBhvr>
                                        <p:cTn id="8" dur="1000" decel="50000" autoRev="1" fill="hold">
                                          <p:stCondLst>
                                            <p:cond delay="0"/>
                                          </p:stCondLst>
                                        </p:cTn>
                                        <p:tgtEl>
                                          <p:spTgt spid="3"/>
                                        </p:tgtEl>
                                        <p:attrNameLst>
                                          <p:attrName>ppt_x</p:attrName>
                                        </p:attrNameLst>
                                      </p:cBhvr>
                                    </p:anim>
                                    <p:anim from="(-#ppt_h/2)" to="(#ppt_y)" calcmode="lin" valueType="num">
                                      <p:cBhvr>
                                        <p:cTn id="9" dur="2000" fill="hold">
                                          <p:stCondLst>
                                            <p:cond delay="0"/>
                                          </p:stCondLst>
                                        </p:cTn>
                                        <p:tgtEl>
                                          <p:spTgt spid="3"/>
                                        </p:tgtEl>
                                        <p:attrNameLst>
                                          <p:attrName>ppt_y</p:attrName>
                                        </p:attrNameLst>
                                      </p:cBhvr>
                                    </p:anim>
                                    <p:animRot by="21600000">
                                      <p:cBhvr>
                                        <p:cTn id="10" dur="2000" fill="hold">
                                          <p:stCondLst>
                                            <p:cond delay="0"/>
                                          </p:stCondLst>
                                        </p:cTn>
                                        <p:tgtEl>
                                          <p:spTgt spid="3"/>
                                        </p:tgtEl>
                                        <p:attrNameLst>
                                          <p:attrName>r</p:attrName>
                                        </p:attrNameLst>
                                      </p:cBhvr>
                                    </p:animRot>
                                  </p:childTnLst>
                                </p:cTn>
                              </p:par>
                            </p:childTnLst>
                          </p:cTn>
                        </p:par>
                        <p:par>
                          <p:cTn id="11" fill="hold">
                            <p:stCondLst>
                              <p:cond delay="4000"/>
                            </p:stCondLst>
                            <p:childTnLst>
                              <p:par>
                                <p:cTn id="12" presetID="39" presetClass="entr" presetSubtype="0" ac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Объект 1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1737" y="1544247"/>
            <a:ext cx="5943123" cy="5503333"/>
          </a:xfrm>
        </p:spPr>
      </p:pic>
      <p:sp>
        <p:nvSpPr>
          <p:cNvPr id="2" name="Заголовок 1"/>
          <p:cNvSpPr>
            <a:spLocks noGrp="1"/>
          </p:cNvSpPr>
          <p:nvPr>
            <p:ph type="title"/>
          </p:nvPr>
        </p:nvSpPr>
        <p:spPr/>
        <p:txBody>
          <a:bodyPr>
            <a:normAutofit/>
          </a:bodyPr>
          <a:lstStyle/>
          <a:p>
            <a:pPr algn="ctr"/>
            <a:r>
              <a:rPr lang="en-US" sz="5400" b="1" dirty="0" smtClean="0">
                <a:solidFill>
                  <a:schemeClr val="bg1"/>
                </a:solidFill>
                <a:latin typeface="Book Antiqua" panose="02040602050305030304" pitchFamily="18" charset="0"/>
              </a:rPr>
              <a:t>Guess the country</a:t>
            </a:r>
            <a:endParaRPr lang="ru-RU" sz="5400" b="1" dirty="0">
              <a:solidFill>
                <a:schemeClr val="bg1"/>
              </a:solidFill>
              <a:latin typeface="Book Antiqua" panose="02040602050305030304" pitchFamily="18" charset="0"/>
            </a:endParaRPr>
          </a:p>
        </p:txBody>
      </p:sp>
      <p:grpSp>
        <p:nvGrpSpPr>
          <p:cNvPr id="3" name="Группа 16"/>
          <p:cNvGrpSpPr/>
          <p:nvPr/>
        </p:nvGrpSpPr>
        <p:grpSpPr>
          <a:xfrm>
            <a:off x="1235335" y="-29369"/>
            <a:ext cx="3614250" cy="6019258"/>
            <a:chOff x="1235335" y="-29369"/>
            <a:chExt cx="3614250" cy="6019258"/>
          </a:xfrm>
        </p:grpSpPr>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335" y="537356"/>
              <a:ext cx="3614250" cy="5452533"/>
            </a:xfrm>
            <a:prstGeom prst="rect">
              <a:avLst/>
            </a:prstGeom>
          </p:spPr>
        </p:pic>
        <p:pic>
          <p:nvPicPr>
            <p:cNvPr id="16" name="Рисунок 15"/>
            <p:cNvPicPr>
              <a:picLocks noChangeAspect="1"/>
            </p:cNvPicPr>
            <p:nvPr/>
          </p:nvPicPr>
          <p:blipFill rotWithShape="1">
            <a:blip r:embed="rId4">
              <a:extLst>
                <a:ext uri="{28A0092B-C50C-407E-A947-70E740481C1C}">
                  <a14:useLocalDpi xmlns:a14="http://schemas.microsoft.com/office/drawing/2010/main" val="0"/>
                </a:ext>
              </a:extLst>
            </a:blip>
            <a:srcRect r="2854" b="89101"/>
            <a:stretch/>
          </p:blipFill>
          <p:spPr>
            <a:xfrm flipV="1">
              <a:off x="1235335" y="-29369"/>
              <a:ext cx="3511101" cy="594280"/>
            </a:xfrm>
            <a:prstGeom prst="rect">
              <a:avLst/>
            </a:prstGeom>
          </p:spPr>
        </p:pic>
      </p:grpSp>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8524" y="3442601"/>
            <a:ext cx="1067871" cy="1518866"/>
          </a:xfrm>
          <a:prstGeom prst="rect">
            <a:avLst/>
          </a:prstGeom>
        </p:spPr>
      </p:pic>
      <p:sp>
        <p:nvSpPr>
          <p:cNvPr id="35" name="Скругленный прямоугольник 34"/>
          <p:cNvSpPr/>
          <p:nvPr/>
        </p:nvSpPr>
        <p:spPr>
          <a:xfrm>
            <a:off x="6308473" y="5816937"/>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7" name="Скругленный прямоугольник 36"/>
          <p:cNvSpPr/>
          <p:nvPr/>
        </p:nvSpPr>
        <p:spPr>
          <a:xfrm>
            <a:off x="7240427" y="5821074"/>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8" name="Скругленный прямоугольник 37"/>
          <p:cNvSpPr/>
          <p:nvPr/>
        </p:nvSpPr>
        <p:spPr>
          <a:xfrm>
            <a:off x="8164227" y="5805476"/>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6308473" y="5710872"/>
            <a:ext cx="701749" cy="923330"/>
          </a:xfrm>
          <a:prstGeom prst="rect">
            <a:avLst/>
          </a:prstGeom>
          <a:noFill/>
        </p:spPr>
        <p:txBody>
          <a:bodyPr wrap="square" lIns="91440" tIns="45720" rIns="91440" bIns="45720">
            <a:spAutoFit/>
          </a:bodyPr>
          <a:lstStyle/>
          <a:p>
            <a:pPr algn="ctr"/>
            <a:r>
              <a:rPr lang="en-US" sz="5400" b="1" cap="none" spc="0"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C</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0" name="Прямоугольник 39"/>
          <p:cNvSpPr/>
          <p:nvPr/>
        </p:nvSpPr>
        <p:spPr>
          <a:xfrm>
            <a:off x="7245152" y="5715009"/>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H</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1" name="Прямоугольник 40"/>
          <p:cNvSpPr/>
          <p:nvPr/>
        </p:nvSpPr>
        <p:spPr>
          <a:xfrm>
            <a:off x="8159501" y="5699411"/>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I</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2" name="Скругленный прямоугольник 41"/>
          <p:cNvSpPr/>
          <p:nvPr/>
        </p:nvSpPr>
        <p:spPr>
          <a:xfrm>
            <a:off x="9076202" y="5821074"/>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43" name="Скругленный прямоугольник 42"/>
          <p:cNvSpPr/>
          <p:nvPr/>
        </p:nvSpPr>
        <p:spPr>
          <a:xfrm>
            <a:off x="9990602" y="5824322"/>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45" name="Прямоугольник 44"/>
          <p:cNvSpPr/>
          <p:nvPr/>
        </p:nvSpPr>
        <p:spPr>
          <a:xfrm>
            <a:off x="9076202" y="5715009"/>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N</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46" name="Прямоугольник 45"/>
          <p:cNvSpPr/>
          <p:nvPr/>
        </p:nvSpPr>
        <p:spPr>
          <a:xfrm>
            <a:off x="9995327" y="5718257"/>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A</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pic>
        <p:nvPicPr>
          <p:cNvPr id="21" name="Рисунок 20" descr="china_640.png"/>
          <p:cNvPicPr>
            <a:picLocks noChangeAspect="1"/>
          </p:cNvPicPr>
          <p:nvPr/>
        </p:nvPicPr>
        <p:blipFill>
          <a:blip r:embed="rId6"/>
          <a:stretch>
            <a:fillRect/>
          </a:stretch>
        </p:blipFill>
        <p:spPr>
          <a:xfrm>
            <a:off x="-201881" y="2101933"/>
            <a:ext cx="6481911" cy="4756067"/>
          </a:xfrm>
          <a:prstGeom prst="rect">
            <a:avLst/>
          </a:prstGeom>
        </p:spPr>
      </p:pic>
      <p:pic>
        <p:nvPicPr>
          <p:cNvPr id="20" name="Рисунок 19" descr="125.jpg"/>
          <p:cNvPicPr>
            <a:picLocks noChangeAspect="1"/>
          </p:cNvPicPr>
          <p:nvPr/>
        </p:nvPicPr>
        <p:blipFill>
          <a:blip r:embed="rId7" cstate="print"/>
          <a:stretch>
            <a:fillRect/>
          </a:stretch>
        </p:blipFill>
        <p:spPr>
          <a:xfrm>
            <a:off x="6369269" y="1902372"/>
            <a:ext cx="4150299" cy="3050470"/>
          </a:xfrm>
          <a:prstGeom prst="rect">
            <a:avLst/>
          </a:prstGeom>
          <a:effectLst>
            <a:softEdge rad="317500"/>
          </a:effectLst>
        </p:spPr>
      </p:pic>
      <p:pic>
        <p:nvPicPr>
          <p:cNvPr id="22" name="Рисунок 21" descr="0_12c4c8_53a3f7c3_orig.png"/>
          <p:cNvPicPr>
            <a:picLocks noChangeAspect="1"/>
          </p:cNvPicPr>
          <p:nvPr/>
        </p:nvPicPr>
        <p:blipFill>
          <a:blip r:embed="rId8" cstate="print"/>
          <a:stretch>
            <a:fillRect/>
          </a:stretch>
        </p:blipFill>
        <p:spPr>
          <a:xfrm>
            <a:off x="5810753" y="1240220"/>
            <a:ext cx="5335037" cy="4120056"/>
          </a:xfrm>
          <a:prstGeom prst="rect">
            <a:avLst/>
          </a:prstGeom>
        </p:spPr>
      </p:pic>
    </p:spTree>
    <p:extLst>
      <p:ext uri="{BB962C8B-B14F-4D97-AF65-F5344CB8AC3E}">
        <p14:creationId xmlns:p14="http://schemas.microsoft.com/office/powerpoint/2010/main" val="79420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1000"/>
                                        <p:tgtEl>
                                          <p:spTgt spid="21"/>
                                        </p:tgtEl>
                                      </p:cBhvr>
                                    </p:animEffect>
                                  </p:childTnLst>
                                </p:cTn>
                              </p:par>
                            </p:childTnLst>
                          </p:cTn>
                        </p:par>
                        <p:par>
                          <p:cTn id="8" fill="hold">
                            <p:stCondLst>
                              <p:cond delay="1000"/>
                            </p:stCondLst>
                            <p:childTnLst>
                              <p:par>
                                <p:cTn id="9" presetID="55" presetClass="entr" presetSubtype="0" fill="hold" grpId="0" nodeType="afterEffect">
                                  <p:stCondLst>
                                    <p:cond delay="2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strVal val="#ppt_w*0.70"/>
                                          </p:val>
                                        </p:tav>
                                        <p:tav tm="100000">
                                          <p:val>
                                            <p:strVal val="#ppt_w"/>
                                          </p:val>
                                        </p:tav>
                                      </p:tavLst>
                                    </p:anim>
                                    <p:anim calcmode="lin" valueType="num">
                                      <p:cBhvr>
                                        <p:cTn id="12" dur="500" fill="hold"/>
                                        <p:tgtEl>
                                          <p:spTgt spid="39"/>
                                        </p:tgtEl>
                                        <p:attrNameLst>
                                          <p:attrName>ppt_h</p:attrName>
                                        </p:attrNameLst>
                                      </p:cBhvr>
                                      <p:tavLst>
                                        <p:tav tm="0">
                                          <p:val>
                                            <p:strVal val="#ppt_h"/>
                                          </p:val>
                                        </p:tav>
                                        <p:tav tm="100000">
                                          <p:val>
                                            <p:strVal val="#ppt_h"/>
                                          </p:val>
                                        </p:tav>
                                      </p:tavLst>
                                    </p:anim>
                                    <p:animEffect transition="in" filter="fade">
                                      <p:cBhvr>
                                        <p:cTn id="13" dur="500"/>
                                        <p:tgtEl>
                                          <p:spTgt spid="39"/>
                                        </p:tgtEl>
                                      </p:cBhvr>
                                    </p:animEffect>
                                  </p:childTnLst>
                                </p:cTn>
                              </p:par>
                            </p:childTnLst>
                          </p:cTn>
                        </p:par>
                        <p:par>
                          <p:cTn id="14" fill="hold">
                            <p:stCondLst>
                              <p:cond delay="1520"/>
                            </p:stCondLst>
                            <p:childTnLst>
                              <p:par>
                                <p:cTn id="15" presetID="55" presetClass="entr" presetSubtype="0" fill="hold" grpId="0" nodeType="afterEffect">
                                  <p:stCondLst>
                                    <p:cond delay="2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strVal val="#ppt_w*0.70"/>
                                          </p:val>
                                        </p:tav>
                                        <p:tav tm="100000">
                                          <p:val>
                                            <p:strVal val="#ppt_w"/>
                                          </p:val>
                                        </p:tav>
                                      </p:tavLst>
                                    </p:anim>
                                    <p:anim calcmode="lin" valueType="num">
                                      <p:cBhvr>
                                        <p:cTn id="18" dur="500" fill="hold"/>
                                        <p:tgtEl>
                                          <p:spTgt spid="40"/>
                                        </p:tgtEl>
                                        <p:attrNameLst>
                                          <p:attrName>ppt_h</p:attrName>
                                        </p:attrNameLst>
                                      </p:cBhvr>
                                      <p:tavLst>
                                        <p:tav tm="0">
                                          <p:val>
                                            <p:strVal val="#ppt_h"/>
                                          </p:val>
                                        </p:tav>
                                        <p:tav tm="100000">
                                          <p:val>
                                            <p:strVal val="#ppt_h"/>
                                          </p:val>
                                        </p:tav>
                                      </p:tavLst>
                                    </p:anim>
                                    <p:animEffect transition="in" filter="fade">
                                      <p:cBhvr>
                                        <p:cTn id="19" dur="500"/>
                                        <p:tgtEl>
                                          <p:spTgt spid="40"/>
                                        </p:tgtEl>
                                      </p:cBhvr>
                                    </p:animEffect>
                                  </p:childTnLst>
                                </p:cTn>
                              </p:par>
                            </p:childTnLst>
                          </p:cTn>
                        </p:par>
                        <p:par>
                          <p:cTn id="20" fill="hold">
                            <p:stCondLst>
                              <p:cond delay="2040"/>
                            </p:stCondLst>
                            <p:childTnLst>
                              <p:par>
                                <p:cTn id="21" presetID="55" presetClass="entr" presetSubtype="0" fill="hold" grpId="0" nodeType="afterEffect">
                                  <p:stCondLst>
                                    <p:cond delay="2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strVal val="#ppt_w*0.7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animEffect transition="in" filter="fade">
                                      <p:cBhvr>
                                        <p:cTn id="25" dur="500"/>
                                        <p:tgtEl>
                                          <p:spTgt spid="41"/>
                                        </p:tgtEl>
                                      </p:cBhvr>
                                    </p:animEffect>
                                  </p:childTnLst>
                                </p:cTn>
                              </p:par>
                            </p:childTnLst>
                          </p:cTn>
                        </p:par>
                        <p:par>
                          <p:cTn id="26" fill="hold">
                            <p:stCondLst>
                              <p:cond delay="2560"/>
                            </p:stCondLst>
                            <p:childTnLst>
                              <p:par>
                                <p:cTn id="27" presetID="55" presetClass="entr" presetSubtype="0" fill="hold" grpId="0" nodeType="afterEffect">
                                  <p:stCondLst>
                                    <p:cond delay="2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strVal val="#ppt_w*0.70"/>
                                          </p:val>
                                        </p:tav>
                                        <p:tav tm="100000">
                                          <p:val>
                                            <p:strVal val="#ppt_w"/>
                                          </p:val>
                                        </p:tav>
                                      </p:tavLst>
                                    </p:anim>
                                    <p:anim calcmode="lin" valueType="num">
                                      <p:cBhvr>
                                        <p:cTn id="30" dur="500" fill="hold"/>
                                        <p:tgtEl>
                                          <p:spTgt spid="45"/>
                                        </p:tgtEl>
                                        <p:attrNameLst>
                                          <p:attrName>ppt_h</p:attrName>
                                        </p:attrNameLst>
                                      </p:cBhvr>
                                      <p:tavLst>
                                        <p:tav tm="0">
                                          <p:val>
                                            <p:strVal val="#ppt_h"/>
                                          </p:val>
                                        </p:tav>
                                        <p:tav tm="100000">
                                          <p:val>
                                            <p:strVal val="#ppt_h"/>
                                          </p:val>
                                        </p:tav>
                                      </p:tavLst>
                                    </p:anim>
                                    <p:animEffect transition="in" filter="fade">
                                      <p:cBhvr>
                                        <p:cTn id="31" dur="500"/>
                                        <p:tgtEl>
                                          <p:spTgt spid="45"/>
                                        </p:tgtEl>
                                      </p:cBhvr>
                                    </p:animEffect>
                                  </p:childTnLst>
                                </p:cTn>
                              </p:par>
                            </p:childTnLst>
                          </p:cTn>
                        </p:par>
                        <p:par>
                          <p:cTn id="32" fill="hold">
                            <p:stCondLst>
                              <p:cond delay="3080"/>
                            </p:stCondLst>
                            <p:childTnLst>
                              <p:par>
                                <p:cTn id="33" presetID="55" presetClass="entr" presetSubtype="0" fill="hold" grpId="0" nodeType="afterEffect">
                                  <p:stCondLst>
                                    <p:cond delay="20"/>
                                  </p:stCondLst>
                                  <p:childTnLst>
                                    <p:set>
                                      <p:cBhvr>
                                        <p:cTn id="34" dur="1" fill="hold">
                                          <p:stCondLst>
                                            <p:cond delay="0"/>
                                          </p:stCondLst>
                                        </p:cTn>
                                        <p:tgtEl>
                                          <p:spTgt spid="46"/>
                                        </p:tgtEl>
                                        <p:attrNameLst>
                                          <p:attrName>style.visibility</p:attrName>
                                        </p:attrNameLst>
                                      </p:cBhvr>
                                      <p:to>
                                        <p:strVal val="visible"/>
                                      </p:to>
                                    </p:set>
                                    <p:anim calcmode="lin" valueType="num">
                                      <p:cBhvr>
                                        <p:cTn id="35" dur="500" fill="hold"/>
                                        <p:tgtEl>
                                          <p:spTgt spid="46"/>
                                        </p:tgtEl>
                                        <p:attrNameLst>
                                          <p:attrName>ppt_w</p:attrName>
                                        </p:attrNameLst>
                                      </p:cBhvr>
                                      <p:tavLst>
                                        <p:tav tm="0">
                                          <p:val>
                                            <p:strVal val="#ppt_w*0.70"/>
                                          </p:val>
                                        </p:tav>
                                        <p:tav tm="100000">
                                          <p:val>
                                            <p:strVal val="#ppt_w"/>
                                          </p:val>
                                        </p:tav>
                                      </p:tavLst>
                                    </p:anim>
                                    <p:anim calcmode="lin" valueType="num">
                                      <p:cBhvr>
                                        <p:cTn id="36" dur="500" fill="hold"/>
                                        <p:tgtEl>
                                          <p:spTgt spid="46"/>
                                        </p:tgtEl>
                                        <p:attrNameLst>
                                          <p:attrName>ppt_h</p:attrName>
                                        </p:attrNameLst>
                                      </p:cBhvr>
                                      <p:tavLst>
                                        <p:tav tm="0">
                                          <p:val>
                                            <p:strVal val="#ppt_h"/>
                                          </p:val>
                                        </p:tav>
                                        <p:tav tm="100000">
                                          <p:val>
                                            <p:strVal val="#ppt_h"/>
                                          </p:val>
                                        </p:tav>
                                      </p:tavLst>
                                    </p:anim>
                                    <p:animEffect transition="in" filter="fade">
                                      <p:cBhvr>
                                        <p:cTn id="3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5" grpId="0"/>
      <p:bldP spid="4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66800" y="355601"/>
            <a:ext cx="5520267" cy="6164002"/>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193800" y="483822"/>
            <a:ext cx="5266266" cy="6001643"/>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Chinese New Year, also known as Spring Festival in China, is China's most important traditional festival. Chinese New Year's Day is the first day of the Chinese lunar calendar. The date is different each year on the Gregorian </a:t>
            </a:r>
            <a:r>
              <a:rPr lang="en-US" sz="3200" dirty="0" smtClean="0">
                <a:solidFill>
                  <a:schemeClr val="accent5">
                    <a:lumMod val="75000"/>
                  </a:schemeClr>
                </a:solidFill>
                <a:latin typeface="Book Antiqua" pitchFamily="18" charset="0"/>
                <a:cs typeface="Times New Roman" panose="02020603050405020304" pitchFamily="18" charset="0"/>
              </a:rPr>
              <a:t>calendar</a:t>
            </a:r>
            <a:r>
              <a:rPr lang="en-US" sz="3200" dirty="0">
                <a:solidFill>
                  <a:schemeClr val="accent5">
                    <a:lumMod val="75000"/>
                  </a:schemeClr>
                </a:solidFill>
                <a:latin typeface="Book Antiqua" pitchFamily="18" charset="0"/>
                <a:cs typeface="Times New Roman" panose="02020603050405020304" pitchFamily="18" charset="0"/>
              </a:rPr>
              <a:t>, but is always between January 21th and February 20th.</a:t>
            </a:r>
            <a:endParaRPr lang="en-US" sz="3200" dirty="0" smtClean="0">
              <a:solidFill>
                <a:schemeClr val="accent5">
                  <a:lumMod val="75000"/>
                </a:schemeClr>
              </a:solidFill>
              <a:latin typeface="Book Antiqua" pitchFamily="18" charset="0"/>
              <a:cs typeface="Times New Roman" panose="02020603050405020304" pitchFamily="18" charset="0"/>
            </a:endParaRP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6045" r="4189"/>
          <a:stretch/>
        </p:blipFill>
        <p:spPr>
          <a:xfrm>
            <a:off x="6714067" y="389740"/>
            <a:ext cx="5029200" cy="6095725"/>
          </a:xfrm>
          <a:prstGeom prst="rect">
            <a:avLst/>
          </a:prstGeom>
          <a:effectLst>
            <a:softEdge rad="63500"/>
          </a:effectLst>
        </p:spPr>
      </p:pic>
    </p:spTree>
    <p:extLst>
      <p:ext uri="{BB962C8B-B14F-4D97-AF65-F5344CB8AC3E}">
        <p14:creationId xmlns:p14="http://schemas.microsoft.com/office/powerpoint/2010/main" val="19511384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9940433" cy="2321036"/>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54667" y="592362"/>
            <a:ext cx="9702800" cy="2062103"/>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Streets and houses are </a:t>
            </a:r>
            <a:r>
              <a:rPr lang="en-US" sz="3200" dirty="0">
                <a:solidFill>
                  <a:schemeClr val="accent5">
                    <a:lumMod val="75000"/>
                  </a:schemeClr>
                </a:solidFill>
                <a:latin typeface="Book Antiqua" pitchFamily="18" charset="0"/>
                <a:cs typeface="Times New Roman" panose="02020603050405020304" pitchFamily="18" charset="0"/>
              </a:rPr>
              <a:t>decorated with red. Red is the main color for the festival. Red lanterns hang in </a:t>
            </a:r>
            <a:r>
              <a:rPr lang="en-US" sz="3200" dirty="0" smtClean="0">
                <a:solidFill>
                  <a:schemeClr val="accent5">
                    <a:lumMod val="75000"/>
                  </a:schemeClr>
                </a:solidFill>
                <a:latin typeface="Book Antiqua" pitchFamily="18" charset="0"/>
                <a:cs typeface="Times New Roman" panose="02020603050405020304" pitchFamily="18" charset="0"/>
              </a:rPr>
              <a:t>streets. Red </a:t>
            </a:r>
            <a:r>
              <a:rPr lang="en-US" sz="3200" dirty="0">
                <a:solidFill>
                  <a:schemeClr val="accent5">
                    <a:lumMod val="75000"/>
                  </a:schemeClr>
                </a:solidFill>
                <a:latin typeface="Book Antiqua" pitchFamily="18" charset="0"/>
                <a:cs typeface="Times New Roman" panose="02020603050405020304" pitchFamily="18" charset="0"/>
              </a:rPr>
              <a:t>couplets </a:t>
            </a:r>
            <a:r>
              <a:rPr lang="en-US" sz="3200" dirty="0" smtClean="0">
                <a:solidFill>
                  <a:schemeClr val="accent5">
                    <a:lumMod val="75000"/>
                  </a:schemeClr>
                </a:solidFill>
                <a:latin typeface="Book Antiqua" pitchFamily="18" charset="0"/>
                <a:cs typeface="Times New Roman" panose="02020603050405020304" pitchFamily="18" charset="0"/>
              </a:rPr>
              <a:t>and </a:t>
            </a:r>
            <a:r>
              <a:rPr lang="en-US" sz="3200" dirty="0">
                <a:solidFill>
                  <a:schemeClr val="accent5">
                    <a:lumMod val="75000"/>
                  </a:schemeClr>
                </a:solidFill>
                <a:latin typeface="Book Antiqua" pitchFamily="18" charset="0"/>
                <a:cs typeface="Times New Roman" panose="02020603050405020304" pitchFamily="18" charset="0"/>
              </a:rPr>
              <a:t>pictures of prosperity </a:t>
            </a:r>
            <a:r>
              <a:rPr lang="en-US" sz="3200" dirty="0" smtClean="0">
                <a:solidFill>
                  <a:schemeClr val="accent5">
                    <a:lumMod val="75000"/>
                  </a:schemeClr>
                </a:solidFill>
                <a:latin typeface="Book Antiqua" pitchFamily="18" charset="0"/>
                <a:cs typeface="Times New Roman" panose="02020603050405020304" pitchFamily="18" charset="0"/>
              </a:rPr>
              <a:t>are </a:t>
            </a:r>
            <a:r>
              <a:rPr lang="en-US" sz="3200" dirty="0">
                <a:solidFill>
                  <a:schemeClr val="accent5">
                    <a:lumMod val="75000"/>
                  </a:schemeClr>
                </a:solidFill>
                <a:latin typeface="Book Antiqua" pitchFamily="18" charset="0"/>
                <a:cs typeface="Times New Roman" panose="02020603050405020304" pitchFamily="18" charset="0"/>
              </a:rPr>
              <a:t>pasted on </a:t>
            </a:r>
            <a:r>
              <a:rPr lang="en-US" sz="3200" dirty="0" smtClean="0">
                <a:solidFill>
                  <a:schemeClr val="accent5">
                    <a:lumMod val="75000"/>
                  </a:schemeClr>
                </a:solidFill>
                <a:latin typeface="Book Antiqua" pitchFamily="18" charset="0"/>
                <a:cs typeface="Times New Roman" panose="02020603050405020304" pitchFamily="18" charset="0"/>
              </a:rPr>
              <a:t>doors.</a:t>
            </a:r>
            <a:endParaRPr lang="en-US" sz="3200" dirty="0">
              <a:solidFill>
                <a:schemeClr val="accent5">
                  <a:lumMod val="75000"/>
                </a:schemeClr>
              </a:solidFill>
              <a:latin typeface="Book Antiqua" pitchFamily="18" charset="0"/>
              <a:cs typeface="Times New Roman" panose="02020603050405020304" pitchFamily="18" charset="0"/>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4667" y="3006174"/>
            <a:ext cx="4872552" cy="3240247"/>
          </a:xfrm>
          <a:prstGeom prst="rect">
            <a:avLst/>
          </a:prstGeom>
          <a:effectLst>
            <a:softEdge rad="63500"/>
          </a:effectLst>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521" y="3006174"/>
            <a:ext cx="4884642" cy="3240247"/>
          </a:xfrm>
          <a:prstGeom prst="rect">
            <a:avLst/>
          </a:prstGeom>
          <a:effectLst>
            <a:softEdge rad="63500"/>
          </a:effectLst>
        </p:spPr>
      </p:pic>
    </p:spTree>
    <p:extLst>
      <p:ext uri="{BB962C8B-B14F-4D97-AF65-F5344CB8AC3E}">
        <p14:creationId xmlns:p14="http://schemas.microsoft.com/office/powerpoint/2010/main" val="4797115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1" y="472965"/>
            <a:ext cx="9879724" cy="1818289"/>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466193" y="597279"/>
            <a:ext cx="9385738" cy="1569660"/>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Americans decorate their houses and trees with lanterns</a:t>
            </a:r>
            <a:r>
              <a:rPr lang="en-US" sz="3200" dirty="0">
                <a:solidFill>
                  <a:schemeClr val="accent5">
                    <a:lumMod val="75000"/>
                  </a:schemeClr>
                </a:solidFill>
                <a:latin typeface="Book Antiqua" pitchFamily="18" charset="0"/>
                <a:cs typeface="Times New Roman" panose="02020603050405020304" pitchFamily="18" charset="0"/>
              </a:rPr>
              <a:t>, flash lights and colored papers. Flags are also adorned to express </a:t>
            </a:r>
            <a:r>
              <a:rPr lang="en-US" sz="3200" dirty="0" smtClean="0">
                <a:solidFill>
                  <a:schemeClr val="accent5">
                    <a:lumMod val="75000"/>
                  </a:schemeClr>
                </a:solidFill>
                <a:latin typeface="Book Antiqua" pitchFamily="18" charset="0"/>
                <a:cs typeface="Times New Roman" panose="02020603050405020304" pitchFamily="18" charset="0"/>
              </a:rPr>
              <a:t>happiness.</a:t>
            </a:r>
            <a:endParaRPr lang="ru-RU" sz="3200" dirty="0">
              <a:solidFill>
                <a:schemeClr val="accent5">
                  <a:lumMod val="75000"/>
                </a:schemeClr>
              </a:solidFill>
              <a:latin typeface="Book Antiqua" pitchFamily="18" charset="0"/>
              <a:cs typeface="Times New Roman" panose="02020603050405020304" pitchFamily="18" charset="0"/>
            </a:endParaRPr>
          </a:p>
        </p:txBody>
      </p:sp>
      <p:pic>
        <p:nvPicPr>
          <p:cNvPr id="9" name="Рисунок 8" descr="ykrashenie-domov-na-rozhdestvo-v-amerike.jpg"/>
          <p:cNvPicPr>
            <a:picLocks noChangeAspect="1"/>
          </p:cNvPicPr>
          <p:nvPr/>
        </p:nvPicPr>
        <p:blipFill>
          <a:blip r:embed="rId2"/>
          <a:stretch>
            <a:fillRect/>
          </a:stretch>
        </p:blipFill>
        <p:spPr>
          <a:xfrm>
            <a:off x="6411311" y="2753709"/>
            <a:ext cx="4729656" cy="3480835"/>
          </a:xfrm>
          <a:prstGeom prst="rect">
            <a:avLst/>
          </a:prstGeom>
          <a:effectLst>
            <a:softEdge rad="63500"/>
          </a:effectLst>
        </p:spPr>
      </p:pic>
      <p:pic>
        <p:nvPicPr>
          <p:cNvPr id="10" name="Shape 73"/>
          <p:cNvPicPr preferRelativeResize="0"/>
          <p:nvPr/>
        </p:nvPicPr>
        <p:blipFill>
          <a:blip r:embed="rId3">
            <a:alphaModFix/>
          </a:blip>
          <a:stretch>
            <a:fillRect/>
          </a:stretch>
        </p:blipFill>
        <p:spPr>
          <a:xfrm>
            <a:off x="1208689" y="2701160"/>
            <a:ext cx="4950373" cy="356300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9940433" cy="2321036"/>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69546" y="848652"/>
            <a:ext cx="9702800" cy="1569660"/>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Many cultural activities are arranged during the festival such as firecrackers, ancestor worship, </a:t>
            </a:r>
            <a:r>
              <a:rPr lang="en-US" sz="3200" dirty="0" smtClean="0">
                <a:solidFill>
                  <a:schemeClr val="accent5">
                    <a:lumMod val="75000"/>
                  </a:schemeClr>
                </a:solidFill>
                <a:latin typeface="Book Antiqua" pitchFamily="18" charset="0"/>
                <a:cs typeface="Times New Roman" panose="02020603050405020304" pitchFamily="18" charset="0"/>
              </a:rPr>
              <a:t>lion and </a:t>
            </a:r>
            <a:r>
              <a:rPr lang="en-US" sz="3200" dirty="0">
                <a:solidFill>
                  <a:schemeClr val="accent5">
                    <a:lumMod val="75000"/>
                  </a:schemeClr>
                </a:solidFill>
                <a:latin typeface="Book Antiqua" pitchFamily="18" charset="0"/>
                <a:cs typeface="Times New Roman" panose="02020603050405020304" pitchFamily="18" charset="0"/>
              </a:rPr>
              <a:t>dragon dances.</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546" y="3006174"/>
            <a:ext cx="4857673" cy="3240247"/>
          </a:xfrm>
          <a:prstGeom prst="rect">
            <a:avLst/>
          </a:prstGeom>
          <a:effectLst>
            <a:softEdge rad="635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6520" y="3006173"/>
            <a:ext cx="4860371" cy="3240247"/>
          </a:xfrm>
          <a:prstGeom prst="rect">
            <a:avLst/>
          </a:prstGeom>
          <a:effectLst>
            <a:softEdge rad="63500"/>
          </a:effectLst>
        </p:spPr>
      </p:pic>
    </p:spTree>
    <p:extLst>
      <p:ext uri="{BB962C8B-B14F-4D97-AF65-F5344CB8AC3E}">
        <p14:creationId xmlns:p14="http://schemas.microsoft.com/office/powerpoint/2010/main" val="23184927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9940433" cy="2321036"/>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69546" y="602430"/>
            <a:ext cx="9702800" cy="2062103"/>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Like Christmas in the West, people exchange gifts during the Spring Festival. The most common gifts are red envelopes. Red envelopes have money in, and are given to children and </a:t>
            </a:r>
            <a:r>
              <a:rPr lang="en-US" sz="3200" dirty="0" smtClean="0">
                <a:solidFill>
                  <a:schemeClr val="accent5">
                    <a:lumMod val="75000"/>
                  </a:schemeClr>
                </a:solidFill>
                <a:latin typeface="Book Antiqua" pitchFamily="18" charset="0"/>
                <a:cs typeface="Times New Roman" panose="02020603050405020304" pitchFamily="18" charset="0"/>
              </a:rPr>
              <a:t>seniors</a:t>
            </a:r>
            <a:r>
              <a:rPr lang="en-US" sz="3200" dirty="0">
                <a:solidFill>
                  <a:schemeClr val="accent5">
                    <a:lumMod val="75000"/>
                  </a:schemeClr>
                </a:solidFill>
                <a:latin typeface="Book Antiqua" pitchFamily="18" charset="0"/>
                <a:cs typeface="Times New Roman" panose="02020603050405020304" pitchFamily="18" charset="0"/>
              </a:rPr>
              <a:t>. </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9545" y="3006172"/>
            <a:ext cx="4857673" cy="3242497"/>
          </a:xfrm>
          <a:prstGeom prst="rect">
            <a:avLst/>
          </a:prstGeom>
          <a:effectLst>
            <a:softEdge rad="63500"/>
          </a:effectLst>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520" y="3006172"/>
            <a:ext cx="4860371" cy="3240248"/>
          </a:xfrm>
          <a:prstGeom prst="rect">
            <a:avLst/>
          </a:prstGeom>
          <a:effectLst>
            <a:softEdge rad="63500"/>
          </a:effectLst>
        </p:spPr>
      </p:pic>
    </p:spTree>
    <p:extLst>
      <p:ext uri="{BB962C8B-B14F-4D97-AF65-F5344CB8AC3E}">
        <p14:creationId xmlns:p14="http://schemas.microsoft.com/office/powerpoint/2010/main" val="12972039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941210"/>
            <a:ext cx="12192000" cy="1323439"/>
          </a:xfrm>
          <a:prstGeom prst="rect">
            <a:avLst/>
          </a:prstGeom>
          <a:noFill/>
        </p:spPr>
        <p:txBody>
          <a:bodyPr wrap="square" lIns="91440" tIns="45720" rIns="91440" bIns="45720">
            <a:spAutoFit/>
          </a:bodyPr>
          <a:lstStyle/>
          <a:p>
            <a:pPr algn="ctr"/>
            <a:r>
              <a:rPr lang="ja-JP" alt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新年好</a:t>
            </a: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a:t>
            </a:r>
            <a:endParaRPr lang="ru-RU"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5" name="Заголовок 1"/>
          <p:cNvSpPr txBox="1">
            <a:spLocks/>
          </p:cNvSpPr>
          <p:nvPr/>
        </p:nvSpPr>
        <p:spPr>
          <a:xfrm>
            <a:off x="864326" y="783136"/>
            <a:ext cx="10515600" cy="1325563"/>
          </a:xfrm>
          <a:prstGeom prst="rect">
            <a:avLst/>
          </a:prstGeom>
        </p:spPr>
        <p:txBody>
          <a:bodyPr>
            <a:normAutofit/>
          </a:bodyPr>
          <a:lstStyle/>
          <a:p>
            <a:pPr algn="ctr">
              <a:lnSpc>
                <a:spcPct val="90000"/>
              </a:lnSpc>
              <a:spcBef>
                <a:spcPct val="0"/>
              </a:spcBef>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Say </a:t>
            </a:r>
            <a:r>
              <a:rPr lang="en-US" sz="5400" b="1" dirty="0" smtClean="0">
                <a:solidFill>
                  <a:schemeClr val="bg1"/>
                </a:solidFill>
                <a:latin typeface="Book Antiqua" panose="02040602050305030304" pitchFamily="18" charset="0"/>
                <a:ea typeface="+mj-ea"/>
                <a:cs typeface="+mj-cs"/>
              </a:rPr>
              <a:t>in Chinese :</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
        <p:nvSpPr>
          <p:cNvPr id="4" name="Заголовок 1"/>
          <p:cNvSpPr txBox="1">
            <a:spLocks/>
          </p:cNvSpPr>
          <p:nvPr/>
        </p:nvSpPr>
        <p:spPr>
          <a:xfrm>
            <a:off x="807721" y="4776016"/>
            <a:ext cx="10515600" cy="1325563"/>
          </a:xfrm>
          <a:prstGeom prst="rect">
            <a:avLst/>
          </a:prstGeom>
        </p:spPr>
        <p:txBody>
          <a:bodyPr>
            <a:normAutofit/>
          </a:bodyPr>
          <a:lstStyle/>
          <a:p>
            <a:pPr algn="ctr">
              <a:lnSpc>
                <a:spcPct val="90000"/>
              </a:lnSpc>
              <a:spcBef>
                <a:spcPct val="0"/>
              </a:spcBef>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a:t>
            </a:r>
            <a:r>
              <a:rPr lang="en-US" sz="5400" b="1" dirty="0" smtClean="0">
                <a:solidFill>
                  <a:schemeClr val="bg1"/>
                </a:solidFill>
                <a:latin typeface="Book Antiqua" panose="02040602050305030304" pitchFamily="18" charset="0"/>
                <a:ea typeface="+mj-ea"/>
                <a:cs typeface="+mj-cs"/>
              </a:rPr>
              <a:t>sin</a:t>
            </a:r>
            <a:r>
              <a:rPr lang="ru-RU" sz="5400" b="1" dirty="0" smtClean="0">
                <a:solidFill>
                  <a:schemeClr val="bg1"/>
                </a:solidFill>
                <a:latin typeface="Book Antiqua" panose="02040602050305030304" pitchFamily="18" charset="0"/>
                <a:ea typeface="+mj-ea"/>
                <a:cs typeface="+mj-cs"/>
              </a:rPr>
              <a:t> </a:t>
            </a:r>
            <a:r>
              <a:rPr lang="en-US" sz="5400" b="1" dirty="0" err="1" smtClean="0">
                <a:solidFill>
                  <a:schemeClr val="bg1"/>
                </a:solidFill>
                <a:latin typeface="Book Antiqua" panose="02040602050305030304" pitchFamily="18" charset="0"/>
                <a:ea typeface="+mj-ea"/>
                <a:cs typeface="+mj-cs"/>
              </a:rPr>
              <a:t>nian</a:t>
            </a:r>
            <a:r>
              <a:rPr lang="ru-RU" sz="5400" b="1" dirty="0" smtClean="0">
                <a:solidFill>
                  <a:schemeClr val="bg1"/>
                </a:solidFill>
                <a:latin typeface="Book Antiqua" panose="02040602050305030304" pitchFamily="18" charset="0"/>
                <a:ea typeface="+mj-ea"/>
                <a:cs typeface="+mj-cs"/>
              </a:rPr>
              <a:t> </a:t>
            </a:r>
            <a:r>
              <a:rPr lang="en-US" sz="5400" b="1" dirty="0" smtClean="0">
                <a:solidFill>
                  <a:schemeClr val="bg1"/>
                </a:solidFill>
                <a:latin typeface="Book Antiqua" panose="02040602050305030304" pitchFamily="18" charset="0"/>
                <a:ea typeface="+mj-ea"/>
                <a:cs typeface="+mj-cs"/>
              </a:rPr>
              <a:t>ha</a:t>
            </a:r>
            <a:r>
              <a:rPr lang="ru-RU" sz="5400" b="1" dirty="0" smtClean="0">
                <a:solidFill>
                  <a:schemeClr val="bg1"/>
                </a:solidFill>
                <a:latin typeface="Book Antiqua" panose="02040602050305030304" pitchFamily="18" charset="0"/>
                <a:ea typeface="+mj-ea"/>
                <a:cs typeface="+mj-cs"/>
              </a:rPr>
              <a:t>о</a:t>
            </a:r>
            <a:r>
              <a:rPr lang="en-US" sz="5400" b="1" dirty="0" smtClean="0">
                <a:solidFill>
                  <a:schemeClr val="bg1"/>
                </a:solidFill>
                <a:latin typeface="Book Antiqua" panose="02040602050305030304" pitchFamily="18" charset="0"/>
              </a:rPr>
              <a:t>]</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1000" autoRev="1" fill="hold">
                                          <p:stCondLst>
                                            <p:cond delay="0"/>
                                          </p:stCondLst>
                                        </p:cTn>
                                        <p:tgtEl>
                                          <p:spTgt spid="3"/>
                                        </p:tgtEl>
                                        <p:attrNameLst>
                                          <p:attrName>ppt_w</p:attrName>
                                        </p:attrNameLst>
                                      </p:cBhvr>
                                    </p:anim>
                                    <p:anim by="(#ppt_w*0.50)" calcmode="lin" valueType="num">
                                      <p:cBhvr>
                                        <p:cTn id="8" dur="1000" decel="50000" autoRev="1" fill="hold">
                                          <p:stCondLst>
                                            <p:cond delay="0"/>
                                          </p:stCondLst>
                                        </p:cTn>
                                        <p:tgtEl>
                                          <p:spTgt spid="3"/>
                                        </p:tgtEl>
                                        <p:attrNameLst>
                                          <p:attrName>ppt_x</p:attrName>
                                        </p:attrNameLst>
                                      </p:cBhvr>
                                    </p:anim>
                                    <p:anim from="(-#ppt_h/2)" to="(#ppt_y)" calcmode="lin" valueType="num">
                                      <p:cBhvr>
                                        <p:cTn id="9" dur="2000" fill="hold">
                                          <p:stCondLst>
                                            <p:cond delay="0"/>
                                          </p:stCondLst>
                                        </p:cTn>
                                        <p:tgtEl>
                                          <p:spTgt spid="3"/>
                                        </p:tgtEl>
                                        <p:attrNameLst>
                                          <p:attrName>ppt_y</p:attrName>
                                        </p:attrNameLst>
                                      </p:cBhvr>
                                    </p:anim>
                                    <p:animRot by="21600000">
                                      <p:cBhvr>
                                        <p:cTn id="10" dur="2000" fill="hold">
                                          <p:stCondLst>
                                            <p:cond delay="0"/>
                                          </p:stCondLst>
                                        </p:cTn>
                                        <p:tgtEl>
                                          <p:spTgt spid="3"/>
                                        </p:tgtEl>
                                        <p:attrNameLst>
                                          <p:attrName>r</p:attrName>
                                        </p:attrNameLst>
                                      </p:cBhvr>
                                    </p:animRot>
                                  </p:childTnLst>
                                </p:cTn>
                              </p:par>
                            </p:childTnLst>
                          </p:cTn>
                        </p:par>
                        <p:par>
                          <p:cTn id="11" fill="hold">
                            <p:stCondLst>
                              <p:cond delay="2600"/>
                            </p:stCondLst>
                            <p:childTnLst>
                              <p:par>
                                <p:cTn id="12" presetID="39" presetClass="entr" presetSubtype="0" ac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Объект 1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1737" y="1544247"/>
            <a:ext cx="5943123" cy="5503333"/>
          </a:xfrm>
        </p:spPr>
      </p:pic>
      <p:sp>
        <p:nvSpPr>
          <p:cNvPr id="2" name="Заголовок 1"/>
          <p:cNvSpPr>
            <a:spLocks noGrp="1"/>
          </p:cNvSpPr>
          <p:nvPr>
            <p:ph type="title"/>
          </p:nvPr>
        </p:nvSpPr>
        <p:spPr/>
        <p:txBody>
          <a:bodyPr>
            <a:normAutofit/>
          </a:bodyPr>
          <a:lstStyle/>
          <a:p>
            <a:pPr algn="ctr"/>
            <a:r>
              <a:rPr lang="en-US" sz="5400" b="1" dirty="0" smtClean="0">
                <a:solidFill>
                  <a:schemeClr val="bg1"/>
                </a:solidFill>
                <a:latin typeface="Book Antiqua" panose="02040602050305030304" pitchFamily="18" charset="0"/>
              </a:rPr>
              <a:t>Guess the country</a:t>
            </a:r>
            <a:endParaRPr lang="ru-RU" sz="5400" b="1" dirty="0">
              <a:solidFill>
                <a:schemeClr val="bg1"/>
              </a:solidFill>
              <a:latin typeface="Book Antiqua" panose="02040602050305030304" pitchFamily="18" charset="0"/>
            </a:endParaRPr>
          </a:p>
        </p:txBody>
      </p:sp>
      <p:grpSp>
        <p:nvGrpSpPr>
          <p:cNvPr id="3" name="Группа 16"/>
          <p:cNvGrpSpPr/>
          <p:nvPr/>
        </p:nvGrpSpPr>
        <p:grpSpPr>
          <a:xfrm>
            <a:off x="1235335" y="-29369"/>
            <a:ext cx="3614250" cy="6019258"/>
            <a:chOff x="1235335" y="-29369"/>
            <a:chExt cx="3614250" cy="6019258"/>
          </a:xfrm>
        </p:grpSpPr>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335" y="537356"/>
              <a:ext cx="3614250" cy="5452533"/>
            </a:xfrm>
            <a:prstGeom prst="rect">
              <a:avLst/>
            </a:prstGeom>
          </p:spPr>
        </p:pic>
        <p:pic>
          <p:nvPicPr>
            <p:cNvPr id="16" name="Рисунок 15"/>
            <p:cNvPicPr>
              <a:picLocks noChangeAspect="1"/>
            </p:cNvPicPr>
            <p:nvPr/>
          </p:nvPicPr>
          <p:blipFill rotWithShape="1">
            <a:blip r:embed="rId4">
              <a:extLst>
                <a:ext uri="{28A0092B-C50C-407E-A947-70E740481C1C}">
                  <a14:useLocalDpi xmlns:a14="http://schemas.microsoft.com/office/drawing/2010/main" val="0"/>
                </a:ext>
              </a:extLst>
            </a:blip>
            <a:srcRect r="2854" b="89101"/>
            <a:stretch/>
          </p:blipFill>
          <p:spPr>
            <a:xfrm flipV="1">
              <a:off x="1235335" y="-29369"/>
              <a:ext cx="3511101" cy="594280"/>
            </a:xfrm>
            <a:prstGeom prst="rect">
              <a:avLst/>
            </a:prstGeom>
          </p:spPr>
        </p:pic>
      </p:grpSp>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8524" y="3442601"/>
            <a:ext cx="1067871" cy="1518866"/>
          </a:xfrm>
          <a:prstGeom prst="rect">
            <a:avLst/>
          </a:prstGeom>
        </p:spPr>
      </p:pic>
      <p:sp>
        <p:nvSpPr>
          <p:cNvPr id="21" name="Скругленный прямоугольник 20"/>
          <p:cNvSpPr/>
          <p:nvPr/>
        </p:nvSpPr>
        <p:spPr>
          <a:xfrm>
            <a:off x="6506056" y="5812518"/>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22" name="Скругленный прямоугольник 21"/>
          <p:cNvSpPr/>
          <p:nvPr/>
        </p:nvSpPr>
        <p:spPr>
          <a:xfrm>
            <a:off x="7438010" y="5816655"/>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23" name="Скругленный прямоугольник 22"/>
          <p:cNvSpPr/>
          <p:nvPr/>
        </p:nvSpPr>
        <p:spPr>
          <a:xfrm>
            <a:off x="8361810" y="5801057"/>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6506056" y="5706453"/>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I</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25" name="Прямоугольник 24"/>
          <p:cNvSpPr/>
          <p:nvPr/>
        </p:nvSpPr>
        <p:spPr>
          <a:xfrm>
            <a:off x="7442735" y="5710590"/>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N</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26" name="Прямоугольник 25"/>
          <p:cNvSpPr/>
          <p:nvPr/>
        </p:nvSpPr>
        <p:spPr>
          <a:xfrm>
            <a:off x="8357084" y="5694992"/>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D</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27" name="Скругленный прямоугольник 26"/>
          <p:cNvSpPr/>
          <p:nvPr/>
        </p:nvSpPr>
        <p:spPr>
          <a:xfrm>
            <a:off x="9261909" y="5811868"/>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28" name="Скругленный прямоугольник 27"/>
          <p:cNvSpPr/>
          <p:nvPr/>
        </p:nvSpPr>
        <p:spPr>
          <a:xfrm>
            <a:off x="10176309" y="5815116"/>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9261909" y="5705803"/>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I</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31" name="Прямоугольник 30"/>
          <p:cNvSpPr/>
          <p:nvPr/>
        </p:nvSpPr>
        <p:spPr>
          <a:xfrm>
            <a:off x="10181034" y="5709051"/>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A</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pic>
        <p:nvPicPr>
          <p:cNvPr id="35" name="Рисунок 34" descr="india_640.png"/>
          <p:cNvPicPr>
            <a:picLocks noChangeAspect="1"/>
          </p:cNvPicPr>
          <p:nvPr/>
        </p:nvPicPr>
        <p:blipFill>
          <a:blip r:embed="rId6"/>
          <a:stretch>
            <a:fillRect/>
          </a:stretch>
        </p:blipFill>
        <p:spPr>
          <a:xfrm>
            <a:off x="-159488" y="2126512"/>
            <a:ext cx="6368902" cy="4731487"/>
          </a:xfrm>
          <a:prstGeom prst="rect">
            <a:avLst/>
          </a:prstGeom>
        </p:spPr>
      </p:pic>
      <p:pic>
        <p:nvPicPr>
          <p:cNvPr id="20" name="Рисунок 19" descr="Самые-красивые-места-Индии.jpg"/>
          <p:cNvPicPr>
            <a:picLocks noChangeAspect="1"/>
          </p:cNvPicPr>
          <p:nvPr/>
        </p:nvPicPr>
        <p:blipFill>
          <a:blip r:embed="rId7" cstate="print"/>
          <a:stretch>
            <a:fillRect/>
          </a:stretch>
        </p:blipFill>
        <p:spPr>
          <a:xfrm>
            <a:off x="6391088" y="1876885"/>
            <a:ext cx="4474505" cy="2884301"/>
          </a:xfrm>
          <a:prstGeom prst="rect">
            <a:avLst/>
          </a:prstGeom>
          <a:effectLst>
            <a:softEdge rad="317500"/>
          </a:effectLst>
        </p:spPr>
      </p:pic>
      <p:pic>
        <p:nvPicPr>
          <p:cNvPr id="29" name="Рисунок 28" descr="0_12c4c8_53a3f7c3_orig.png"/>
          <p:cNvPicPr>
            <a:picLocks noChangeAspect="1"/>
          </p:cNvPicPr>
          <p:nvPr/>
        </p:nvPicPr>
        <p:blipFill>
          <a:blip r:embed="rId8" cstate="print"/>
          <a:stretch>
            <a:fillRect/>
          </a:stretch>
        </p:blipFill>
        <p:spPr>
          <a:xfrm>
            <a:off x="5810753" y="1240220"/>
            <a:ext cx="5335037" cy="4120056"/>
          </a:xfrm>
          <a:prstGeom prst="rect">
            <a:avLst/>
          </a:prstGeom>
        </p:spPr>
      </p:pic>
    </p:spTree>
    <p:extLst>
      <p:ext uri="{BB962C8B-B14F-4D97-AF65-F5344CB8AC3E}">
        <p14:creationId xmlns:p14="http://schemas.microsoft.com/office/powerpoint/2010/main" val="210140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1000"/>
                                        <p:tgtEl>
                                          <p:spTgt spid="35"/>
                                        </p:tgtEl>
                                      </p:cBhvr>
                                    </p:animEffect>
                                  </p:childTnLst>
                                </p:cTn>
                              </p:par>
                            </p:childTnLst>
                          </p:cTn>
                        </p:par>
                        <p:par>
                          <p:cTn id="8" fill="hold">
                            <p:stCondLst>
                              <p:cond delay="1000"/>
                            </p:stCondLst>
                            <p:childTnLst>
                              <p:par>
                                <p:cTn id="9" presetID="55" presetClass="entr" presetSubtype="0" fill="hold" grpId="0" nodeType="afterEffect">
                                  <p:stCondLst>
                                    <p:cond delay="2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0.70"/>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par>
                          <p:cTn id="14" fill="hold">
                            <p:stCondLst>
                              <p:cond delay="1520"/>
                            </p:stCondLst>
                            <p:childTnLst>
                              <p:par>
                                <p:cTn id="15" presetID="55" presetClass="entr" presetSubtype="0" fill="hold" grpId="0" nodeType="afterEffect">
                                  <p:stCondLst>
                                    <p:cond delay="2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strVal val="#ppt_w*0.70"/>
                                          </p:val>
                                        </p:tav>
                                        <p:tav tm="100000">
                                          <p:val>
                                            <p:strVal val="#ppt_w"/>
                                          </p:val>
                                        </p:tav>
                                      </p:tavLst>
                                    </p:anim>
                                    <p:anim calcmode="lin" valueType="num">
                                      <p:cBhvr>
                                        <p:cTn id="18" dur="500" fill="hold"/>
                                        <p:tgtEl>
                                          <p:spTgt spid="25"/>
                                        </p:tgtEl>
                                        <p:attrNameLst>
                                          <p:attrName>ppt_h</p:attrName>
                                        </p:attrNameLst>
                                      </p:cBhvr>
                                      <p:tavLst>
                                        <p:tav tm="0">
                                          <p:val>
                                            <p:strVal val="#ppt_h"/>
                                          </p:val>
                                        </p:tav>
                                        <p:tav tm="100000">
                                          <p:val>
                                            <p:strVal val="#ppt_h"/>
                                          </p:val>
                                        </p:tav>
                                      </p:tavLst>
                                    </p:anim>
                                    <p:animEffect transition="in" filter="fade">
                                      <p:cBhvr>
                                        <p:cTn id="19" dur="500"/>
                                        <p:tgtEl>
                                          <p:spTgt spid="25"/>
                                        </p:tgtEl>
                                      </p:cBhvr>
                                    </p:animEffect>
                                  </p:childTnLst>
                                </p:cTn>
                              </p:par>
                            </p:childTnLst>
                          </p:cTn>
                        </p:par>
                        <p:par>
                          <p:cTn id="20" fill="hold">
                            <p:stCondLst>
                              <p:cond delay="2040"/>
                            </p:stCondLst>
                            <p:childTnLst>
                              <p:par>
                                <p:cTn id="21" presetID="55" presetClass="entr" presetSubtype="0" fill="hold" grpId="0" nodeType="afterEffect">
                                  <p:stCondLst>
                                    <p:cond delay="2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strVal val="#ppt_w*0.70"/>
                                          </p:val>
                                        </p:tav>
                                        <p:tav tm="100000">
                                          <p:val>
                                            <p:strVal val="#ppt_w"/>
                                          </p:val>
                                        </p:tav>
                                      </p:tavLst>
                                    </p:anim>
                                    <p:anim calcmode="lin" valueType="num">
                                      <p:cBhvr>
                                        <p:cTn id="24" dur="500" fill="hold"/>
                                        <p:tgtEl>
                                          <p:spTgt spid="26"/>
                                        </p:tgtEl>
                                        <p:attrNameLst>
                                          <p:attrName>ppt_h</p:attrName>
                                        </p:attrNameLst>
                                      </p:cBhvr>
                                      <p:tavLst>
                                        <p:tav tm="0">
                                          <p:val>
                                            <p:strVal val="#ppt_h"/>
                                          </p:val>
                                        </p:tav>
                                        <p:tav tm="100000">
                                          <p:val>
                                            <p:strVal val="#ppt_h"/>
                                          </p:val>
                                        </p:tav>
                                      </p:tavLst>
                                    </p:anim>
                                    <p:animEffect transition="in" filter="fade">
                                      <p:cBhvr>
                                        <p:cTn id="25" dur="500"/>
                                        <p:tgtEl>
                                          <p:spTgt spid="26"/>
                                        </p:tgtEl>
                                      </p:cBhvr>
                                    </p:animEffect>
                                  </p:childTnLst>
                                </p:cTn>
                              </p:par>
                            </p:childTnLst>
                          </p:cTn>
                        </p:par>
                        <p:par>
                          <p:cTn id="26" fill="hold">
                            <p:stCondLst>
                              <p:cond delay="2560"/>
                            </p:stCondLst>
                            <p:childTnLst>
                              <p:par>
                                <p:cTn id="27" presetID="55" presetClass="entr" presetSubtype="0" fill="hold" grpId="0" nodeType="afterEffect">
                                  <p:stCondLst>
                                    <p:cond delay="2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strVal val="#ppt_w*0.70"/>
                                          </p:val>
                                        </p:tav>
                                        <p:tav tm="100000">
                                          <p:val>
                                            <p:strVal val="#ppt_w"/>
                                          </p:val>
                                        </p:tav>
                                      </p:tavLst>
                                    </p:anim>
                                    <p:anim calcmode="lin" valueType="num">
                                      <p:cBhvr>
                                        <p:cTn id="30" dur="500" fill="hold"/>
                                        <p:tgtEl>
                                          <p:spTgt spid="30"/>
                                        </p:tgtEl>
                                        <p:attrNameLst>
                                          <p:attrName>ppt_h</p:attrName>
                                        </p:attrNameLst>
                                      </p:cBhvr>
                                      <p:tavLst>
                                        <p:tav tm="0">
                                          <p:val>
                                            <p:strVal val="#ppt_h"/>
                                          </p:val>
                                        </p:tav>
                                        <p:tav tm="100000">
                                          <p:val>
                                            <p:strVal val="#ppt_h"/>
                                          </p:val>
                                        </p:tav>
                                      </p:tavLst>
                                    </p:anim>
                                    <p:animEffect transition="in" filter="fade">
                                      <p:cBhvr>
                                        <p:cTn id="31" dur="500"/>
                                        <p:tgtEl>
                                          <p:spTgt spid="30"/>
                                        </p:tgtEl>
                                      </p:cBhvr>
                                    </p:animEffect>
                                  </p:childTnLst>
                                </p:cTn>
                              </p:par>
                            </p:childTnLst>
                          </p:cTn>
                        </p:par>
                        <p:par>
                          <p:cTn id="32" fill="hold">
                            <p:stCondLst>
                              <p:cond delay="3080"/>
                            </p:stCondLst>
                            <p:childTnLst>
                              <p:par>
                                <p:cTn id="33" presetID="55" presetClass="entr" presetSubtype="0" fill="hold" grpId="0" nodeType="afterEffect">
                                  <p:stCondLst>
                                    <p:cond delay="2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strVal val="#ppt_w*0.70"/>
                                          </p:val>
                                        </p:tav>
                                        <p:tav tm="100000">
                                          <p:val>
                                            <p:strVal val="#ppt_w"/>
                                          </p:val>
                                        </p:tav>
                                      </p:tavLst>
                                    </p:anim>
                                    <p:anim calcmode="lin" valueType="num">
                                      <p:cBhvr>
                                        <p:cTn id="36" dur="500" fill="hold"/>
                                        <p:tgtEl>
                                          <p:spTgt spid="31"/>
                                        </p:tgtEl>
                                        <p:attrNameLst>
                                          <p:attrName>ppt_h</p:attrName>
                                        </p:attrNameLst>
                                      </p:cBhvr>
                                      <p:tavLst>
                                        <p:tav tm="0">
                                          <p:val>
                                            <p:strVal val="#ppt_h"/>
                                          </p:val>
                                        </p:tav>
                                        <p:tav tm="100000">
                                          <p:val>
                                            <p:strVal val="#ppt_h"/>
                                          </p:val>
                                        </p:tav>
                                      </p:tavLst>
                                    </p:anim>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0" grpId="0"/>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78198" y="472964"/>
            <a:ext cx="5319402" cy="6080236"/>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030598" y="1004703"/>
            <a:ext cx="5014602" cy="5016758"/>
          </a:xfrm>
          <a:prstGeom prst="rect">
            <a:avLst/>
          </a:prstGeom>
        </p:spPr>
        <p:txBody>
          <a:bodyPr wrap="square">
            <a:spAutoFit/>
          </a:bodyPr>
          <a:lstStyle/>
          <a:p>
            <a:pPr algn="ctr"/>
            <a:r>
              <a:rPr lang="en-US" altLang="ru-RU" sz="3200" dirty="0">
                <a:solidFill>
                  <a:schemeClr val="accent5">
                    <a:lumMod val="75000"/>
                  </a:schemeClr>
                </a:solidFill>
                <a:latin typeface="Book Antiqua" pitchFamily="18" charset="0"/>
                <a:cs typeface="Times New Roman" panose="02020603050405020304" pitchFamily="18" charset="0"/>
              </a:rPr>
              <a:t>In different parts of India the New Year is celebrated  at different times of the year. </a:t>
            </a:r>
            <a:r>
              <a:rPr lang="en-US" altLang="ru-RU" sz="3200" dirty="0" smtClean="0">
                <a:solidFill>
                  <a:schemeClr val="accent5">
                    <a:lumMod val="75000"/>
                  </a:schemeClr>
                </a:solidFill>
                <a:latin typeface="Book Antiqua" pitchFamily="18" charset="0"/>
                <a:cs typeface="Times New Roman" panose="02020603050405020304" pitchFamily="18" charset="0"/>
              </a:rPr>
              <a:t>But apart </a:t>
            </a:r>
            <a:r>
              <a:rPr lang="en-US" altLang="ru-RU" sz="3200" dirty="0">
                <a:solidFill>
                  <a:schemeClr val="accent5">
                    <a:lumMod val="75000"/>
                  </a:schemeClr>
                </a:solidFill>
                <a:latin typeface="Book Antiqua" pitchFamily="18" charset="0"/>
                <a:cs typeface="Times New Roman" panose="02020603050405020304" pitchFamily="18" charset="0"/>
              </a:rPr>
              <a:t>from the regional new years, India also celebrates the 1st day of January as a new beginning with the rest of the world. </a:t>
            </a:r>
            <a:endParaRPr lang="en-US" sz="3200" dirty="0">
              <a:solidFill>
                <a:schemeClr val="accent5">
                  <a:lumMod val="75000"/>
                </a:schemeClr>
              </a:solidFill>
              <a:latin typeface="Book Antiqua" pitchFamily="18" charset="0"/>
              <a:cs typeface="Times New Roman" panose="02020603050405020304" pitchFamily="18" charset="0"/>
            </a:endParaRPr>
          </a:p>
        </p:txBody>
      </p:sp>
      <p:pic>
        <p:nvPicPr>
          <p:cNvPr id="7" name="Picture 8" descr="C:\Users\Лицей\Desktop\13025_31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0" y="553578"/>
            <a:ext cx="4988153" cy="5999621"/>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0636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9940433" cy="2321036"/>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69545" y="602430"/>
            <a:ext cx="9702800" cy="2062103"/>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The </a:t>
            </a:r>
            <a:r>
              <a:rPr lang="en-US" sz="3200" dirty="0">
                <a:solidFill>
                  <a:schemeClr val="accent5">
                    <a:lumMod val="75000"/>
                  </a:schemeClr>
                </a:solidFill>
                <a:latin typeface="Book Antiqua" pitchFamily="18" charset="0"/>
                <a:cs typeface="Times New Roman" panose="02020603050405020304" pitchFamily="18" charset="0"/>
              </a:rPr>
              <a:t>Festival of Lights, known as </a:t>
            </a:r>
            <a:r>
              <a:rPr lang="en-US" sz="3200" dirty="0" smtClean="0">
                <a:solidFill>
                  <a:schemeClr val="accent5">
                    <a:lumMod val="75000"/>
                  </a:schemeClr>
                </a:solidFill>
                <a:latin typeface="Book Antiqua" pitchFamily="18" charset="0"/>
                <a:cs typeface="Times New Roman" panose="02020603050405020304" pitchFamily="18" charset="0"/>
              </a:rPr>
              <a:t>‘</a:t>
            </a:r>
            <a:r>
              <a:rPr lang="en-US" sz="3200" dirty="0" err="1" smtClean="0">
                <a:solidFill>
                  <a:schemeClr val="accent5">
                    <a:lumMod val="75000"/>
                  </a:schemeClr>
                </a:solidFill>
                <a:latin typeface="Book Antiqua" pitchFamily="18" charset="0"/>
                <a:cs typeface="Times New Roman" panose="02020603050405020304" pitchFamily="18" charset="0"/>
              </a:rPr>
              <a:t>Deepawali</a:t>
            </a:r>
            <a:r>
              <a:rPr lang="en-US" sz="3200" dirty="0" smtClean="0">
                <a:solidFill>
                  <a:schemeClr val="accent5">
                    <a:lumMod val="75000"/>
                  </a:schemeClr>
                </a:solidFill>
                <a:latin typeface="Book Antiqua" pitchFamily="18" charset="0"/>
                <a:cs typeface="Times New Roman" panose="02020603050405020304" pitchFamily="18" charset="0"/>
              </a:rPr>
              <a:t>’ </a:t>
            </a:r>
            <a:r>
              <a:rPr lang="en-US" sz="3200" dirty="0">
                <a:solidFill>
                  <a:schemeClr val="accent5">
                    <a:lumMod val="75000"/>
                  </a:schemeClr>
                </a:solidFill>
                <a:latin typeface="Book Antiqua" pitchFamily="18" charset="0"/>
                <a:cs typeface="Times New Roman" panose="02020603050405020304" pitchFamily="18" charset="0"/>
              </a:rPr>
              <a:t>or </a:t>
            </a:r>
            <a:r>
              <a:rPr lang="en-US" sz="3200" dirty="0" smtClean="0">
                <a:solidFill>
                  <a:schemeClr val="accent5">
                    <a:lumMod val="75000"/>
                  </a:schemeClr>
                </a:solidFill>
                <a:latin typeface="Book Antiqua" pitchFamily="18" charset="0"/>
                <a:cs typeface="Times New Roman" panose="02020603050405020304" pitchFamily="18" charset="0"/>
              </a:rPr>
              <a:t>‘Diwali’ marks </a:t>
            </a:r>
            <a:r>
              <a:rPr lang="en-US" sz="3200" dirty="0">
                <a:solidFill>
                  <a:schemeClr val="accent5">
                    <a:lumMod val="75000"/>
                  </a:schemeClr>
                </a:solidFill>
                <a:latin typeface="Book Antiqua" pitchFamily="18" charset="0"/>
                <a:cs typeface="Times New Roman" panose="02020603050405020304" pitchFamily="18" charset="0"/>
              </a:rPr>
              <a:t>the beginning of the Hindu New Year. Its celebration includes millions of lights shining on housetops, outside doors and </a:t>
            </a:r>
            <a:r>
              <a:rPr lang="en-US" sz="3200" dirty="0" smtClean="0">
                <a:solidFill>
                  <a:schemeClr val="accent5">
                    <a:lumMod val="75000"/>
                  </a:schemeClr>
                </a:solidFill>
                <a:latin typeface="Book Antiqua" pitchFamily="18" charset="0"/>
                <a:cs typeface="Times New Roman" panose="02020603050405020304" pitchFamily="18" charset="0"/>
              </a:rPr>
              <a:t>windows.</a:t>
            </a:r>
            <a:endParaRPr lang="en-US" sz="3200" dirty="0">
              <a:solidFill>
                <a:schemeClr val="accent5">
                  <a:lumMod val="75000"/>
                </a:schemeClr>
              </a:solidFill>
              <a:latin typeface="Book Antiqua" pitchFamily="18" charset="0"/>
              <a:cs typeface="Times New Roman" panose="02020603050405020304" pitchFamily="18" charset="0"/>
            </a:endParaRPr>
          </a:p>
        </p:txBody>
      </p:sp>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5337" y="3006172"/>
            <a:ext cx="4765826" cy="3306373"/>
          </a:xfrm>
          <a:prstGeom prst="rect">
            <a:avLst/>
          </a:prstGeom>
          <a:effectLst>
            <a:softEdge rad="63500"/>
          </a:effectLst>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4812" r="3127"/>
          <a:stretch/>
        </p:blipFill>
        <p:spPr>
          <a:xfrm>
            <a:off x="1361078" y="3006172"/>
            <a:ext cx="4859867" cy="3306373"/>
          </a:xfrm>
          <a:prstGeom prst="rect">
            <a:avLst/>
          </a:prstGeom>
          <a:effectLst>
            <a:softEdge rad="63500"/>
          </a:effectLst>
        </p:spPr>
      </p:pic>
    </p:spTree>
    <p:extLst>
      <p:ext uri="{BB962C8B-B14F-4D97-AF65-F5344CB8AC3E}">
        <p14:creationId xmlns:p14="http://schemas.microsoft.com/office/powerpoint/2010/main" val="30901910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9940433" cy="2321036"/>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250730" y="848652"/>
            <a:ext cx="9702800" cy="1569660"/>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In the east, the festival is devoted to Goddess Lakshmi, the deity of wealth. </a:t>
            </a:r>
            <a:r>
              <a:rPr lang="en-US" sz="3200" dirty="0" smtClean="0">
                <a:solidFill>
                  <a:schemeClr val="accent5">
                    <a:lumMod val="75000"/>
                  </a:schemeClr>
                </a:solidFill>
                <a:latin typeface="Book Antiqua" pitchFamily="18" charset="0"/>
                <a:cs typeface="Times New Roman" panose="02020603050405020304" pitchFamily="18" charset="0"/>
              </a:rPr>
              <a:t>Goddess Lakshmi brings</a:t>
            </a:r>
            <a:r>
              <a:rPr lang="en-US" sz="3200" dirty="0">
                <a:solidFill>
                  <a:schemeClr val="accent5">
                    <a:lumMod val="75000"/>
                  </a:schemeClr>
                </a:solidFill>
                <a:latin typeface="Book Antiqua" pitchFamily="18" charset="0"/>
                <a:cs typeface="Times New Roman" panose="02020603050405020304" pitchFamily="18" charset="0"/>
              </a:rPr>
              <a:t> gifts to </a:t>
            </a:r>
            <a:r>
              <a:rPr lang="en-US" sz="3200" dirty="0" smtClean="0">
                <a:solidFill>
                  <a:schemeClr val="accent5">
                    <a:lumMod val="75000"/>
                  </a:schemeClr>
                </a:solidFill>
                <a:latin typeface="Book Antiqua" pitchFamily="18" charset="0"/>
                <a:cs typeface="Times New Roman" panose="02020603050405020304" pitchFamily="18" charset="0"/>
              </a:rPr>
              <a:t>children.</a:t>
            </a:r>
            <a:r>
              <a:rPr lang="en-US" sz="3200" dirty="0">
                <a:solidFill>
                  <a:schemeClr val="accent5">
                    <a:lumMod val="75000"/>
                  </a:schemeClr>
                </a:solidFill>
                <a:latin typeface="Book Antiqua" pitchFamily="18" charset="0"/>
                <a:cs typeface="Times New Roman" panose="02020603050405020304" pitchFamily="18" charset="0"/>
              </a:rPr>
              <a:t> </a:t>
            </a:r>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545" y="3006172"/>
            <a:ext cx="4857673" cy="3240248"/>
          </a:xfrm>
          <a:prstGeom prst="rect">
            <a:avLst/>
          </a:prstGeom>
          <a:effectLst>
            <a:softEdge rad="63500"/>
          </a:effectLst>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3517" r="4445" b="6666"/>
          <a:stretch/>
        </p:blipFill>
        <p:spPr>
          <a:xfrm>
            <a:off x="6366933" y="3006171"/>
            <a:ext cx="4824230" cy="3306373"/>
          </a:xfrm>
          <a:prstGeom prst="rect">
            <a:avLst/>
          </a:prstGeom>
          <a:effectLst>
            <a:softEdge rad="63500"/>
          </a:effectLst>
        </p:spPr>
      </p:pic>
    </p:spTree>
    <p:extLst>
      <p:ext uri="{BB962C8B-B14F-4D97-AF65-F5344CB8AC3E}">
        <p14:creationId xmlns:p14="http://schemas.microsoft.com/office/powerpoint/2010/main" val="17838916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0" y="472964"/>
            <a:ext cx="9940433" cy="2321036"/>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69546" y="848652"/>
            <a:ext cx="9702800" cy="1569660"/>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In </a:t>
            </a:r>
            <a:r>
              <a:rPr lang="en-US" sz="3200" dirty="0" smtClean="0">
                <a:solidFill>
                  <a:schemeClr val="accent5">
                    <a:lumMod val="75000"/>
                  </a:schemeClr>
                </a:solidFill>
                <a:latin typeface="Book Antiqua" pitchFamily="18" charset="0"/>
                <a:cs typeface="Times New Roman" panose="02020603050405020304" pitchFamily="18" charset="0"/>
              </a:rPr>
              <a:t>the south,</a:t>
            </a:r>
            <a:r>
              <a:rPr lang="en-US" sz="3200" dirty="0">
                <a:solidFill>
                  <a:schemeClr val="accent5">
                    <a:lumMod val="75000"/>
                  </a:schemeClr>
                </a:solidFill>
                <a:latin typeface="Book Antiqua" pitchFamily="18" charset="0"/>
                <a:cs typeface="Times New Roman" panose="02020603050405020304" pitchFamily="18" charset="0"/>
              </a:rPr>
              <a:t> </a:t>
            </a:r>
            <a:r>
              <a:rPr lang="en-US" sz="3200" dirty="0" smtClean="0">
                <a:solidFill>
                  <a:schemeClr val="accent5">
                    <a:lumMod val="75000"/>
                  </a:schemeClr>
                </a:solidFill>
                <a:latin typeface="Book Antiqua" pitchFamily="18" charset="0"/>
                <a:cs typeface="Times New Roman" panose="02020603050405020304" pitchFamily="18" charset="0"/>
              </a:rPr>
              <a:t>mothers</a:t>
            </a:r>
            <a:r>
              <a:rPr lang="en-US" sz="3200" dirty="0">
                <a:solidFill>
                  <a:schemeClr val="accent5">
                    <a:lumMod val="75000"/>
                  </a:schemeClr>
                </a:solidFill>
                <a:latin typeface="Book Antiqua" pitchFamily="18" charset="0"/>
                <a:cs typeface="Times New Roman" panose="02020603050405020304" pitchFamily="18" charset="0"/>
              </a:rPr>
              <a:t> </a:t>
            </a:r>
            <a:r>
              <a:rPr lang="en-US" sz="3200" dirty="0" smtClean="0">
                <a:solidFill>
                  <a:schemeClr val="accent5">
                    <a:lumMod val="75000"/>
                  </a:schemeClr>
                </a:solidFill>
                <a:latin typeface="Book Antiqua" pitchFamily="18" charset="0"/>
                <a:cs typeface="Times New Roman" panose="02020603050405020304" pitchFamily="18" charset="0"/>
              </a:rPr>
              <a:t>place sweets</a:t>
            </a:r>
            <a:r>
              <a:rPr lang="en-US" sz="3200" dirty="0">
                <a:solidFill>
                  <a:schemeClr val="accent5">
                    <a:lumMod val="75000"/>
                  </a:schemeClr>
                </a:solidFill>
                <a:latin typeface="Book Antiqua" pitchFamily="18" charset="0"/>
                <a:cs typeface="Times New Roman" panose="02020603050405020304" pitchFamily="18" charset="0"/>
              </a:rPr>
              <a:t>, flowers and small gifts on a </a:t>
            </a:r>
            <a:r>
              <a:rPr lang="en-US" sz="3200" dirty="0" smtClean="0">
                <a:solidFill>
                  <a:schemeClr val="accent5">
                    <a:lumMod val="75000"/>
                  </a:schemeClr>
                </a:solidFill>
                <a:latin typeface="Book Antiqua" pitchFamily="18" charset="0"/>
                <a:cs typeface="Times New Roman" panose="02020603050405020304" pitchFamily="18" charset="0"/>
              </a:rPr>
              <a:t>special tray</a:t>
            </a:r>
            <a:r>
              <a:rPr lang="en-US" sz="3200" dirty="0">
                <a:solidFill>
                  <a:schemeClr val="accent5">
                    <a:lumMod val="75000"/>
                  </a:schemeClr>
                </a:solidFill>
                <a:latin typeface="Book Antiqua" pitchFamily="18" charset="0"/>
                <a:cs typeface="Times New Roman" panose="02020603050405020304" pitchFamily="18" charset="0"/>
              </a:rPr>
              <a:t>. </a:t>
            </a:r>
            <a:r>
              <a:rPr lang="en-US" sz="3200" dirty="0" smtClean="0">
                <a:solidFill>
                  <a:schemeClr val="accent5">
                    <a:lumMod val="75000"/>
                  </a:schemeClr>
                </a:solidFill>
                <a:latin typeface="Book Antiqua" pitchFamily="18" charset="0"/>
                <a:cs typeface="Times New Roman" panose="02020603050405020304" pitchFamily="18" charset="0"/>
              </a:rPr>
              <a:t>In </a:t>
            </a:r>
            <a:r>
              <a:rPr lang="en-US" sz="3200" dirty="0">
                <a:solidFill>
                  <a:schemeClr val="accent5">
                    <a:lumMod val="75000"/>
                  </a:schemeClr>
                </a:solidFill>
                <a:latin typeface="Book Antiqua" pitchFamily="18" charset="0"/>
                <a:cs typeface="Times New Roman" panose="02020603050405020304" pitchFamily="18" charset="0"/>
              </a:rPr>
              <a:t>the </a:t>
            </a:r>
            <a:r>
              <a:rPr lang="en-US" sz="3200" dirty="0" smtClean="0">
                <a:solidFill>
                  <a:schemeClr val="accent5">
                    <a:lumMod val="75000"/>
                  </a:schemeClr>
                </a:solidFill>
                <a:latin typeface="Book Antiqua" pitchFamily="18" charset="0"/>
                <a:cs typeface="Times New Roman" panose="02020603050405020304" pitchFamily="18" charset="0"/>
              </a:rPr>
              <a:t>morning, children get</a:t>
            </a:r>
            <a:r>
              <a:rPr lang="en-US" sz="3200" dirty="0">
                <a:solidFill>
                  <a:schemeClr val="accent5">
                    <a:lumMod val="75000"/>
                  </a:schemeClr>
                </a:solidFill>
                <a:latin typeface="Book Antiqua" pitchFamily="18" charset="0"/>
                <a:cs typeface="Times New Roman" panose="02020603050405020304" pitchFamily="18" charset="0"/>
              </a:rPr>
              <a:t> their presents</a:t>
            </a:r>
            <a:r>
              <a:rPr lang="en-US" sz="3200" dirty="0" smtClean="0">
                <a:solidFill>
                  <a:schemeClr val="accent5">
                    <a:lumMod val="75000"/>
                  </a:schemeClr>
                </a:solidFill>
                <a:latin typeface="Book Antiqua" pitchFamily="18" charset="0"/>
                <a:cs typeface="Times New Roman" panose="02020603050405020304" pitchFamily="18" charset="0"/>
              </a:rPr>
              <a:t>. </a:t>
            </a:r>
            <a:endParaRPr lang="en-US" sz="3200" dirty="0">
              <a:solidFill>
                <a:schemeClr val="accent5">
                  <a:lumMod val="75000"/>
                </a:schemeClr>
              </a:solidFill>
              <a:latin typeface="Book Antiqua" pitchFamily="18" charset="0"/>
              <a:cs typeface="Times New Roman" panose="02020603050405020304" pitchFamily="18" charset="0"/>
            </a:endParaRPr>
          </a:p>
        </p:txBody>
      </p:sp>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l="18650" t="6911" r="1445"/>
          <a:stretch/>
        </p:blipFill>
        <p:spPr>
          <a:xfrm>
            <a:off x="1363273" y="3006172"/>
            <a:ext cx="4857673" cy="3343385"/>
          </a:xfrm>
          <a:prstGeom prst="rect">
            <a:avLst/>
          </a:prstGeom>
          <a:effectLst>
            <a:softEdge rad="63500"/>
          </a:effectLst>
        </p:spPr>
      </p:pic>
      <p:pic>
        <p:nvPicPr>
          <p:cNvPr id="12" name="Picture 2" descr="C:\Users\ПЛВ\Desktop\НГ в разных странах мира\3d4e1c95d454ccfba9541be1bf55b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336" y="3006172"/>
            <a:ext cx="4765827" cy="334338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4197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314193"/>
            <a:ext cx="12192000" cy="2554545"/>
          </a:xfrm>
          <a:prstGeom prst="rect">
            <a:avLst/>
          </a:prstGeom>
          <a:noFill/>
        </p:spPr>
        <p:txBody>
          <a:bodyPr wrap="square" lIns="91440" tIns="45720" rIns="91440" bIns="45720">
            <a:spAutoFit/>
          </a:bodyPr>
          <a:lstStyle/>
          <a:p>
            <a:pPr algn="ctr"/>
            <a:r>
              <a:rPr lang="hi-IN" altLang="ja-JP"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नये</a:t>
            </a:r>
            <a:r>
              <a:rPr lang="hi-IN" altLang="ja-JP"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 साल </a:t>
            </a:r>
            <a:r>
              <a:rPr lang="hi-IN" altLang="ja-JP"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की हार्दिक शुभकामनायें</a:t>
            </a: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a:t>
            </a:r>
            <a:endParaRPr lang="ru-RU"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5" name="Заголовок 1"/>
          <p:cNvSpPr txBox="1">
            <a:spLocks/>
          </p:cNvSpPr>
          <p:nvPr/>
        </p:nvSpPr>
        <p:spPr>
          <a:xfrm>
            <a:off x="864326" y="783136"/>
            <a:ext cx="10515600" cy="1325563"/>
          </a:xfrm>
          <a:prstGeom prst="rect">
            <a:avLst/>
          </a:prstGeom>
        </p:spPr>
        <p:txBody>
          <a:bodyPr>
            <a:normAutofit/>
          </a:bodyPr>
          <a:lstStyle/>
          <a:p>
            <a:pPr algn="ctr">
              <a:lnSpc>
                <a:spcPct val="90000"/>
              </a:lnSpc>
              <a:spcBef>
                <a:spcPct val="0"/>
              </a:spcBef>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Say </a:t>
            </a:r>
            <a:r>
              <a:rPr lang="en-US" sz="5400" b="1" dirty="0" smtClean="0">
                <a:solidFill>
                  <a:schemeClr val="bg1"/>
                </a:solidFill>
                <a:latin typeface="Book Antiqua" panose="02040602050305030304" pitchFamily="18" charset="0"/>
                <a:ea typeface="+mj-ea"/>
                <a:cs typeface="+mj-cs"/>
              </a:rPr>
              <a:t>in Hindi :</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
        <p:nvSpPr>
          <p:cNvPr id="4" name="Заголовок 1"/>
          <p:cNvSpPr txBox="1">
            <a:spLocks/>
          </p:cNvSpPr>
          <p:nvPr/>
        </p:nvSpPr>
        <p:spPr>
          <a:xfrm>
            <a:off x="807721" y="5180965"/>
            <a:ext cx="10515600" cy="1325563"/>
          </a:xfrm>
          <a:prstGeom prst="rect">
            <a:avLst/>
          </a:prstGeom>
        </p:spPr>
        <p:txBody>
          <a:bodyPr>
            <a:normAutofit fontScale="92500" lnSpcReduction="10000"/>
          </a:bodyPr>
          <a:lstStyle/>
          <a:p>
            <a:pPr algn="ctr">
              <a:lnSpc>
                <a:spcPct val="90000"/>
              </a:lnSpc>
              <a:spcBef>
                <a:spcPct val="0"/>
              </a:spcBef>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a:t>
            </a:r>
            <a:r>
              <a:rPr lang="en-US" sz="5400" b="1" dirty="0" err="1" smtClean="0">
                <a:solidFill>
                  <a:schemeClr val="bg1"/>
                </a:solidFill>
                <a:latin typeface="Book Antiqua" panose="02040602050305030304" pitchFamily="18" charset="0"/>
                <a:ea typeface="+mj-ea"/>
                <a:cs typeface="+mj-cs"/>
              </a:rPr>
              <a:t>naie</a:t>
            </a:r>
            <a:r>
              <a:rPr lang="en-US" sz="5400" b="1" dirty="0" smtClean="0">
                <a:solidFill>
                  <a:schemeClr val="bg1"/>
                </a:solidFill>
                <a:latin typeface="Book Antiqua" panose="02040602050305030304" pitchFamily="18" charset="0"/>
                <a:ea typeface="+mj-ea"/>
                <a:cs typeface="+mj-cs"/>
              </a:rPr>
              <a:t> </a:t>
            </a:r>
            <a:r>
              <a:rPr lang="en-US" sz="5400" b="1" dirty="0" err="1" smtClean="0">
                <a:solidFill>
                  <a:schemeClr val="bg1"/>
                </a:solidFill>
                <a:latin typeface="Book Antiqua" panose="02040602050305030304" pitchFamily="18" charset="0"/>
                <a:ea typeface="+mj-ea"/>
                <a:cs typeface="+mj-cs"/>
              </a:rPr>
              <a:t>saal</a:t>
            </a:r>
            <a:r>
              <a:rPr lang="en-US" sz="5400" b="1" dirty="0" smtClean="0">
                <a:solidFill>
                  <a:schemeClr val="bg1"/>
                </a:solidFill>
                <a:latin typeface="Book Antiqua" panose="02040602050305030304" pitchFamily="18" charset="0"/>
                <a:ea typeface="+mj-ea"/>
                <a:cs typeface="+mj-cs"/>
              </a:rPr>
              <a:t> </a:t>
            </a:r>
            <a:r>
              <a:rPr lang="en-US" sz="5400" b="1" dirty="0" err="1" smtClean="0">
                <a:solidFill>
                  <a:schemeClr val="bg1"/>
                </a:solidFill>
                <a:latin typeface="Book Antiqua" panose="02040602050305030304" pitchFamily="18" charset="0"/>
                <a:ea typeface="+mj-ea"/>
                <a:cs typeface="+mj-cs"/>
              </a:rPr>
              <a:t>ki</a:t>
            </a:r>
            <a:r>
              <a:rPr lang="en-US" sz="5400" b="1" dirty="0" smtClean="0">
                <a:solidFill>
                  <a:schemeClr val="bg1"/>
                </a:solidFill>
                <a:latin typeface="Book Antiqua" panose="02040602050305030304" pitchFamily="18" charset="0"/>
                <a:ea typeface="+mj-ea"/>
                <a:cs typeface="+mj-cs"/>
              </a:rPr>
              <a:t> </a:t>
            </a:r>
            <a:r>
              <a:rPr lang="en-US" sz="5400" b="1" dirty="0" err="1" smtClean="0">
                <a:solidFill>
                  <a:schemeClr val="bg1"/>
                </a:solidFill>
                <a:latin typeface="Book Antiqua" panose="02040602050305030304" pitchFamily="18" charset="0"/>
                <a:ea typeface="+mj-ea"/>
                <a:cs typeface="+mj-cs"/>
              </a:rPr>
              <a:t>haardik</a:t>
            </a:r>
            <a:r>
              <a:rPr lang="en-US" sz="5400" b="1" dirty="0" smtClean="0">
                <a:solidFill>
                  <a:schemeClr val="bg1"/>
                </a:solidFill>
                <a:latin typeface="Book Antiqua" panose="02040602050305030304" pitchFamily="18" charset="0"/>
                <a:ea typeface="+mj-ea"/>
                <a:cs typeface="+mj-cs"/>
              </a:rPr>
              <a:t> </a:t>
            </a:r>
            <a:r>
              <a:rPr lang="en-US" sz="5400" b="1" dirty="0" err="1" smtClean="0">
                <a:solidFill>
                  <a:schemeClr val="bg1"/>
                </a:solidFill>
                <a:latin typeface="Book Antiqua" panose="02040602050305030304" pitchFamily="18" charset="0"/>
                <a:ea typeface="+mj-ea"/>
                <a:cs typeface="+mj-cs"/>
              </a:rPr>
              <a:t>shubh-kaam-naien</a:t>
            </a:r>
            <a:r>
              <a:rPr lang="en-US" sz="5400" b="1" dirty="0" smtClean="0">
                <a:solidFill>
                  <a:schemeClr val="bg1"/>
                </a:solidFill>
                <a:latin typeface="Book Antiqua" panose="02040602050305030304" pitchFamily="18" charset="0"/>
              </a:rPr>
              <a:t>]</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1000" autoRev="1" fill="hold">
                                          <p:stCondLst>
                                            <p:cond delay="0"/>
                                          </p:stCondLst>
                                        </p:cTn>
                                        <p:tgtEl>
                                          <p:spTgt spid="3"/>
                                        </p:tgtEl>
                                        <p:attrNameLst>
                                          <p:attrName>ppt_w</p:attrName>
                                        </p:attrNameLst>
                                      </p:cBhvr>
                                    </p:anim>
                                    <p:anim by="(#ppt_w*0.50)" calcmode="lin" valueType="num">
                                      <p:cBhvr>
                                        <p:cTn id="8" dur="1000" decel="50000" autoRev="1" fill="hold">
                                          <p:stCondLst>
                                            <p:cond delay="0"/>
                                          </p:stCondLst>
                                        </p:cTn>
                                        <p:tgtEl>
                                          <p:spTgt spid="3"/>
                                        </p:tgtEl>
                                        <p:attrNameLst>
                                          <p:attrName>ppt_x</p:attrName>
                                        </p:attrNameLst>
                                      </p:cBhvr>
                                    </p:anim>
                                    <p:anim from="(-#ppt_h/2)" to="(#ppt_y)" calcmode="lin" valueType="num">
                                      <p:cBhvr>
                                        <p:cTn id="9" dur="2000" fill="hold">
                                          <p:stCondLst>
                                            <p:cond delay="0"/>
                                          </p:stCondLst>
                                        </p:cTn>
                                        <p:tgtEl>
                                          <p:spTgt spid="3"/>
                                        </p:tgtEl>
                                        <p:attrNameLst>
                                          <p:attrName>ppt_y</p:attrName>
                                        </p:attrNameLst>
                                      </p:cBhvr>
                                    </p:anim>
                                    <p:animRot by="21600000">
                                      <p:cBhvr>
                                        <p:cTn id="10" dur="2000" fill="hold">
                                          <p:stCondLst>
                                            <p:cond delay="0"/>
                                          </p:stCondLst>
                                        </p:cTn>
                                        <p:tgtEl>
                                          <p:spTgt spid="3"/>
                                        </p:tgtEl>
                                        <p:attrNameLst>
                                          <p:attrName>r</p:attrName>
                                        </p:attrNameLst>
                                      </p:cBhvr>
                                    </p:animRot>
                                  </p:childTnLst>
                                </p:cTn>
                              </p:par>
                            </p:childTnLst>
                          </p:cTn>
                        </p:par>
                        <p:par>
                          <p:cTn id="11" fill="hold">
                            <p:stCondLst>
                              <p:cond delay="7200"/>
                            </p:stCondLst>
                            <p:childTnLst>
                              <p:par>
                                <p:cTn id="12" presetID="39" presetClass="entr" presetSubtype="0" ac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246460"/>
            <a:ext cx="12192000" cy="2554545"/>
          </a:xfrm>
          <a:prstGeom prst="rect">
            <a:avLst/>
          </a:prstGeom>
          <a:noFill/>
        </p:spPr>
        <p:txBody>
          <a:bodyPr wrap="square" lIns="91440" tIns="45720" rIns="91440" bIns="45720">
            <a:spAutoFit/>
          </a:bodyPr>
          <a:lstStyle/>
          <a:p>
            <a:pPr algn="ctr"/>
            <a:r>
              <a:rPr lang="en-US" altLang="ja-JP"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The New Year’s</a:t>
            </a:r>
          </a:p>
          <a:p>
            <a:pPr algn="ctr"/>
            <a:r>
              <a:rPr lang="en-US" sz="8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quiz</a:t>
            </a:r>
            <a:endParaRPr lang="ru-RU"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211767" y="4247008"/>
            <a:ext cx="1469320" cy="1626748"/>
          </a:xfrm>
          <a:prstGeom prst="rect">
            <a:avLst/>
          </a:prstGeom>
        </p:spPr>
      </p:pic>
      <p:grpSp>
        <p:nvGrpSpPr>
          <p:cNvPr id="4" name="Группа 3"/>
          <p:cNvGrpSpPr/>
          <p:nvPr/>
        </p:nvGrpSpPr>
        <p:grpSpPr>
          <a:xfrm>
            <a:off x="2006927" y="4003869"/>
            <a:ext cx="1879000" cy="1779788"/>
            <a:chOff x="997079" y="3197347"/>
            <a:chExt cx="1318181" cy="1193300"/>
          </a:xfrm>
        </p:grpSpPr>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7" name="Прямоугольник 6"/>
          <p:cNvSpPr/>
          <p:nvPr/>
        </p:nvSpPr>
        <p:spPr>
          <a:xfrm>
            <a:off x="2287989" y="4391742"/>
            <a:ext cx="1398878" cy="1446550"/>
          </a:xfrm>
          <a:prstGeom prst="rect">
            <a:avLst/>
          </a:prstGeom>
        </p:spPr>
        <p:txBody>
          <a:bodyPr wrap="square">
            <a:spAutoFit/>
          </a:bodyPr>
          <a:lstStyle/>
          <a:p>
            <a:pPr algn="ctr"/>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a:t>
            </a:r>
            <a:endParaRPr lang="ru-RU"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pic>
        <p:nvPicPr>
          <p:cNvPr id="8" name="Рисунок 7"/>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8673527" y="4218421"/>
            <a:ext cx="1469320" cy="1626748"/>
          </a:xfrm>
          <a:prstGeom prst="rect">
            <a:avLst/>
          </a:prstGeom>
        </p:spPr>
      </p:pic>
      <p:grpSp>
        <p:nvGrpSpPr>
          <p:cNvPr id="9" name="Группа 8"/>
          <p:cNvGrpSpPr/>
          <p:nvPr/>
        </p:nvGrpSpPr>
        <p:grpSpPr>
          <a:xfrm>
            <a:off x="8468687" y="3975282"/>
            <a:ext cx="1879000" cy="1779788"/>
            <a:chOff x="997079" y="3197347"/>
            <a:chExt cx="1318181" cy="1193300"/>
          </a:xfrm>
        </p:grpSpPr>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2" name="Прямоугольник 11"/>
          <p:cNvSpPr/>
          <p:nvPr/>
        </p:nvSpPr>
        <p:spPr>
          <a:xfrm>
            <a:off x="8749749" y="4363155"/>
            <a:ext cx="1398878" cy="1446550"/>
          </a:xfrm>
          <a:prstGeom prst="rect">
            <a:avLst/>
          </a:prstGeom>
        </p:spPr>
        <p:txBody>
          <a:bodyPr wrap="square">
            <a:spAutoFit/>
          </a:bodyPr>
          <a:lstStyle/>
          <a:p>
            <a:pPr algn="ctr"/>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a:t>
            </a:r>
            <a:endParaRPr lang="ru-RU"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1000" autoRev="1" fill="hold">
                                          <p:stCondLst>
                                            <p:cond delay="0"/>
                                          </p:stCondLst>
                                        </p:cTn>
                                        <p:tgtEl>
                                          <p:spTgt spid="2"/>
                                        </p:tgtEl>
                                        <p:attrNameLst>
                                          <p:attrName>ppt_w</p:attrName>
                                        </p:attrNameLst>
                                      </p:cBhvr>
                                    </p:anim>
                                    <p:anim by="(#ppt_w*0.50)" calcmode="lin" valueType="num">
                                      <p:cBhvr>
                                        <p:cTn id="8" dur="1000" decel="50000" autoRev="1" fill="hold">
                                          <p:stCondLst>
                                            <p:cond delay="0"/>
                                          </p:stCondLst>
                                        </p:cTn>
                                        <p:tgtEl>
                                          <p:spTgt spid="2"/>
                                        </p:tgtEl>
                                        <p:attrNameLst>
                                          <p:attrName>ppt_x</p:attrName>
                                        </p:attrNameLst>
                                      </p:cBhvr>
                                    </p:anim>
                                    <p:anim from="(-#ppt_h/2)" to="(#ppt_y)" calcmode="lin" valueType="num">
                                      <p:cBhvr>
                                        <p:cTn id="9" dur="2000" fill="hold">
                                          <p:stCondLst>
                                            <p:cond delay="0"/>
                                          </p:stCondLst>
                                        </p:cTn>
                                        <p:tgtEl>
                                          <p:spTgt spid="2"/>
                                        </p:tgtEl>
                                        <p:attrNameLst>
                                          <p:attrName>ppt_y</p:attrName>
                                        </p:attrNameLst>
                                      </p:cBhvr>
                                    </p:anim>
                                    <p:animRot by="21600000">
                                      <p:cBhvr>
                                        <p:cTn id="10" dur="2000" fill="hold">
                                          <p:stCondLst>
                                            <p:cond delay="0"/>
                                          </p:stCondLst>
                                        </p:cTn>
                                        <p:tgtEl>
                                          <p:spTgt spid="2"/>
                                        </p:tgtEl>
                                        <p:attrNameLst>
                                          <p:attrName>r</p:attrName>
                                        </p:attrNameLst>
                                      </p:cBhvr>
                                    </p:animRot>
                                  </p:childTnLst>
                                </p:cTn>
                              </p:par>
                            </p:childTnLst>
                          </p:cTn>
                        </p:par>
                        <p:par>
                          <p:cTn id="11" fill="hold">
                            <p:stCondLst>
                              <p:cond delay="500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9" presetClass="exit" presetSubtype="0" fill="hold" nodeType="withEffect">
                                  <p:stCondLst>
                                    <p:cond delay="0"/>
                                  </p:stCondLst>
                                  <p:childTnLst>
                                    <p:animEffect transition="out" filter="dissolve">
                                      <p:cBhvr>
                                        <p:cTn id="15" dur="250"/>
                                        <p:tgtEl>
                                          <p:spTgt spid="3"/>
                                        </p:tgtEl>
                                      </p:cBhvr>
                                    </p:animEffect>
                                    <p:set>
                                      <p:cBhvr>
                                        <p:cTn id="16" dur="1" fill="hold">
                                          <p:stCondLst>
                                            <p:cond delay="249"/>
                                          </p:stCondLst>
                                        </p:cTn>
                                        <p:tgtEl>
                                          <p:spTgt spid="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250"/>
                            </p:stCondLst>
                            <p:childTnLst>
                              <p:par>
                                <p:cTn id="20" presetID="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9" presetClass="exit" presetSubtype="0" fill="hold" nodeType="withEffect">
                                  <p:stCondLst>
                                    <p:cond delay="0"/>
                                  </p:stCondLst>
                                  <p:childTnLst>
                                    <p:animEffect transition="out" filter="dissolve">
                                      <p:cBhvr>
                                        <p:cTn id="23" dur="250"/>
                                        <p:tgtEl>
                                          <p:spTgt spid="8"/>
                                        </p:tgtEl>
                                      </p:cBhvr>
                                    </p:animEffect>
                                    <p:set>
                                      <p:cBhvr>
                                        <p:cTn id="24" dur="1" fill="hold">
                                          <p:stCondLst>
                                            <p:cond delay="249"/>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1" y="472965"/>
            <a:ext cx="9879724" cy="1818289"/>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406133" y="602720"/>
            <a:ext cx="9645043" cy="1569660"/>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Thousands of Americans and visitors from around the world celebrate the New Year in a famous Times-Square. </a:t>
            </a:r>
            <a:endParaRPr lang="ru-RU" sz="3200" dirty="0">
              <a:solidFill>
                <a:schemeClr val="accent5">
                  <a:lumMod val="75000"/>
                </a:schemeClr>
              </a:solidFill>
              <a:latin typeface="Book Antiqua" pitchFamily="18" charset="0"/>
            </a:endParaRPr>
          </a:p>
        </p:txBody>
      </p:sp>
      <p:pic>
        <p:nvPicPr>
          <p:cNvPr id="7" name="Shape 80"/>
          <p:cNvPicPr preferRelativeResize="0"/>
          <p:nvPr/>
        </p:nvPicPr>
        <p:blipFill>
          <a:blip r:embed="rId2">
            <a:alphaModFix/>
          </a:blip>
          <a:stretch>
            <a:fillRect/>
          </a:stretch>
        </p:blipFill>
        <p:spPr>
          <a:xfrm>
            <a:off x="1312936" y="2795452"/>
            <a:ext cx="4813544" cy="3540034"/>
          </a:xfrm>
          <a:prstGeom prst="rect">
            <a:avLst/>
          </a:prstGeom>
          <a:ln>
            <a:noFill/>
          </a:ln>
          <a:effectLst>
            <a:softEdge rad="112500"/>
          </a:effectLst>
        </p:spPr>
      </p:pic>
      <p:pic>
        <p:nvPicPr>
          <p:cNvPr id="12" name="Shape 81"/>
          <p:cNvPicPr preferRelativeResize="0"/>
          <p:nvPr/>
        </p:nvPicPr>
        <p:blipFill>
          <a:blip r:embed="rId3">
            <a:alphaModFix/>
          </a:blip>
          <a:stretch>
            <a:fillRect/>
          </a:stretch>
        </p:blipFill>
        <p:spPr>
          <a:xfrm>
            <a:off x="6423026" y="2818854"/>
            <a:ext cx="4667339" cy="352969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3000"/>
          </a:stretch>
        </a:blipFill>
        <a:effectLst/>
      </p:bgPr>
    </p:bg>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1. </a:t>
            </a: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When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the New Year is celebrated in America ? </a:t>
            </a:r>
          </a:p>
        </p:txBody>
      </p:sp>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8518" t="4722" r="70741" b="60834"/>
          <a:stretch/>
        </p:blipFill>
        <p:spPr>
          <a:xfrm>
            <a:off x="2431223" y="2382116"/>
            <a:ext cx="948266" cy="1049867"/>
          </a:xfrm>
          <a:prstGeom prst="rect">
            <a:avLst/>
          </a:prstGeom>
        </p:spPr>
      </p:pic>
      <p:grpSp>
        <p:nvGrpSpPr>
          <p:cNvPr id="9" name="Группа 8"/>
          <p:cNvGrpSpPr/>
          <p:nvPr/>
        </p:nvGrpSpPr>
        <p:grpSpPr>
          <a:xfrm>
            <a:off x="2246265" y="2216948"/>
            <a:ext cx="1318181" cy="1193300"/>
            <a:chOff x="997079" y="3197347"/>
            <a:chExt cx="1318181" cy="1193300"/>
          </a:xfrm>
        </p:grpSpPr>
        <p:pic>
          <p:nvPicPr>
            <p:cNvPr id="7" name="Рисунок 6"/>
            <p:cNvPicPr>
              <a:picLocks noChangeAspect="1"/>
            </p:cNvPicPr>
            <p:nvPr/>
          </p:nvPicPr>
          <p:blipFill rotWithShape="1">
            <a:blip r:embed="rId5">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8" name="Рисунок 7"/>
            <p:cNvPicPr>
              <a:picLocks noChangeAspect="1"/>
            </p:cNvPicPr>
            <p:nvPr/>
          </p:nvPicPr>
          <p:blipFill rotWithShape="1">
            <a:blip r:embed="rId6">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0" name="Прямоугольник 9"/>
          <p:cNvSpPr/>
          <p:nvPr/>
        </p:nvSpPr>
        <p:spPr>
          <a:xfrm>
            <a:off x="2380200" y="2554056"/>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l="8518" t="4722" r="70741" b="60834"/>
          <a:stretch/>
        </p:blipFill>
        <p:spPr>
          <a:xfrm>
            <a:off x="2431223" y="3837279"/>
            <a:ext cx="948266" cy="1049867"/>
          </a:xfrm>
          <a:prstGeom prst="rect">
            <a:avLst/>
          </a:prstGeom>
        </p:spPr>
      </p:pic>
      <p:grpSp>
        <p:nvGrpSpPr>
          <p:cNvPr id="12" name="Группа 11"/>
          <p:cNvGrpSpPr/>
          <p:nvPr/>
        </p:nvGrpSpPr>
        <p:grpSpPr>
          <a:xfrm>
            <a:off x="2246265" y="3672111"/>
            <a:ext cx="1318181" cy="1193300"/>
            <a:chOff x="997079" y="3197347"/>
            <a:chExt cx="1318181" cy="1193300"/>
          </a:xfrm>
        </p:grpSpPr>
        <p:pic>
          <p:nvPicPr>
            <p:cNvPr id="13" name="Рисунок 12"/>
            <p:cNvPicPr>
              <a:picLocks noChangeAspect="1"/>
            </p:cNvPicPr>
            <p:nvPr/>
          </p:nvPicPr>
          <p:blipFill rotWithShape="1">
            <a:blip r:embed="rId5">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4" name="Рисунок 13"/>
            <p:cNvPicPr>
              <a:picLocks noChangeAspect="1"/>
            </p:cNvPicPr>
            <p:nvPr/>
          </p:nvPicPr>
          <p:blipFill rotWithShape="1">
            <a:blip r:embed="rId6">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5" name="Прямоугольник 14"/>
          <p:cNvSpPr/>
          <p:nvPr/>
        </p:nvSpPr>
        <p:spPr>
          <a:xfrm>
            <a:off x="2443439" y="4009219"/>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pic>
        <p:nvPicPr>
          <p:cNvPr id="16" name="Рисунок 15"/>
          <p:cNvPicPr>
            <a:picLocks noChangeAspect="1"/>
          </p:cNvPicPr>
          <p:nvPr/>
        </p:nvPicPr>
        <p:blipFill rotWithShape="1">
          <a:blip r:embed="rId4">
            <a:extLst>
              <a:ext uri="{28A0092B-C50C-407E-A947-70E740481C1C}">
                <a14:useLocalDpi xmlns:a14="http://schemas.microsoft.com/office/drawing/2010/main" val="0"/>
              </a:ext>
            </a:extLst>
          </a:blip>
          <a:srcRect l="8518" t="4722" r="70741" b="60834"/>
          <a:stretch/>
        </p:blipFill>
        <p:spPr>
          <a:xfrm>
            <a:off x="2431223" y="5389422"/>
            <a:ext cx="948266" cy="1049867"/>
          </a:xfrm>
          <a:prstGeom prst="rect">
            <a:avLst/>
          </a:prstGeom>
        </p:spPr>
      </p:pic>
      <p:grpSp>
        <p:nvGrpSpPr>
          <p:cNvPr id="17" name="Группа 16"/>
          <p:cNvGrpSpPr/>
          <p:nvPr/>
        </p:nvGrpSpPr>
        <p:grpSpPr>
          <a:xfrm>
            <a:off x="2246265" y="5224254"/>
            <a:ext cx="1318181" cy="1193300"/>
            <a:chOff x="997079" y="3197347"/>
            <a:chExt cx="1318181" cy="1193300"/>
          </a:xfrm>
        </p:grpSpPr>
        <p:pic>
          <p:nvPicPr>
            <p:cNvPr id="18" name="Рисунок 17"/>
            <p:cNvPicPr>
              <a:picLocks noChangeAspect="1"/>
            </p:cNvPicPr>
            <p:nvPr/>
          </p:nvPicPr>
          <p:blipFill rotWithShape="1">
            <a:blip r:embed="rId5">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9" name="Рисунок 18"/>
            <p:cNvPicPr>
              <a:picLocks noChangeAspect="1"/>
            </p:cNvPicPr>
            <p:nvPr/>
          </p:nvPicPr>
          <p:blipFill rotWithShape="1">
            <a:blip r:embed="rId6">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0" name="Прямоугольник 19"/>
          <p:cNvSpPr/>
          <p:nvPr/>
        </p:nvSpPr>
        <p:spPr>
          <a:xfrm>
            <a:off x="2443439" y="5561362"/>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2" name="Заголовок 1"/>
          <p:cNvSpPr txBox="1">
            <a:spLocks/>
          </p:cNvSpPr>
          <p:nvPr/>
        </p:nvSpPr>
        <p:spPr>
          <a:xfrm>
            <a:off x="3401910" y="2721019"/>
            <a:ext cx="7009416" cy="720286"/>
          </a:xfrm>
          <a:prstGeom prst="rect">
            <a:avLst/>
          </a:prstGeom>
        </p:spPr>
        <p:txBody>
          <a:bodyPr>
            <a:normAutofit/>
          </a:bodyPr>
          <a:lstStyle/>
          <a:p>
            <a:pPr algn="ctr">
              <a:lnSpc>
                <a:spcPct val="90000"/>
              </a:lnSpc>
              <a:spcBef>
                <a:spcPct val="0"/>
              </a:spcBef>
            </a:pPr>
            <a:r>
              <a:rPr lang="en-US" sz="3200" b="1" dirty="0" smtClean="0">
                <a:solidFill>
                  <a:schemeClr val="bg1"/>
                </a:solidFill>
                <a:latin typeface="Book Antiqua" panose="02040602050305030304" pitchFamily="18" charset="0"/>
                <a:ea typeface="+mj-ea"/>
                <a:cs typeface="+mj-cs"/>
              </a:rPr>
              <a:t>a) on </a:t>
            </a:r>
            <a:r>
              <a:rPr lang="en-US" sz="3200" b="1" dirty="0">
                <a:solidFill>
                  <a:schemeClr val="bg1"/>
                </a:solidFill>
                <a:latin typeface="Book Antiqua" panose="02040602050305030304" pitchFamily="18" charset="0"/>
                <a:ea typeface="+mj-ea"/>
                <a:cs typeface="+mj-cs"/>
              </a:rPr>
              <a:t>December 31st into January 1st </a:t>
            </a:r>
          </a:p>
        </p:txBody>
      </p:sp>
      <p:sp>
        <p:nvSpPr>
          <p:cNvPr id="23" name="Заголовок 1"/>
          <p:cNvSpPr txBox="1">
            <a:spLocks/>
          </p:cNvSpPr>
          <p:nvPr/>
        </p:nvSpPr>
        <p:spPr>
          <a:xfrm>
            <a:off x="3424798" y="4171514"/>
            <a:ext cx="7009416" cy="720286"/>
          </a:xfrm>
          <a:prstGeom prst="rect">
            <a:avLst/>
          </a:prstGeom>
        </p:spPr>
        <p:txBody>
          <a:bodyPr>
            <a:normAutofit fontScale="92500"/>
          </a:bodyPr>
          <a:lstStyle/>
          <a:p>
            <a:pPr algn="ctr">
              <a:lnSpc>
                <a:spcPct val="90000"/>
              </a:lnSpc>
              <a:spcBef>
                <a:spcPct val="0"/>
              </a:spcBef>
            </a:pPr>
            <a:r>
              <a:rPr lang="en-US" sz="3200" b="1" dirty="0" smtClean="0">
                <a:solidFill>
                  <a:schemeClr val="bg1"/>
                </a:solidFill>
                <a:latin typeface="Book Antiqua" panose="02040602050305030304" pitchFamily="18" charset="0"/>
                <a:ea typeface="+mj-ea"/>
                <a:cs typeface="+mj-cs"/>
              </a:rPr>
              <a:t>b</a:t>
            </a:r>
            <a:r>
              <a:rPr lang="en-US" sz="3200" b="1" dirty="0">
                <a:solidFill>
                  <a:schemeClr val="bg1"/>
                </a:solidFill>
                <a:latin typeface="Book Antiqua" panose="02040602050305030304" pitchFamily="18" charset="0"/>
                <a:ea typeface="+mj-ea"/>
                <a:cs typeface="+mj-cs"/>
              </a:rPr>
              <a:t>) on the 26th to the 28th of </a:t>
            </a:r>
            <a:r>
              <a:rPr lang="en-US" sz="3200" b="1" dirty="0" smtClean="0">
                <a:solidFill>
                  <a:schemeClr val="bg1"/>
                </a:solidFill>
                <a:latin typeface="Book Antiqua" panose="02040602050305030304" pitchFamily="18" charset="0"/>
                <a:ea typeface="+mj-ea"/>
                <a:cs typeface="+mj-cs"/>
              </a:rPr>
              <a:t>December</a:t>
            </a:r>
            <a:endParaRPr lang="en-US" sz="3200" b="1" dirty="0">
              <a:solidFill>
                <a:schemeClr val="bg1"/>
              </a:solidFill>
              <a:latin typeface="Book Antiqua" panose="02040602050305030304" pitchFamily="18" charset="0"/>
              <a:ea typeface="+mj-ea"/>
              <a:cs typeface="+mj-cs"/>
            </a:endParaRPr>
          </a:p>
        </p:txBody>
      </p:sp>
      <p:sp>
        <p:nvSpPr>
          <p:cNvPr id="24" name="Заголовок 1"/>
          <p:cNvSpPr txBox="1">
            <a:spLocks/>
          </p:cNvSpPr>
          <p:nvPr/>
        </p:nvSpPr>
        <p:spPr>
          <a:xfrm>
            <a:off x="3401910" y="5673112"/>
            <a:ext cx="7009416" cy="720286"/>
          </a:xfrm>
          <a:prstGeom prst="rect">
            <a:avLst/>
          </a:prstGeom>
        </p:spPr>
        <p:txBody>
          <a:bodyPr>
            <a:normAutofit fontScale="92500"/>
          </a:bodyPr>
          <a:lstStyle/>
          <a:p>
            <a:pPr algn="ctr">
              <a:lnSpc>
                <a:spcPct val="90000"/>
              </a:lnSpc>
              <a:spcBef>
                <a:spcPct val="0"/>
              </a:spcBef>
            </a:pPr>
            <a:r>
              <a:rPr lang="en-US" sz="3200" b="1" dirty="0" smtClean="0">
                <a:solidFill>
                  <a:schemeClr val="bg1"/>
                </a:solidFill>
                <a:latin typeface="Book Antiqua" panose="02040602050305030304" pitchFamily="18" charset="0"/>
                <a:ea typeface="+mj-ea"/>
                <a:cs typeface="+mj-cs"/>
              </a:rPr>
              <a:t>c</a:t>
            </a:r>
            <a:r>
              <a:rPr lang="en-US" sz="3200" b="1" dirty="0">
                <a:solidFill>
                  <a:schemeClr val="bg1"/>
                </a:solidFill>
                <a:latin typeface="Book Antiqua" panose="02040602050305030304" pitchFamily="18" charset="0"/>
                <a:ea typeface="+mj-ea"/>
                <a:cs typeface="+mj-cs"/>
              </a:rPr>
              <a:t>) on the 22th to the 23th of </a:t>
            </a:r>
            <a:r>
              <a:rPr lang="en-US" sz="3200" b="1" dirty="0" smtClean="0">
                <a:solidFill>
                  <a:schemeClr val="bg1"/>
                </a:solidFill>
                <a:latin typeface="Book Antiqua" panose="02040602050305030304" pitchFamily="18" charset="0"/>
                <a:ea typeface="+mj-ea"/>
                <a:cs typeface="+mj-cs"/>
              </a:rPr>
              <a:t>December</a:t>
            </a:r>
            <a:endParaRPr lang="en-US" sz="3200" b="1" dirty="0">
              <a:solidFill>
                <a:schemeClr val="bg1"/>
              </a:solidFill>
              <a:latin typeface="Book Antiqua" panose="02040602050305030304" pitchFamily="18" charset="0"/>
              <a:ea typeface="+mj-ea"/>
              <a:cs typeface="+mj-cs"/>
            </a:endParaRPr>
          </a:p>
        </p:txBody>
      </p:sp>
    </p:spTree>
    <p:extLst>
      <p:ext uri="{BB962C8B-B14F-4D97-AF65-F5344CB8AC3E}">
        <p14:creationId xmlns:p14="http://schemas.microsoft.com/office/powerpoint/2010/main" val="7671643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6"/>
                                        </p:tgtEl>
                                      </p:cBhvr>
                                    </p:animEffect>
                                    <p:set>
                                      <p:cBhvr>
                                        <p:cTn id="7" dur="1" fill="hold">
                                          <p:stCondLst>
                                            <p:cond delay="249"/>
                                          </p:stCondLst>
                                        </p:cTn>
                                        <p:tgtEl>
                                          <p:spTgt spid="6"/>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11"/>
                                        </p:tgtEl>
                                      </p:cBhvr>
                                    </p:animEffect>
                                    <p:set>
                                      <p:cBhvr>
                                        <p:cTn id="18" dur="1" fill="hold">
                                          <p:stCondLst>
                                            <p:cond delay="249"/>
                                          </p:stCondLst>
                                        </p:cTn>
                                        <p:tgtEl>
                                          <p:spTgt spid="1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16"/>
                                        </p:tgtEl>
                                      </p:cBhvr>
                                    </p:animEffect>
                                    <p:set>
                                      <p:cBhvr>
                                        <p:cTn id="29" dur="1" fill="hold">
                                          <p:stCondLst>
                                            <p:cond delay="249"/>
                                          </p:stCondLst>
                                        </p:cTn>
                                        <p:tgtEl>
                                          <p:spTgt spid="16"/>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10" grpId="0"/>
      <p:bldP spid="15"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3000"/>
          </a:stretch>
        </a:blipFill>
        <a:effectLst/>
      </p:bgPr>
    </p:bg>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2</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 What signals the start of the New Year in New York City?</a:t>
            </a:r>
          </a:p>
        </p:txBody>
      </p:sp>
      <p:pic>
        <p:nvPicPr>
          <p:cNvPr id="16" name="Рисунок 15"/>
          <p:cNvPicPr>
            <a:picLocks noChangeAspect="1"/>
          </p:cNvPicPr>
          <p:nvPr/>
        </p:nvPicPr>
        <p:blipFill rotWithShape="1">
          <a:blip r:embed="rId4">
            <a:extLst>
              <a:ext uri="{28A0092B-C50C-407E-A947-70E740481C1C}">
                <a14:useLocalDpi xmlns:a14="http://schemas.microsoft.com/office/drawing/2010/main" val="0"/>
              </a:ext>
            </a:extLst>
          </a:blip>
          <a:srcRect l="8518" t="4722" r="70741" b="60834"/>
          <a:stretch/>
        </p:blipFill>
        <p:spPr>
          <a:xfrm>
            <a:off x="2431223" y="5389422"/>
            <a:ext cx="948266" cy="1049867"/>
          </a:xfrm>
          <a:prstGeom prst="rect">
            <a:avLst/>
          </a:prstGeom>
        </p:spPr>
      </p:pic>
      <p:grpSp>
        <p:nvGrpSpPr>
          <p:cNvPr id="17" name="Группа 16"/>
          <p:cNvGrpSpPr/>
          <p:nvPr/>
        </p:nvGrpSpPr>
        <p:grpSpPr>
          <a:xfrm>
            <a:off x="2246265" y="5224254"/>
            <a:ext cx="1318181" cy="1193300"/>
            <a:chOff x="997079" y="3197347"/>
            <a:chExt cx="1318181" cy="1193300"/>
          </a:xfrm>
        </p:grpSpPr>
        <p:pic>
          <p:nvPicPr>
            <p:cNvPr id="18" name="Рисунок 17"/>
            <p:cNvPicPr>
              <a:picLocks noChangeAspect="1"/>
            </p:cNvPicPr>
            <p:nvPr/>
          </p:nvPicPr>
          <p:blipFill rotWithShape="1">
            <a:blip r:embed="rId5">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9" name="Рисунок 18"/>
            <p:cNvPicPr>
              <a:picLocks noChangeAspect="1"/>
            </p:cNvPicPr>
            <p:nvPr/>
          </p:nvPicPr>
          <p:blipFill rotWithShape="1">
            <a:blip r:embed="rId6">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0" name="Прямоугольник 19"/>
          <p:cNvSpPr/>
          <p:nvPr/>
        </p:nvSpPr>
        <p:spPr>
          <a:xfrm>
            <a:off x="2443439" y="5561362"/>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4" name="Заголовок 1"/>
          <p:cNvSpPr txBox="1">
            <a:spLocks/>
          </p:cNvSpPr>
          <p:nvPr/>
        </p:nvSpPr>
        <p:spPr>
          <a:xfrm>
            <a:off x="4096398" y="5785994"/>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a:t>
            </a:r>
            <a:r>
              <a:rPr lang="en-US" sz="3200" b="1" dirty="0">
                <a:solidFill>
                  <a:schemeClr val="bg1"/>
                </a:solidFill>
                <a:latin typeface="Book Antiqua" panose="02040602050305030304" pitchFamily="18" charset="0"/>
                <a:ea typeface="+mj-ea"/>
                <a:cs typeface="+mj-cs"/>
              </a:rPr>
              <a:t>) Star dropping </a:t>
            </a:r>
          </a:p>
        </p:txBody>
      </p:sp>
      <p:pic>
        <p:nvPicPr>
          <p:cNvPr id="21" name="Рисунок 20"/>
          <p:cNvPicPr>
            <a:picLocks noChangeAspect="1"/>
          </p:cNvPicPr>
          <p:nvPr/>
        </p:nvPicPr>
        <p:blipFill rotWithShape="1">
          <a:blip r:embed="rId4">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25" name="Группа 24"/>
          <p:cNvGrpSpPr/>
          <p:nvPr/>
        </p:nvGrpSpPr>
        <p:grpSpPr>
          <a:xfrm>
            <a:off x="2274398" y="2234525"/>
            <a:ext cx="1318181" cy="1193300"/>
            <a:chOff x="997079" y="3197347"/>
            <a:chExt cx="1318181" cy="1193300"/>
          </a:xfrm>
        </p:grpSpPr>
        <p:pic>
          <p:nvPicPr>
            <p:cNvPr id="26" name="Рисунок 25"/>
            <p:cNvPicPr>
              <a:picLocks noChangeAspect="1"/>
            </p:cNvPicPr>
            <p:nvPr/>
          </p:nvPicPr>
          <p:blipFill rotWithShape="1">
            <a:blip r:embed="rId5">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6">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Egg dropping</a:t>
            </a:r>
          </a:p>
        </p:txBody>
      </p:sp>
      <p:pic>
        <p:nvPicPr>
          <p:cNvPr id="30" name="Рисунок 29"/>
          <p:cNvPicPr>
            <a:picLocks noChangeAspect="1"/>
          </p:cNvPicPr>
          <p:nvPr/>
        </p:nvPicPr>
        <p:blipFill rotWithShape="1">
          <a:blip r:embed="rId4">
            <a:extLst>
              <a:ext uri="{28A0092B-C50C-407E-A947-70E740481C1C}">
                <a14:useLocalDpi xmlns:a14="http://schemas.microsoft.com/office/drawing/2010/main" val="0"/>
              </a:ext>
            </a:extLst>
          </a:blip>
          <a:srcRect l="8518" t="4722" r="70741" b="60834"/>
          <a:stretch/>
        </p:blipFill>
        <p:spPr>
          <a:xfrm>
            <a:off x="2431223" y="3845003"/>
            <a:ext cx="948266" cy="1049867"/>
          </a:xfrm>
          <a:prstGeom prst="rect">
            <a:avLst/>
          </a:prstGeom>
        </p:spPr>
      </p:pic>
      <p:grpSp>
        <p:nvGrpSpPr>
          <p:cNvPr id="31" name="Группа 30"/>
          <p:cNvGrpSpPr/>
          <p:nvPr/>
        </p:nvGrpSpPr>
        <p:grpSpPr>
          <a:xfrm>
            <a:off x="2246265" y="3679835"/>
            <a:ext cx="1318181" cy="1193300"/>
            <a:chOff x="997079" y="3197347"/>
            <a:chExt cx="1318181" cy="1193300"/>
          </a:xfrm>
        </p:grpSpPr>
        <p:pic>
          <p:nvPicPr>
            <p:cNvPr id="32" name="Рисунок 31"/>
            <p:cNvPicPr>
              <a:picLocks noChangeAspect="1"/>
            </p:cNvPicPr>
            <p:nvPr/>
          </p:nvPicPr>
          <p:blipFill rotWithShape="1">
            <a:blip r:embed="rId5">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3" name="Рисунок 32"/>
            <p:cNvPicPr>
              <a:picLocks noChangeAspect="1"/>
            </p:cNvPicPr>
            <p:nvPr/>
          </p:nvPicPr>
          <p:blipFill rotWithShape="1">
            <a:blip r:embed="rId6">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4" name="Прямоугольник 33"/>
          <p:cNvSpPr/>
          <p:nvPr/>
        </p:nvSpPr>
        <p:spPr>
          <a:xfrm>
            <a:off x="2380200" y="4016943"/>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5" name="Заголовок 1"/>
          <p:cNvSpPr txBox="1">
            <a:spLocks/>
          </p:cNvSpPr>
          <p:nvPr/>
        </p:nvSpPr>
        <p:spPr>
          <a:xfrm>
            <a:off x="4096398" y="4247051"/>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b</a:t>
            </a:r>
            <a:r>
              <a:rPr lang="en-US" sz="3200" b="1" dirty="0">
                <a:solidFill>
                  <a:schemeClr val="bg1"/>
                </a:solidFill>
                <a:latin typeface="Book Antiqua" panose="02040602050305030304" pitchFamily="18" charset="0"/>
                <a:ea typeface="+mj-ea"/>
                <a:cs typeface="+mj-cs"/>
              </a:rPr>
              <a:t>) Ball dropping </a:t>
            </a:r>
          </a:p>
        </p:txBody>
      </p:sp>
    </p:spTree>
    <p:extLst>
      <p:ext uri="{BB962C8B-B14F-4D97-AF65-F5344CB8AC3E}">
        <p14:creationId xmlns:p14="http://schemas.microsoft.com/office/powerpoint/2010/main" val="15163692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6"/>
                                        </p:tgtEl>
                                      </p:cBhvr>
                                    </p:animEffect>
                                    <p:set>
                                      <p:cBhvr>
                                        <p:cTn id="7" dur="1" fill="hold">
                                          <p:stCondLst>
                                            <p:cond delay="249"/>
                                          </p:stCondLst>
                                        </p:cTn>
                                        <p:tgtEl>
                                          <p:spTgt spid="16"/>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5"/>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0"/>
                                        </p:tgtEl>
                                      </p:cBhvr>
                                    </p:animEffect>
                                    <p:set>
                                      <p:cBhvr>
                                        <p:cTn id="29" dur="1" fill="hold">
                                          <p:stCondLst>
                                            <p:cond delay="249"/>
                                          </p:stCondLst>
                                        </p:cTn>
                                        <p:tgtEl>
                                          <p:spTgt spid="30"/>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20" grpId="0"/>
      <p:bldP spid="28" grpId="0"/>
      <p:bldP spid="3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3000"/>
          </a:stretch>
        </a:blipFill>
        <a:effectLst/>
      </p:bgPr>
    </p:bg>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3</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 Americans decorate their houses with…</a:t>
            </a:r>
          </a:p>
        </p:txBody>
      </p:sp>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l="8518" t="4722" r="70741" b="60834"/>
          <a:stretch/>
        </p:blipFill>
        <p:spPr>
          <a:xfrm>
            <a:off x="2431223" y="3837279"/>
            <a:ext cx="948266" cy="1049867"/>
          </a:xfrm>
          <a:prstGeom prst="rect">
            <a:avLst/>
          </a:prstGeom>
        </p:spPr>
      </p:pic>
      <p:grpSp>
        <p:nvGrpSpPr>
          <p:cNvPr id="12" name="Группа 11"/>
          <p:cNvGrpSpPr/>
          <p:nvPr/>
        </p:nvGrpSpPr>
        <p:grpSpPr>
          <a:xfrm>
            <a:off x="2246265" y="3672111"/>
            <a:ext cx="1318181" cy="1193300"/>
            <a:chOff x="997079" y="3197347"/>
            <a:chExt cx="1318181" cy="1193300"/>
          </a:xfrm>
        </p:grpSpPr>
        <p:pic>
          <p:nvPicPr>
            <p:cNvPr id="13" name="Рисунок 12"/>
            <p:cNvPicPr>
              <a:picLocks noChangeAspect="1"/>
            </p:cNvPicPr>
            <p:nvPr/>
          </p:nvPicPr>
          <p:blipFill rotWithShape="1">
            <a:blip r:embed="rId5">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4" name="Рисунок 13"/>
            <p:cNvPicPr>
              <a:picLocks noChangeAspect="1"/>
            </p:cNvPicPr>
            <p:nvPr/>
          </p:nvPicPr>
          <p:blipFill rotWithShape="1">
            <a:blip r:embed="rId6">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5" name="Прямоугольник 14"/>
          <p:cNvSpPr/>
          <p:nvPr/>
        </p:nvSpPr>
        <p:spPr>
          <a:xfrm>
            <a:off x="2443439" y="4009219"/>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3" name="Заголовок 1"/>
          <p:cNvSpPr txBox="1">
            <a:spLocks/>
          </p:cNvSpPr>
          <p:nvPr/>
        </p:nvSpPr>
        <p:spPr>
          <a:xfrm>
            <a:off x="4038579" y="4233851"/>
            <a:ext cx="7009416" cy="720286"/>
          </a:xfrm>
          <a:prstGeom prst="rect">
            <a:avLst/>
          </a:prstGeom>
        </p:spPr>
        <p:txBody>
          <a:bodyPr>
            <a:normAutofit/>
          </a:bodyPr>
          <a:lstStyle/>
          <a:p>
            <a:pPr>
              <a:lnSpc>
                <a:spcPct val="90000"/>
              </a:lnSpc>
              <a:spcBef>
                <a:spcPct val="0"/>
              </a:spcBef>
            </a:pPr>
            <a:r>
              <a:rPr lang="en-US" sz="3200" b="1" dirty="0">
                <a:solidFill>
                  <a:schemeClr val="bg1"/>
                </a:solidFill>
                <a:latin typeface="Book Antiqua" panose="02040602050305030304" pitchFamily="18" charset="0"/>
                <a:ea typeface="+mj-ea"/>
                <a:cs typeface="+mj-cs"/>
              </a:rPr>
              <a:t>b) flowers</a:t>
            </a:r>
          </a:p>
        </p:txBody>
      </p:sp>
      <p:pic>
        <p:nvPicPr>
          <p:cNvPr id="21" name="Рисунок 20"/>
          <p:cNvPicPr>
            <a:picLocks noChangeAspect="1"/>
          </p:cNvPicPr>
          <p:nvPr/>
        </p:nvPicPr>
        <p:blipFill rotWithShape="1">
          <a:blip r:embed="rId4">
            <a:extLst>
              <a:ext uri="{28A0092B-C50C-407E-A947-70E740481C1C}">
                <a14:useLocalDpi xmlns:a14="http://schemas.microsoft.com/office/drawing/2010/main" val="0"/>
              </a:ext>
            </a:extLst>
          </a:blip>
          <a:srcRect l="8518" t="4722" r="70741" b="60834"/>
          <a:stretch/>
        </p:blipFill>
        <p:spPr>
          <a:xfrm>
            <a:off x="2431223" y="5391620"/>
            <a:ext cx="948266" cy="1049867"/>
          </a:xfrm>
          <a:prstGeom prst="rect">
            <a:avLst/>
          </a:prstGeom>
        </p:spPr>
      </p:pic>
      <p:grpSp>
        <p:nvGrpSpPr>
          <p:cNvPr id="25" name="Группа 24"/>
          <p:cNvGrpSpPr/>
          <p:nvPr/>
        </p:nvGrpSpPr>
        <p:grpSpPr>
          <a:xfrm>
            <a:off x="2246265" y="5226452"/>
            <a:ext cx="1318181" cy="1193300"/>
            <a:chOff x="997079" y="3197347"/>
            <a:chExt cx="1318181" cy="1193300"/>
          </a:xfrm>
        </p:grpSpPr>
        <p:pic>
          <p:nvPicPr>
            <p:cNvPr id="26" name="Рисунок 25"/>
            <p:cNvPicPr>
              <a:picLocks noChangeAspect="1"/>
            </p:cNvPicPr>
            <p:nvPr/>
          </p:nvPicPr>
          <p:blipFill rotWithShape="1">
            <a:blip r:embed="rId5">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6">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380200" y="5563560"/>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38579" y="5614878"/>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 </a:t>
            </a:r>
            <a:r>
              <a:rPr lang="en-US" sz="3200" b="1" dirty="0">
                <a:solidFill>
                  <a:schemeClr val="bg1"/>
                </a:solidFill>
                <a:latin typeface="Book Antiqua" panose="02040602050305030304" pitchFamily="18" charset="0"/>
                <a:ea typeface="+mj-ea"/>
                <a:cs typeface="+mj-cs"/>
              </a:rPr>
              <a:t>flash lights</a:t>
            </a:r>
          </a:p>
        </p:txBody>
      </p:sp>
      <p:pic>
        <p:nvPicPr>
          <p:cNvPr id="33" name="Рисунок 32"/>
          <p:cNvPicPr>
            <a:picLocks noChangeAspect="1"/>
          </p:cNvPicPr>
          <p:nvPr/>
        </p:nvPicPr>
        <p:blipFill rotWithShape="1">
          <a:blip r:embed="rId4">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34" name="Группа 33"/>
          <p:cNvGrpSpPr/>
          <p:nvPr/>
        </p:nvGrpSpPr>
        <p:grpSpPr>
          <a:xfrm>
            <a:off x="2274398" y="2234525"/>
            <a:ext cx="1318181" cy="1193300"/>
            <a:chOff x="997079" y="3197347"/>
            <a:chExt cx="1318181" cy="1193300"/>
          </a:xfrm>
        </p:grpSpPr>
        <p:pic>
          <p:nvPicPr>
            <p:cNvPr id="35" name="Рисунок 34"/>
            <p:cNvPicPr>
              <a:picLocks noChangeAspect="1"/>
            </p:cNvPicPr>
            <p:nvPr/>
          </p:nvPicPr>
          <p:blipFill rotWithShape="1">
            <a:blip r:embed="rId5">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6" name="Рисунок 35"/>
            <p:cNvPicPr>
              <a:picLocks noChangeAspect="1"/>
            </p:cNvPicPr>
            <p:nvPr/>
          </p:nvPicPr>
          <p:blipFill rotWithShape="1">
            <a:blip r:embed="rId6">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7" name="Прямоугольник 36"/>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8"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a:t>
            </a:r>
            <a:r>
              <a:rPr lang="en-US" sz="3200" b="1" dirty="0" smtClean="0">
                <a:solidFill>
                  <a:schemeClr val="bg1"/>
                </a:solidFill>
                <a:latin typeface="Book Antiqua" panose="02040602050305030304" pitchFamily="18" charset="0"/>
                <a:ea typeface="+mj-ea"/>
                <a:cs typeface="+mj-cs"/>
              </a:rPr>
              <a:t>colorful ribbons</a:t>
            </a:r>
            <a:endParaRPr lang="en-US" sz="3200" b="1" dirty="0">
              <a:solidFill>
                <a:schemeClr val="bg1"/>
              </a:solidFill>
              <a:latin typeface="Book Antiqua" panose="02040602050305030304" pitchFamily="18" charset="0"/>
              <a:ea typeface="+mj-ea"/>
              <a:cs typeface="+mj-cs"/>
            </a:endParaRPr>
          </a:p>
        </p:txBody>
      </p:sp>
    </p:spTree>
    <p:extLst>
      <p:ext uri="{BB962C8B-B14F-4D97-AF65-F5344CB8AC3E}">
        <p14:creationId xmlns:p14="http://schemas.microsoft.com/office/powerpoint/2010/main" val="27142810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3"/>
                                        </p:tgtEl>
                                      </p:cBhvr>
                                    </p:animEffect>
                                    <p:set>
                                      <p:cBhvr>
                                        <p:cTn id="29" dur="1" fill="hold">
                                          <p:stCondLst>
                                            <p:cond delay="249"/>
                                          </p:stCondLst>
                                        </p:cTn>
                                        <p:tgtEl>
                                          <p:spTgt spid="33"/>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bldLst>
      <p:bldP spid="15" grpId="0"/>
      <p:bldP spid="28" grpId="0"/>
      <p:bldP spid="3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4</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 </a:t>
            </a: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The New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year in Brazil is a </a:t>
            </a: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holiday</a:t>
            </a:r>
          </a:p>
        </p:txBody>
      </p:sp>
      <p:pic>
        <p:nvPicPr>
          <p:cNvPr id="16" name="Рисунок 1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89422"/>
            <a:ext cx="948266" cy="1049867"/>
          </a:xfrm>
          <a:prstGeom prst="rect">
            <a:avLst/>
          </a:prstGeom>
        </p:spPr>
      </p:pic>
      <p:grpSp>
        <p:nvGrpSpPr>
          <p:cNvPr id="17" name="Группа 16"/>
          <p:cNvGrpSpPr/>
          <p:nvPr/>
        </p:nvGrpSpPr>
        <p:grpSpPr>
          <a:xfrm>
            <a:off x="2246265" y="5224254"/>
            <a:ext cx="1318181" cy="1193300"/>
            <a:chOff x="997079" y="3197347"/>
            <a:chExt cx="1318181" cy="1193300"/>
          </a:xfrm>
        </p:grpSpPr>
        <p:pic>
          <p:nvPicPr>
            <p:cNvPr id="18" name="Рисунок 17"/>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0" name="Прямоугольник 19"/>
          <p:cNvSpPr/>
          <p:nvPr/>
        </p:nvSpPr>
        <p:spPr>
          <a:xfrm>
            <a:off x="2443439" y="5561362"/>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4" name="Заголовок 1"/>
          <p:cNvSpPr txBox="1">
            <a:spLocks/>
          </p:cNvSpPr>
          <p:nvPr/>
        </p:nvSpPr>
        <p:spPr>
          <a:xfrm>
            <a:off x="4096398" y="5785994"/>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a:t>
            </a:r>
            <a:r>
              <a:rPr lang="en-US" sz="3200" b="1" dirty="0">
                <a:solidFill>
                  <a:schemeClr val="bg1"/>
                </a:solidFill>
                <a:latin typeface="Book Antiqua" panose="02040602050305030304" pitchFamily="18" charset="0"/>
                <a:ea typeface="+mj-ea"/>
                <a:cs typeface="+mj-cs"/>
              </a:rPr>
              <a:t>) spring</a:t>
            </a: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25" name="Группа 24"/>
          <p:cNvGrpSpPr/>
          <p:nvPr/>
        </p:nvGrpSpPr>
        <p:grpSpPr>
          <a:xfrm>
            <a:off x="2274398" y="2234525"/>
            <a:ext cx="1318181" cy="1193300"/>
            <a:chOff x="997079" y="3197347"/>
            <a:chExt cx="1318181" cy="119330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a:t>
            </a:r>
            <a:r>
              <a:rPr lang="en-US" sz="3200" b="1" dirty="0" smtClean="0">
                <a:solidFill>
                  <a:schemeClr val="bg1"/>
                </a:solidFill>
                <a:latin typeface="Book Antiqua" panose="02040602050305030304" pitchFamily="18" charset="0"/>
                <a:ea typeface="+mj-ea"/>
                <a:cs typeface="+mj-cs"/>
              </a:rPr>
              <a:t>winter</a:t>
            </a:r>
            <a:endParaRPr lang="en-US" sz="3200" b="1" dirty="0">
              <a:solidFill>
                <a:schemeClr val="bg1"/>
              </a:solidFill>
              <a:latin typeface="Book Antiqua" panose="02040602050305030304" pitchFamily="18" charset="0"/>
              <a:ea typeface="+mj-ea"/>
              <a:cs typeface="+mj-cs"/>
            </a:endParaRPr>
          </a:p>
        </p:txBody>
      </p:sp>
      <p:pic>
        <p:nvPicPr>
          <p:cNvPr id="30" name="Рисунок 29"/>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45003"/>
            <a:ext cx="948266" cy="1049867"/>
          </a:xfrm>
          <a:prstGeom prst="rect">
            <a:avLst/>
          </a:prstGeom>
        </p:spPr>
      </p:pic>
      <p:grpSp>
        <p:nvGrpSpPr>
          <p:cNvPr id="31" name="Группа 30"/>
          <p:cNvGrpSpPr/>
          <p:nvPr/>
        </p:nvGrpSpPr>
        <p:grpSpPr>
          <a:xfrm>
            <a:off x="2246265" y="3679835"/>
            <a:ext cx="1318181" cy="1193300"/>
            <a:chOff x="997079" y="3197347"/>
            <a:chExt cx="1318181" cy="1193300"/>
          </a:xfrm>
        </p:grpSpPr>
        <p:pic>
          <p:nvPicPr>
            <p:cNvPr id="32" name="Рисунок 31"/>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3" name="Рисунок 32"/>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4" name="Прямоугольник 33"/>
          <p:cNvSpPr/>
          <p:nvPr/>
        </p:nvSpPr>
        <p:spPr>
          <a:xfrm>
            <a:off x="2380200" y="4016943"/>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5" name="Заголовок 1"/>
          <p:cNvSpPr txBox="1">
            <a:spLocks/>
          </p:cNvSpPr>
          <p:nvPr/>
        </p:nvSpPr>
        <p:spPr>
          <a:xfrm>
            <a:off x="4096398" y="4247051"/>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b</a:t>
            </a:r>
            <a:r>
              <a:rPr lang="en-US" sz="3200" b="1" dirty="0">
                <a:solidFill>
                  <a:schemeClr val="bg1"/>
                </a:solidFill>
                <a:latin typeface="Book Antiqua" panose="02040602050305030304" pitchFamily="18" charset="0"/>
                <a:ea typeface="+mj-ea"/>
                <a:cs typeface="+mj-cs"/>
              </a:rPr>
              <a:t>) summer</a:t>
            </a:r>
          </a:p>
        </p:txBody>
      </p:sp>
    </p:spTree>
    <p:extLst>
      <p:ext uri="{BB962C8B-B14F-4D97-AF65-F5344CB8AC3E}">
        <p14:creationId xmlns:p14="http://schemas.microsoft.com/office/powerpoint/2010/main" val="4154574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6"/>
                                        </p:tgtEl>
                                      </p:cBhvr>
                                    </p:animEffect>
                                    <p:set>
                                      <p:cBhvr>
                                        <p:cTn id="7" dur="1" fill="hold">
                                          <p:stCondLst>
                                            <p:cond delay="249"/>
                                          </p:stCondLst>
                                        </p:cTn>
                                        <p:tgtEl>
                                          <p:spTgt spid="16"/>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5"/>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0"/>
                                        </p:tgtEl>
                                      </p:cBhvr>
                                    </p:animEffect>
                                    <p:set>
                                      <p:cBhvr>
                                        <p:cTn id="29" dur="1" fill="hold">
                                          <p:stCondLst>
                                            <p:cond delay="249"/>
                                          </p:stCondLst>
                                        </p:cTn>
                                        <p:tgtEl>
                                          <p:spTgt spid="30"/>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20" grpId="0"/>
      <p:bldP spid="28" grpId="0"/>
      <p:bldP spid="3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5</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 In Brazil people celebrate New year </a:t>
            </a: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with…</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pic>
        <p:nvPicPr>
          <p:cNvPr id="16" name="Рисунок 1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89422"/>
            <a:ext cx="948266" cy="1049867"/>
          </a:xfrm>
          <a:prstGeom prst="rect">
            <a:avLst/>
          </a:prstGeom>
        </p:spPr>
      </p:pic>
      <p:grpSp>
        <p:nvGrpSpPr>
          <p:cNvPr id="17" name="Группа 16"/>
          <p:cNvGrpSpPr/>
          <p:nvPr/>
        </p:nvGrpSpPr>
        <p:grpSpPr>
          <a:xfrm>
            <a:off x="2246265" y="5224254"/>
            <a:ext cx="1318181" cy="1193300"/>
            <a:chOff x="997079" y="3197347"/>
            <a:chExt cx="1318181" cy="1193300"/>
          </a:xfrm>
        </p:grpSpPr>
        <p:pic>
          <p:nvPicPr>
            <p:cNvPr id="18" name="Рисунок 17"/>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0" name="Прямоугольник 19"/>
          <p:cNvSpPr/>
          <p:nvPr/>
        </p:nvSpPr>
        <p:spPr>
          <a:xfrm>
            <a:off x="2443439" y="5561362"/>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4" name="Заголовок 1"/>
          <p:cNvSpPr txBox="1">
            <a:spLocks/>
          </p:cNvSpPr>
          <p:nvPr/>
        </p:nvSpPr>
        <p:spPr>
          <a:xfrm>
            <a:off x="4096398" y="5785994"/>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a:t>
            </a:r>
            <a:r>
              <a:rPr lang="en-US" sz="3200" b="1" dirty="0">
                <a:solidFill>
                  <a:schemeClr val="bg1"/>
                </a:solidFill>
                <a:latin typeface="Book Antiqua" panose="02040602050305030304" pitchFamily="18" charset="0"/>
                <a:ea typeface="+mj-ea"/>
                <a:cs typeface="+mj-cs"/>
              </a:rPr>
              <a:t>) alone</a:t>
            </a: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25" name="Группа 24"/>
          <p:cNvGrpSpPr/>
          <p:nvPr/>
        </p:nvGrpSpPr>
        <p:grpSpPr>
          <a:xfrm>
            <a:off x="2274398" y="2234525"/>
            <a:ext cx="1318181" cy="1193300"/>
            <a:chOff x="997079" y="3197347"/>
            <a:chExt cx="1318181" cy="119330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a:t>
            </a:r>
            <a:r>
              <a:rPr lang="en-US" sz="3200" b="1" dirty="0" smtClean="0">
                <a:solidFill>
                  <a:schemeClr val="bg1"/>
                </a:solidFill>
                <a:latin typeface="Book Antiqua" panose="02040602050305030304" pitchFamily="18" charset="0"/>
                <a:ea typeface="+mj-ea"/>
                <a:cs typeface="+mj-cs"/>
              </a:rPr>
              <a:t>family</a:t>
            </a:r>
            <a:endParaRPr lang="en-US" sz="3200" b="1" dirty="0">
              <a:solidFill>
                <a:schemeClr val="bg1"/>
              </a:solidFill>
              <a:latin typeface="Book Antiqua" panose="02040602050305030304" pitchFamily="18" charset="0"/>
              <a:ea typeface="+mj-ea"/>
              <a:cs typeface="+mj-cs"/>
            </a:endParaRPr>
          </a:p>
        </p:txBody>
      </p:sp>
      <p:pic>
        <p:nvPicPr>
          <p:cNvPr id="30" name="Рисунок 29"/>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45003"/>
            <a:ext cx="948266" cy="1049867"/>
          </a:xfrm>
          <a:prstGeom prst="rect">
            <a:avLst/>
          </a:prstGeom>
        </p:spPr>
      </p:pic>
      <p:grpSp>
        <p:nvGrpSpPr>
          <p:cNvPr id="31" name="Группа 30"/>
          <p:cNvGrpSpPr/>
          <p:nvPr/>
        </p:nvGrpSpPr>
        <p:grpSpPr>
          <a:xfrm>
            <a:off x="2246265" y="3679835"/>
            <a:ext cx="1318181" cy="1193300"/>
            <a:chOff x="997079" y="3197347"/>
            <a:chExt cx="1318181" cy="1193300"/>
          </a:xfrm>
        </p:grpSpPr>
        <p:pic>
          <p:nvPicPr>
            <p:cNvPr id="32" name="Рисунок 31"/>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3" name="Рисунок 32"/>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4" name="Прямоугольник 33"/>
          <p:cNvSpPr/>
          <p:nvPr/>
        </p:nvSpPr>
        <p:spPr>
          <a:xfrm>
            <a:off x="2380200" y="4016943"/>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5" name="Заголовок 1"/>
          <p:cNvSpPr txBox="1">
            <a:spLocks/>
          </p:cNvSpPr>
          <p:nvPr/>
        </p:nvSpPr>
        <p:spPr>
          <a:xfrm>
            <a:off x="4096398" y="4247051"/>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b</a:t>
            </a:r>
            <a:r>
              <a:rPr lang="en-US" sz="3200" b="1" dirty="0">
                <a:solidFill>
                  <a:schemeClr val="bg1"/>
                </a:solidFill>
                <a:latin typeface="Book Antiqua" panose="02040602050305030304" pitchFamily="18" charset="0"/>
                <a:ea typeface="+mj-ea"/>
                <a:cs typeface="+mj-cs"/>
              </a:rPr>
              <a:t>) friends</a:t>
            </a:r>
          </a:p>
        </p:txBody>
      </p:sp>
    </p:spTree>
    <p:extLst>
      <p:ext uri="{BB962C8B-B14F-4D97-AF65-F5344CB8AC3E}">
        <p14:creationId xmlns:p14="http://schemas.microsoft.com/office/powerpoint/2010/main" val="696007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6"/>
                                        </p:tgtEl>
                                      </p:cBhvr>
                                    </p:animEffect>
                                    <p:set>
                                      <p:cBhvr>
                                        <p:cTn id="7" dur="1" fill="hold">
                                          <p:stCondLst>
                                            <p:cond delay="249"/>
                                          </p:stCondLst>
                                        </p:cTn>
                                        <p:tgtEl>
                                          <p:spTgt spid="16"/>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5"/>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0"/>
                                        </p:tgtEl>
                                      </p:cBhvr>
                                    </p:animEffect>
                                    <p:set>
                                      <p:cBhvr>
                                        <p:cTn id="29" dur="1" fill="hold">
                                          <p:stCondLst>
                                            <p:cond delay="249"/>
                                          </p:stCondLst>
                                        </p:cTn>
                                        <p:tgtEl>
                                          <p:spTgt spid="30"/>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20" grpId="0"/>
      <p:bldP spid="28" grpId="0"/>
      <p:bldP spid="3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6.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Brazilians throw flowers into the ocean…</a:t>
            </a:r>
          </a:p>
        </p:txBody>
      </p:sp>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2382116"/>
            <a:ext cx="948266" cy="1049867"/>
          </a:xfrm>
          <a:prstGeom prst="rect">
            <a:avLst/>
          </a:prstGeom>
        </p:spPr>
      </p:pic>
      <p:grpSp>
        <p:nvGrpSpPr>
          <p:cNvPr id="9" name="Группа 8"/>
          <p:cNvGrpSpPr/>
          <p:nvPr/>
        </p:nvGrpSpPr>
        <p:grpSpPr>
          <a:xfrm>
            <a:off x="2246265" y="2216948"/>
            <a:ext cx="1318181" cy="1193300"/>
            <a:chOff x="997079" y="3197347"/>
            <a:chExt cx="1318181" cy="1193300"/>
          </a:xfrm>
        </p:grpSpPr>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0" name="Прямоугольник 9"/>
          <p:cNvSpPr/>
          <p:nvPr/>
        </p:nvSpPr>
        <p:spPr>
          <a:xfrm>
            <a:off x="2380200" y="2554056"/>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37279"/>
            <a:ext cx="948266" cy="1049867"/>
          </a:xfrm>
          <a:prstGeom prst="rect">
            <a:avLst/>
          </a:prstGeom>
        </p:spPr>
      </p:pic>
      <p:grpSp>
        <p:nvGrpSpPr>
          <p:cNvPr id="12" name="Группа 11"/>
          <p:cNvGrpSpPr/>
          <p:nvPr/>
        </p:nvGrpSpPr>
        <p:grpSpPr>
          <a:xfrm>
            <a:off x="2246265" y="3672111"/>
            <a:ext cx="1318181" cy="1193300"/>
            <a:chOff x="997079" y="3197347"/>
            <a:chExt cx="1318181" cy="1193300"/>
          </a:xfrm>
        </p:grpSpPr>
        <p:pic>
          <p:nvPicPr>
            <p:cNvPr id="13" name="Рисунок 12"/>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4" name="Рисунок 13"/>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5" name="Прямоугольник 14"/>
          <p:cNvSpPr/>
          <p:nvPr/>
        </p:nvSpPr>
        <p:spPr>
          <a:xfrm>
            <a:off x="2443439" y="4009219"/>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pic>
        <p:nvPicPr>
          <p:cNvPr id="16" name="Рисунок 1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89422"/>
            <a:ext cx="948266" cy="1049867"/>
          </a:xfrm>
          <a:prstGeom prst="rect">
            <a:avLst/>
          </a:prstGeom>
        </p:spPr>
      </p:pic>
      <p:grpSp>
        <p:nvGrpSpPr>
          <p:cNvPr id="17" name="Группа 16"/>
          <p:cNvGrpSpPr/>
          <p:nvPr/>
        </p:nvGrpSpPr>
        <p:grpSpPr>
          <a:xfrm>
            <a:off x="2246265" y="5224254"/>
            <a:ext cx="1318181" cy="1193300"/>
            <a:chOff x="997079" y="3197347"/>
            <a:chExt cx="1318181" cy="1193300"/>
          </a:xfrm>
        </p:grpSpPr>
        <p:pic>
          <p:nvPicPr>
            <p:cNvPr id="18" name="Рисунок 17"/>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0" name="Прямоугольник 19"/>
          <p:cNvSpPr/>
          <p:nvPr/>
        </p:nvSpPr>
        <p:spPr>
          <a:xfrm>
            <a:off x="2443439" y="5561362"/>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2" name="Заголовок 1"/>
          <p:cNvSpPr txBox="1">
            <a:spLocks/>
          </p:cNvSpPr>
          <p:nvPr/>
        </p:nvSpPr>
        <p:spPr>
          <a:xfrm>
            <a:off x="4169091" y="2689962"/>
            <a:ext cx="5768101"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 </a:t>
            </a:r>
            <a:r>
              <a:rPr lang="en-US" sz="3200" b="1" dirty="0">
                <a:solidFill>
                  <a:schemeClr val="bg1"/>
                </a:solidFill>
                <a:latin typeface="Book Antiqua" panose="02040602050305030304" pitchFamily="18" charset="0"/>
                <a:ea typeface="+mj-ea"/>
                <a:cs typeface="+mj-cs"/>
              </a:rPr>
              <a:t>as a present for goddess</a:t>
            </a:r>
          </a:p>
        </p:txBody>
      </p:sp>
      <p:sp>
        <p:nvSpPr>
          <p:cNvPr id="23" name="Заголовок 1"/>
          <p:cNvSpPr txBox="1">
            <a:spLocks/>
          </p:cNvSpPr>
          <p:nvPr/>
        </p:nvSpPr>
        <p:spPr>
          <a:xfrm>
            <a:off x="4169091" y="4216093"/>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b</a:t>
            </a:r>
            <a:r>
              <a:rPr lang="en-US" sz="3200" b="1" dirty="0">
                <a:solidFill>
                  <a:schemeClr val="bg1"/>
                </a:solidFill>
                <a:latin typeface="Book Antiqua" panose="02040602050305030304" pitchFamily="18" charset="0"/>
                <a:ea typeface="+mj-ea"/>
                <a:cs typeface="+mj-cs"/>
              </a:rPr>
              <a:t>) just for fun </a:t>
            </a:r>
          </a:p>
        </p:txBody>
      </p:sp>
      <p:sp>
        <p:nvSpPr>
          <p:cNvPr id="24" name="Заголовок 1"/>
          <p:cNvSpPr txBox="1">
            <a:spLocks/>
          </p:cNvSpPr>
          <p:nvPr/>
        </p:nvSpPr>
        <p:spPr>
          <a:xfrm>
            <a:off x="4169091" y="5697268"/>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a:t>
            </a:r>
            <a:r>
              <a:rPr lang="en-US" sz="3200" b="1" dirty="0">
                <a:solidFill>
                  <a:schemeClr val="bg1"/>
                </a:solidFill>
                <a:latin typeface="Book Antiqua" panose="02040602050305030304" pitchFamily="18" charset="0"/>
                <a:ea typeface="+mj-ea"/>
                <a:cs typeface="+mj-cs"/>
              </a:rPr>
              <a:t>) as a decoration </a:t>
            </a:r>
          </a:p>
        </p:txBody>
      </p:sp>
    </p:spTree>
    <p:extLst>
      <p:ext uri="{BB962C8B-B14F-4D97-AF65-F5344CB8AC3E}">
        <p14:creationId xmlns:p14="http://schemas.microsoft.com/office/powerpoint/2010/main" val="3875105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6"/>
                                        </p:tgtEl>
                                      </p:cBhvr>
                                    </p:animEffect>
                                    <p:set>
                                      <p:cBhvr>
                                        <p:cTn id="7" dur="1" fill="hold">
                                          <p:stCondLst>
                                            <p:cond delay="249"/>
                                          </p:stCondLst>
                                        </p:cTn>
                                        <p:tgtEl>
                                          <p:spTgt spid="6"/>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11"/>
                                        </p:tgtEl>
                                      </p:cBhvr>
                                    </p:animEffect>
                                    <p:set>
                                      <p:cBhvr>
                                        <p:cTn id="18" dur="1" fill="hold">
                                          <p:stCondLst>
                                            <p:cond delay="249"/>
                                          </p:stCondLst>
                                        </p:cTn>
                                        <p:tgtEl>
                                          <p:spTgt spid="1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16"/>
                                        </p:tgtEl>
                                      </p:cBhvr>
                                    </p:animEffect>
                                    <p:set>
                                      <p:cBhvr>
                                        <p:cTn id="29" dur="1" fill="hold">
                                          <p:stCondLst>
                                            <p:cond delay="249"/>
                                          </p:stCondLst>
                                        </p:cTn>
                                        <p:tgtEl>
                                          <p:spTgt spid="16"/>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10" grpId="0"/>
      <p:bldP spid="15"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7.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People in German give each other four-leaf clover…</a:t>
            </a:r>
          </a:p>
        </p:txBody>
      </p:sp>
      <p:pic>
        <p:nvPicPr>
          <p:cNvPr id="16" name="Рисунок 1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89422"/>
            <a:ext cx="948266" cy="1049867"/>
          </a:xfrm>
          <a:prstGeom prst="rect">
            <a:avLst/>
          </a:prstGeom>
        </p:spPr>
      </p:pic>
      <p:grpSp>
        <p:nvGrpSpPr>
          <p:cNvPr id="17" name="Группа 16"/>
          <p:cNvGrpSpPr/>
          <p:nvPr/>
        </p:nvGrpSpPr>
        <p:grpSpPr>
          <a:xfrm>
            <a:off x="2246265" y="5224254"/>
            <a:ext cx="1318181" cy="1193300"/>
            <a:chOff x="997079" y="3197347"/>
            <a:chExt cx="1318181" cy="1193300"/>
          </a:xfrm>
        </p:grpSpPr>
        <p:pic>
          <p:nvPicPr>
            <p:cNvPr id="18" name="Рисунок 17"/>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0" name="Прямоугольник 19"/>
          <p:cNvSpPr/>
          <p:nvPr/>
        </p:nvSpPr>
        <p:spPr>
          <a:xfrm>
            <a:off x="2443439" y="5561362"/>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4" name="Заголовок 1"/>
          <p:cNvSpPr txBox="1">
            <a:spLocks/>
          </p:cNvSpPr>
          <p:nvPr/>
        </p:nvSpPr>
        <p:spPr>
          <a:xfrm>
            <a:off x="4096398" y="5785994"/>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a:t>
            </a:r>
            <a:r>
              <a:rPr lang="en-US" sz="3200" b="1" dirty="0">
                <a:solidFill>
                  <a:schemeClr val="bg1"/>
                </a:solidFill>
                <a:latin typeface="Book Antiqua" panose="02040602050305030304" pitchFamily="18" charset="0"/>
                <a:ea typeface="+mj-ea"/>
                <a:cs typeface="+mj-cs"/>
              </a:rPr>
              <a:t>) as a symbol of love</a:t>
            </a: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25" name="Группа 24"/>
          <p:cNvGrpSpPr/>
          <p:nvPr/>
        </p:nvGrpSpPr>
        <p:grpSpPr>
          <a:xfrm>
            <a:off x="2274398" y="2234525"/>
            <a:ext cx="1318181" cy="1193300"/>
            <a:chOff x="997079" y="3197347"/>
            <a:chExt cx="1318181" cy="119330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as a symbol of wealth</a:t>
            </a:r>
          </a:p>
        </p:txBody>
      </p:sp>
      <p:pic>
        <p:nvPicPr>
          <p:cNvPr id="30" name="Рисунок 29"/>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45003"/>
            <a:ext cx="948266" cy="1049867"/>
          </a:xfrm>
          <a:prstGeom prst="rect">
            <a:avLst/>
          </a:prstGeom>
        </p:spPr>
      </p:pic>
      <p:grpSp>
        <p:nvGrpSpPr>
          <p:cNvPr id="31" name="Группа 30"/>
          <p:cNvGrpSpPr/>
          <p:nvPr/>
        </p:nvGrpSpPr>
        <p:grpSpPr>
          <a:xfrm>
            <a:off x="2246265" y="3679835"/>
            <a:ext cx="1318181" cy="1193300"/>
            <a:chOff x="997079" y="3197347"/>
            <a:chExt cx="1318181" cy="1193300"/>
          </a:xfrm>
        </p:grpSpPr>
        <p:pic>
          <p:nvPicPr>
            <p:cNvPr id="32" name="Рисунок 31"/>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3" name="Рисунок 32"/>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4" name="Прямоугольник 33"/>
          <p:cNvSpPr/>
          <p:nvPr/>
        </p:nvSpPr>
        <p:spPr>
          <a:xfrm>
            <a:off x="2380200" y="4016943"/>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5" name="Заголовок 1"/>
          <p:cNvSpPr txBox="1">
            <a:spLocks/>
          </p:cNvSpPr>
          <p:nvPr/>
        </p:nvSpPr>
        <p:spPr>
          <a:xfrm>
            <a:off x="4096398" y="4247051"/>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b</a:t>
            </a:r>
            <a:r>
              <a:rPr lang="en-US" sz="3200" b="1" dirty="0">
                <a:solidFill>
                  <a:schemeClr val="bg1"/>
                </a:solidFill>
                <a:latin typeface="Book Antiqua" panose="02040602050305030304" pitchFamily="18" charset="0"/>
                <a:ea typeface="+mj-ea"/>
                <a:cs typeface="+mj-cs"/>
              </a:rPr>
              <a:t>) as a symbol of good luck</a:t>
            </a:r>
          </a:p>
        </p:txBody>
      </p:sp>
    </p:spTree>
    <p:extLst>
      <p:ext uri="{BB962C8B-B14F-4D97-AF65-F5344CB8AC3E}">
        <p14:creationId xmlns:p14="http://schemas.microsoft.com/office/powerpoint/2010/main" val="954264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6"/>
                                        </p:tgtEl>
                                      </p:cBhvr>
                                    </p:animEffect>
                                    <p:set>
                                      <p:cBhvr>
                                        <p:cTn id="7" dur="1" fill="hold">
                                          <p:stCondLst>
                                            <p:cond delay="249"/>
                                          </p:stCondLst>
                                        </p:cTn>
                                        <p:tgtEl>
                                          <p:spTgt spid="16"/>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5"/>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0"/>
                                        </p:tgtEl>
                                      </p:cBhvr>
                                    </p:animEffect>
                                    <p:set>
                                      <p:cBhvr>
                                        <p:cTn id="29" dur="1" fill="hold">
                                          <p:stCondLst>
                                            <p:cond delay="249"/>
                                          </p:stCondLst>
                                        </p:cTn>
                                        <p:tgtEl>
                                          <p:spTgt spid="30"/>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20" grpId="0"/>
      <p:bldP spid="28"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8.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How the New Year is called in Germany?</a:t>
            </a:r>
          </a:p>
        </p:txBody>
      </p:sp>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37279"/>
            <a:ext cx="948266" cy="1049867"/>
          </a:xfrm>
          <a:prstGeom prst="rect">
            <a:avLst/>
          </a:prstGeom>
        </p:spPr>
      </p:pic>
      <p:grpSp>
        <p:nvGrpSpPr>
          <p:cNvPr id="12" name="Группа 11"/>
          <p:cNvGrpSpPr/>
          <p:nvPr/>
        </p:nvGrpSpPr>
        <p:grpSpPr>
          <a:xfrm>
            <a:off x="2246265" y="3672111"/>
            <a:ext cx="1318181" cy="1193300"/>
            <a:chOff x="997079" y="3197347"/>
            <a:chExt cx="1318181" cy="1193300"/>
          </a:xfrm>
        </p:grpSpPr>
        <p:pic>
          <p:nvPicPr>
            <p:cNvPr id="13" name="Рисунок 12"/>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4" name="Рисунок 13"/>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5" name="Прямоугольник 14"/>
          <p:cNvSpPr/>
          <p:nvPr/>
        </p:nvSpPr>
        <p:spPr>
          <a:xfrm>
            <a:off x="2443439" y="4009219"/>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3" name="Заголовок 1"/>
          <p:cNvSpPr txBox="1">
            <a:spLocks/>
          </p:cNvSpPr>
          <p:nvPr/>
        </p:nvSpPr>
        <p:spPr>
          <a:xfrm>
            <a:off x="4038579" y="4233851"/>
            <a:ext cx="7009416" cy="720286"/>
          </a:xfrm>
          <a:prstGeom prst="rect">
            <a:avLst/>
          </a:prstGeom>
        </p:spPr>
        <p:txBody>
          <a:bodyPr>
            <a:normAutofit/>
          </a:bodyPr>
          <a:lstStyle/>
          <a:p>
            <a:pPr>
              <a:lnSpc>
                <a:spcPct val="90000"/>
              </a:lnSpc>
              <a:spcBef>
                <a:spcPct val="0"/>
              </a:spcBef>
            </a:pPr>
            <a:r>
              <a:rPr lang="en-US" sz="3200" b="1" dirty="0">
                <a:solidFill>
                  <a:schemeClr val="bg1"/>
                </a:solidFill>
                <a:latin typeface="Book Antiqua" panose="02040602050305030304" pitchFamily="18" charset="0"/>
                <a:ea typeface="+mj-ea"/>
                <a:cs typeface="+mj-cs"/>
              </a:rPr>
              <a:t>b) </a:t>
            </a:r>
            <a:r>
              <a:rPr lang="en-US" sz="3200" b="1" dirty="0" err="1">
                <a:solidFill>
                  <a:schemeClr val="bg1"/>
                </a:solidFill>
                <a:latin typeface="Book Antiqua" panose="02040602050305030304" pitchFamily="18" charset="0"/>
                <a:ea typeface="+mj-ea"/>
                <a:cs typeface="+mj-cs"/>
              </a:rPr>
              <a:t>Kühle</a:t>
            </a:r>
            <a:endParaRPr lang="en-US" sz="3200" b="1" dirty="0">
              <a:solidFill>
                <a:schemeClr val="bg1"/>
              </a:solidFill>
              <a:latin typeface="Book Antiqua" panose="02040602050305030304" pitchFamily="18" charset="0"/>
              <a:ea typeface="+mj-ea"/>
              <a:cs typeface="+mj-cs"/>
            </a:endParaRP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91620"/>
            <a:ext cx="948266" cy="1049867"/>
          </a:xfrm>
          <a:prstGeom prst="rect">
            <a:avLst/>
          </a:prstGeom>
        </p:spPr>
      </p:pic>
      <p:grpSp>
        <p:nvGrpSpPr>
          <p:cNvPr id="25" name="Группа 24"/>
          <p:cNvGrpSpPr/>
          <p:nvPr/>
        </p:nvGrpSpPr>
        <p:grpSpPr>
          <a:xfrm>
            <a:off x="2246265" y="5226452"/>
            <a:ext cx="1318181" cy="1193300"/>
            <a:chOff x="997079" y="3197347"/>
            <a:chExt cx="1318181" cy="119330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380200" y="5563560"/>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38579" y="5614878"/>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 </a:t>
            </a:r>
            <a:r>
              <a:rPr lang="en-US" sz="3200" b="1" dirty="0" err="1">
                <a:solidFill>
                  <a:schemeClr val="bg1"/>
                </a:solidFill>
                <a:latin typeface="Book Antiqua" panose="02040602050305030304" pitchFamily="18" charset="0"/>
                <a:ea typeface="+mj-ea"/>
                <a:cs typeface="+mj-cs"/>
              </a:rPr>
              <a:t>Neujahr</a:t>
            </a:r>
            <a:endParaRPr lang="en-US" sz="3200" b="1" dirty="0">
              <a:solidFill>
                <a:schemeClr val="bg1"/>
              </a:solidFill>
              <a:latin typeface="Book Antiqua" panose="02040602050305030304" pitchFamily="18" charset="0"/>
              <a:ea typeface="+mj-ea"/>
              <a:cs typeface="+mj-cs"/>
            </a:endParaRPr>
          </a:p>
        </p:txBody>
      </p:sp>
      <p:pic>
        <p:nvPicPr>
          <p:cNvPr id="33" name="Рисунок 32"/>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34" name="Группа 33"/>
          <p:cNvGrpSpPr/>
          <p:nvPr/>
        </p:nvGrpSpPr>
        <p:grpSpPr>
          <a:xfrm>
            <a:off x="2274398" y="2234525"/>
            <a:ext cx="1318181" cy="1193300"/>
            <a:chOff x="997079" y="3197347"/>
            <a:chExt cx="1318181" cy="1193300"/>
          </a:xfrm>
        </p:grpSpPr>
        <p:pic>
          <p:nvPicPr>
            <p:cNvPr id="35" name="Рисунок 34"/>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6" name="Рисунок 35"/>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7" name="Прямоугольник 36"/>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8"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a:t>
            </a:r>
            <a:r>
              <a:rPr lang="en-US" sz="3200" b="1" dirty="0" err="1">
                <a:solidFill>
                  <a:schemeClr val="bg1"/>
                </a:solidFill>
                <a:latin typeface="Book Antiqua" panose="02040602050305030304" pitchFamily="18" charset="0"/>
                <a:ea typeface="+mj-ea"/>
                <a:cs typeface="+mj-cs"/>
              </a:rPr>
              <a:t>Geschenk</a:t>
            </a:r>
            <a:endParaRPr lang="en-US" sz="3200" b="1" dirty="0">
              <a:solidFill>
                <a:schemeClr val="bg1"/>
              </a:solidFill>
              <a:latin typeface="Book Antiqua" panose="02040602050305030304" pitchFamily="18" charset="0"/>
              <a:ea typeface="+mj-ea"/>
              <a:cs typeface="+mj-cs"/>
            </a:endParaRPr>
          </a:p>
        </p:txBody>
      </p:sp>
    </p:spTree>
    <p:extLst>
      <p:ext uri="{BB962C8B-B14F-4D97-AF65-F5344CB8AC3E}">
        <p14:creationId xmlns:p14="http://schemas.microsoft.com/office/powerpoint/2010/main" val="8737676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3"/>
                                        </p:tgtEl>
                                      </p:cBhvr>
                                    </p:animEffect>
                                    <p:set>
                                      <p:cBhvr>
                                        <p:cTn id="29" dur="1" fill="hold">
                                          <p:stCondLst>
                                            <p:cond delay="249"/>
                                          </p:stCondLst>
                                        </p:cTn>
                                        <p:tgtEl>
                                          <p:spTgt spid="33"/>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bldLst>
      <p:bldP spid="15" grpId="0"/>
      <p:bldP spid="28" grpId="0"/>
      <p:bldP spid="3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0" y="722831"/>
            <a:ext cx="10597759"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9.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French love to decorate their homes and banquet tables with…</a:t>
            </a:r>
          </a:p>
        </p:txBody>
      </p:sp>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2382116"/>
            <a:ext cx="948266" cy="1049867"/>
          </a:xfrm>
          <a:prstGeom prst="rect">
            <a:avLst/>
          </a:prstGeom>
        </p:spPr>
      </p:pic>
      <p:grpSp>
        <p:nvGrpSpPr>
          <p:cNvPr id="9" name="Группа 8"/>
          <p:cNvGrpSpPr/>
          <p:nvPr/>
        </p:nvGrpSpPr>
        <p:grpSpPr>
          <a:xfrm>
            <a:off x="2246265" y="2216948"/>
            <a:ext cx="1318181" cy="1193300"/>
            <a:chOff x="997079" y="3197347"/>
            <a:chExt cx="1318181" cy="1193300"/>
          </a:xfrm>
        </p:grpSpPr>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0" name="Прямоугольник 9"/>
          <p:cNvSpPr/>
          <p:nvPr/>
        </p:nvSpPr>
        <p:spPr>
          <a:xfrm>
            <a:off x="2380200" y="2554056"/>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37279"/>
            <a:ext cx="948266" cy="1049867"/>
          </a:xfrm>
          <a:prstGeom prst="rect">
            <a:avLst/>
          </a:prstGeom>
        </p:spPr>
      </p:pic>
      <p:grpSp>
        <p:nvGrpSpPr>
          <p:cNvPr id="12" name="Группа 11"/>
          <p:cNvGrpSpPr/>
          <p:nvPr/>
        </p:nvGrpSpPr>
        <p:grpSpPr>
          <a:xfrm>
            <a:off x="2246265" y="3672111"/>
            <a:ext cx="1318181" cy="1193300"/>
            <a:chOff x="997079" y="3197347"/>
            <a:chExt cx="1318181" cy="1193300"/>
          </a:xfrm>
        </p:grpSpPr>
        <p:pic>
          <p:nvPicPr>
            <p:cNvPr id="13" name="Рисунок 12"/>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4" name="Рисунок 13"/>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5" name="Прямоугольник 14"/>
          <p:cNvSpPr/>
          <p:nvPr/>
        </p:nvSpPr>
        <p:spPr>
          <a:xfrm>
            <a:off x="2443439" y="4009219"/>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pic>
        <p:nvPicPr>
          <p:cNvPr id="16" name="Рисунок 1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89422"/>
            <a:ext cx="948266" cy="1049867"/>
          </a:xfrm>
          <a:prstGeom prst="rect">
            <a:avLst/>
          </a:prstGeom>
        </p:spPr>
      </p:pic>
      <p:grpSp>
        <p:nvGrpSpPr>
          <p:cNvPr id="17" name="Группа 16"/>
          <p:cNvGrpSpPr/>
          <p:nvPr/>
        </p:nvGrpSpPr>
        <p:grpSpPr>
          <a:xfrm>
            <a:off x="2246265" y="5224254"/>
            <a:ext cx="1318181" cy="1193300"/>
            <a:chOff x="997079" y="3197347"/>
            <a:chExt cx="1318181" cy="1193300"/>
          </a:xfrm>
        </p:grpSpPr>
        <p:pic>
          <p:nvPicPr>
            <p:cNvPr id="18" name="Рисунок 17"/>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0" name="Прямоугольник 19"/>
          <p:cNvSpPr/>
          <p:nvPr/>
        </p:nvSpPr>
        <p:spPr>
          <a:xfrm>
            <a:off x="2443439" y="5561362"/>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2" name="Заголовок 1"/>
          <p:cNvSpPr txBox="1">
            <a:spLocks/>
          </p:cNvSpPr>
          <p:nvPr/>
        </p:nvSpPr>
        <p:spPr>
          <a:xfrm>
            <a:off x="4169091" y="2689962"/>
            <a:ext cx="5768101"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 </a:t>
            </a:r>
            <a:r>
              <a:rPr lang="en-US" sz="3200" b="1" dirty="0">
                <a:solidFill>
                  <a:schemeClr val="bg1"/>
                </a:solidFill>
                <a:latin typeface="Book Antiqua" panose="02040602050305030304" pitchFamily="18" charset="0"/>
                <a:ea typeface="+mj-ea"/>
                <a:cs typeface="+mj-cs"/>
              </a:rPr>
              <a:t>twigs of mistletoe</a:t>
            </a:r>
          </a:p>
        </p:txBody>
      </p:sp>
      <p:sp>
        <p:nvSpPr>
          <p:cNvPr id="23" name="Заголовок 1"/>
          <p:cNvSpPr txBox="1">
            <a:spLocks/>
          </p:cNvSpPr>
          <p:nvPr/>
        </p:nvSpPr>
        <p:spPr>
          <a:xfrm>
            <a:off x="4169091" y="4216093"/>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b</a:t>
            </a:r>
            <a:r>
              <a:rPr lang="en-US" sz="3200" b="1" dirty="0">
                <a:solidFill>
                  <a:schemeClr val="bg1"/>
                </a:solidFill>
                <a:latin typeface="Book Antiqua" panose="02040602050305030304" pitchFamily="18" charset="0"/>
                <a:ea typeface="+mj-ea"/>
                <a:cs typeface="+mj-cs"/>
              </a:rPr>
              <a:t>) twigs of burdock </a:t>
            </a:r>
          </a:p>
        </p:txBody>
      </p:sp>
      <p:sp>
        <p:nvSpPr>
          <p:cNvPr id="24" name="Заголовок 1"/>
          <p:cNvSpPr txBox="1">
            <a:spLocks/>
          </p:cNvSpPr>
          <p:nvPr/>
        </p:nvSpPr>
        <p:spPr>
          <a:xfrm>
            <a:off x="4169091" y="5697268"/>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a:t>
            </a:r>
            <a:r>
              <a:rPr lang="en-US" sz="3200" b="1" dirty="0">
                <a:solidFill>
                  <a:schemeClr val="bg1"/>
                </a:solidFill>
                <a:latin typeface="Book Antiqua" panose="02040602050305030304" pitchFamily="18" charset="0"/>
                <a:ea typeface="+mj-ea"/>
                <a:cs typeface="+mj-cs"/>
              </a:rPr>
              <a:t>) twigs of rosemary </a:t>
            </a:r>
          </a:p>
        </p:txBody>
      </p:sp>
    </p:spTree>
    <p:extLst>
      <p:ext uri="{BB962C8B-B14F-4D97-AF65-F5344CB8AC3E}">
        <p14:creationId xmlns:p14="http://schemas.microsoft.com/office/powerpoint/2010/main" val="4149382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6"/>
                                        </p:tgtEl>
                                      </p:cBhvr>
                                    </p:animEffect>
                                    <p:set>
                                      <p:cBhvr>
                                        <p:cTn id="7" dur="1" fill="hold">
                                          <p:stCondLst>
                                            <p:cond delay="249"/>
                                          </p:stCondLst>
                                        </p:cTn>
                                        <p:tgtEl>
                                          <p:spTgt spid="6"/>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11"/>
                                        </p:tgtEl>
                                      </p:cBhvr>
                                    </p:animEffect>
                                    <p:set>
                                      <p:cBhvr>
                                        <p:cTn id="18" dur="1" fill="hold">
                                          <p:stCondLst>
                                            <p:cond delay="249"/>
                                          </p:stCondLst>
                                        </p:cTn>
                                        <p:tgtEl>
                                          <p:spTgt spid="1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16"/>
                                        </p:tgtEl>
                                      </p:cBhvr>
                                    </p:animEffect>
                                    <p:set>
                                      <p:cBhvr>
                                        <p:cTn id="29" dur="1" fill="hold">
                                          <p:stCondLst>
                                            <p:cond delay="249"/>
                                          </p:stCondLst>
                                        </p:cTn>
                                        <p:tgtEl>
                                          <p:spTgt spid="16"/>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10" grpId="0"/>
      <p:bldP spid="15" grpId="0"/>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10.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What are traditional New Year’s dishes in France?</a:t>
            </a:r>
          </a:p>
        </p:txBody>
      </p:sp>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37279"/>
            <a:ext cx="948266" cy="1049867"/>
          </a:xfrm>
          <a:prstGeom prst="rect">
            <a:avLst/>
          </a:prstGeom>
        </p:spPr>
      </p:pic>
      <p:grpSp>
        <p:nvGrpSpPr>
          <p:cNvPr id="12" name="Группа 11"/>
          <p:cNvGrpSpPr/>
          <p:nvPr/>
        </p:nvGrpSpPr>
        <p:grpSpPr>
          <a:xfrm>
            <a:off x="2246265" y="3672111"/>
            <a:ext cx="1318181" cy="1193300"/>
            <a:chOff x="997079" y="3197347"/>
            <a:chExt cx="1318181" cy="1193300"/>
          </a:xfrm>
        </p:grpSpPr>
        <p:pic>
          <p:nvPicPr>
            <p:cNvPr id="13" name="Рисунок 12"/>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4" name="Рисунок 13"/>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5" name="Прямоугольник 14"/>
          <p:cNvSpPr/>
          <p:nvPr/>
        </p:nvSpPr>
        <p:spPr>
          <a:xfrm>
            <a:off x="2443439" y="4009219"/>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3" name="Заголовок 1"/>
          <p:cNvSpPr txBox="1">
            <a:spLocks/>
          </p:cNvSpPr>
          <p:nvPr/>
        </p:nvSpPr>
        <p:spPr>
          <a:xfrm>
            <a:off x="4038579" y="4233851"/>
            <a:ext cx="7009416" cy="720286"/>
          </a:xfrm>
          <a:prstGeom prst="rect">
            <a:avLst/>
          </a:prstGeom>
        </p:spPr>
        <p:txBody>
          <a:bodyPr>
            <a:normAutofit/>
          </a:bodyPr>
          <a:lstStyle/>
          <a:p>
            <a:pPr>
              <a:lnSpc>
                <a:spcPct val="90000"/>
              </a:lnSpc>
              <a:spcBef>
                <a:spcPct val="0"/>
              </a:spcBef>
            </a:pPr>
            <a:r>
              <a:rPr lang="en-US" sz="3200" b="1" dirty="0">
                <a:solidFill>
                  <a:schemeClr val="bg1"/>
                </a:solidFill>
                <a:latin typeface="Book Antiqua" panose="02040602050305030304" pitchFamily="18" charset="0"/>
                <a:ea typeface="+mj-ea"/>
                <a:cs typeface="+mj-cs"/>
              </a:rPr>
              <a:t>b) roast beef and ice cream</a:t>
            </a: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91620"/>
            <a:ext cx="948266" cy="1049867"/>
          </a:xfrm>
          <a:prstGeom prst="rect">
            <a:avLst/>
          </a:prstGeom>
        </p:spPr>
      </p:pic>
      <p:grpSp>
        <p:nvGrpSpPr>
          <p:cNvPr id="25" name="Группа 24"/>
          <p:cNvGrpSpPr/>
          <p:nvPr/>
        </p:nvGrpSpPr>
        <p:grpSpPr>
          <a:xfrm>
            <a:off x="2246265" y="5226452"/>
            <a:ext cx="1318181" cy="1193300"/>
            <a:chOff x="997079" y="3197347"/>
            <a:chExt cx="1318181" cy="119330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380200" y="5563560"/>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38579" y="5614878"/>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 </a:t>
            </a:r>
            <a:r>
              <a:rPr lang="en-US" sz="3200" b="1" dirty="0">
                <a:solidFill>
                  <a:schemeClr val="bg1"/>
                </a:solidFill>
                <a:latin typeface="Book Antiqua" panose="02040602050305030304" pitchFamily="18" charset="0"/>
                <a:ea typeface="+mj-ea"/>
                <a:cs typeface="+mj-cs"/>
              </a:rPr>
              <a:t>pancakes and foie </a:t>
            </a:r>
            <a:r>
              <a:rPr lang="en-US" sz="3200" b="1" dirty="0" err="1">
                <a:solidFill>
                  <a:schemeClr val="bg1"/>
                </a:solidFill>
                <a:latin typeface="Book Antiqua" panose="02040602050305030304" pitchFamily="18" charset="0"/>
                <a:ea typeface="+mj-ea"/>
                <a:cs typeface="+mj-cs"/>
              </a:rPr>
              <a:t>gras</a:t>
            </a:r>
            <a:endParaRPr lang="en-US" sz="3200" b="1" dirty="0">
              <a:solidFill>
                <a:schemeClr val="bg1"/>
              </a:solidFill>
              <a:latin typeface="Book Antiqua" panose="02040602050305030304" pitchFamily="18" charset="0"/>
              <a:ea typeface="+mj-ea"/>
              <a:cs typeface="+mj-cs"/>
            </a:endParaRPr>
          </a:p>
        </p:txBody>
      </p:sp>
      <p:pic>
        <p:nvPicPr>
          <p:cNvPr id="33" name="Рисунок 32"/>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34" name="Группа 33"/>
          <p:cNvGrpSpPr/>
          <p:nvPr/>
        </p:nvGrpSpPr>
        <p:grpSpPr>
          <a:xfrm>
            <a:off x="2274398" y="2234525"/>
            <a:ext cx="1318181" cy="1193300"/>
            <a:chOff x="997079" y="3197347"/>
            <a:chExt cx="1318181" cy="1193300"/>
          </a:xfrm>
        </p:grpSpPr>
        <p:pic>
          <p:nvPicPr>
            <p:cNvPr id="35" name="Рисунок 34"/>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6" name="Рисунок 35"/>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7" name="Прямоугольник 36"/>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8"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turkey and pumpkin pie </a:t>
            </a:r>
          </a:p>
        </p:txBody>
      </p:sp>
    </p:spTree>
    <p:extLst>
      <p:ext uri="{BB962C8B-B14F-4D97-AF65-F5344CB8AC3E}">
        <p14:creationId xmlns:p14="http://schemas.microsoft.com/office/powerpoint/2010/main" val="3535420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3"/>
                                        </p:tgtEl>
                                      </p:cBhvr>
                                    </p:animEffect>
                                    <p:set>
                                      <p:cBhvr>
                                        <p:cTn id="29" dur="1" fill="hold">
                                          <p:stCondLst>
                                            <p:cond delay="249"/>
                                          </p:stCondLst>
                                        </p:cTn>
                                        <p:tgtEl>
                                          <p:spTgt spid="33"/>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bldLst>
      <p:bldP spid="15" grpId="0"/>
      <p:bldP spid="28"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250731" y="472965"/>
            <a:ext cx="5522602" cy="5843168"/>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1404632" y="886170"/>
            <a:ext cx="5214800" cy="5016758"/>
          </a:xfrm>
          <a:prstGeom prst="rect">
            <a:avLst/>
          </a:prstGeom>
        </p:spPr>
        <p:txBody>
          <a:bodyPr wrap="square">
            <a:spAutoFit/>
          </a:bodyPr>
          <a:lstStyle/>
          <a:p>
            <a:pPr algn="ctr"/>
            <a:r>
              <a:rPr lang="en-US" sz="3200" dirty="0">
                <a:solidFill>
                  <a:schemeClr val="accent5">
                    <a:lumMod val="75000"/>
                  </a:schemeClr>
                </a:solidFill>
                <a:latin typeface="Book Antiqua" pitchFamily="18" charset="0"/>
                <a:cs typeface="Times New Roman" panose="02020603050405020304" pitchFamily="18" charset="0"/>
              </a:rPr>
              <a:t>The Times Square Ball is a time ball located in New York City's Times Square</a:t>
            </a:r>
            <a:r>
              <a:rPr lang="en-US" sz="3200" dirty="0" smtClean="0">
                <a:solidFill>
                  <a:schemeClr val="accent5">
                    <a:lumMod val="75000"/>
                  </a:schemeClr>
                </a:solidFill>
                <a:latin typeface="Book Antiqua" pitchFamily="18" charset="0"/>
                <a:cs typeface="Times New Roman" panose="02020603050405020304" pitchFamily="18" charset="0"/>
              </a:rPr>
              <a:t>. The </a:t>
            </a:r>
            <a:r>
              <a:rPr lang="en-US" sz="3200" dirty="0">
                <a:solidFill>
                  <a:schemeClr val="accent5">
                    <a:lumMod val="75000"/>
                  </a:schemeClr>
                </a:solidFill>
                <a:latin typeface="Book Antiqua" pitchFamily="18" charset="0"/>
                <a:cs typeface="Times New Roman" panose="02020603050405020304" pitchFamily="18" charset="0"/>
              </a:rPr>
              <a:t>ball </a:t>
            </a:r>
            <a:r>
              <a:rPr lang="en-US" sz="3200" dirty="0" smtClean="0">
                <a:solidFill>
                  <a:schemeClr val="accent5">
                    <a:lumMod val="75000"/>
                  </a:schemeClr>
                </a:solidFill>
                <a:latin typeface="Book Antiqua" pitchFamily="18" charset="0"/>
                <a:cs typeface="Times New Roman" panose="02020603050405020304" pitchFamily="18" charset="0"/>
              </a:rPr>
              <a:t>drops from </a:t>
            </a:r>
            <a:r>
              <a:rPr lang="en-US" sz="3200" dirty="0">
                <a:solidFill>
                  <a:schemeClr val="accent5">
                    <a:lumMod val="75000"/>
                  </a:schemeClr>
                </a:solidFill>
                <a:latin typeface="Book Antiqua" pitchFamily="18" charset="0"/>
                <a:cs typeface="Times New Roman" panose="02020603050405020304" pitchFamily="18" charset="0"/>
              </a:rPr>
              <a:t>43 m </a:t>
            </a:r>
            <a:r>
              <a:rPr lang="en-US" sz="3200" dirty="0" smtClean="0">
                <a:solidFill>
                  <a:schemeClr val="accent5">
                    <a:lumMod val="75000"/>
                  </a:schemeClr>
                </a:solidFill>
                <a:latin typeface="Book Antiqua" pitchFamily="18" charset="0"/>
                <a:cs typeface="Times New Roman" panose="02020603050405020304" pitchFamily="18" charset="0"/>
              </a:rPr>
              <a:t>in </a:t>
            </a:r>
            <a:r>
              <a:rPr lang="en-US" sz="3200" dirty="0">
                <a:solidFill>
                  <a:schemeClr val="accent5">
                    <a:lumMod val="75000"/>
                  </a:schemeClr>
                </a:solidFill>
                <a:latin typeface="Book Antiqua" pitchFamily="18" charset="0"/>
                <a:cs typeface="Times New Roman" panose="02020603050405020304" pitchFamily="18" charset="0"/>
              </a:rPr>
              <a:t>60 seconds down a specially designed flagpole, beginning at 11:59:00 p.m</a:t>
            </a:r>
            <a:r>
              <a:rPr lang="en-US" sz="3200" dirty="0" smtClean="0">
                <a:solidFill>
                  <a:schemeClr val="accent5">
                    <a:lumMod val="75000"/>
                  </a:schemeClr>
                </a:solidFill>
                <a:latin typeface="Book Antiqua" pitchFamily="18" charset="0"/>
                <a:cs typeface="Times New Roman" panose="02020603050405020304" pitchFamily="18" charset="0"/>
              </a:rPr>
              <a:t>. </a:t>
            </a:r>
            <a:r>
              <a:rPr lang="en-US" sz="3200" dirty="0">
                <a:solidFill>
                  <a:schemeClr val="accent5">
                    <a:lumMod val="75000"/>
                  </a:schemeClr>
                </a:solidFill>
                <a:latin typeface="Book Antiqua" pitchFamily="18" charset="0"/>
                <a:cs typeface="Times New Roman" panose="02020603050405020304" pitchFamily="18" charset="0"/>
              </a:rPr>
              <a:t>and resting at midnight to signal the start of the new year</a:t>
            </a:r>
            <a:r>
              <a:rPr lang="en-US" sz="3200" dirty="0" smtClean="0">
                <a:solidFill>
                  <a:schemeClr val="accent5">
                    <a:lumMod val="75000"/>
                  </a:schemeClr>
                </a:solidFill>
                <a:latin typeface="Book Antiqua" pitchFamily="18" charset="0"/>
                <a:cs typeface="Times New Roman" panose="02020603050405020304" pitchFamily="18" charset="0"/>
              </a:rPr>
              <a:t>. </a:t>
            </a: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8550" r="8110"/>
          <a:stretch/>
        </p:blipFill>
        <p:spPr>
          <a:xfrm>
            <a:off x="6927234" y="533925"/>
            <a:ext cx="3901187" cy="2980854"/>
          </a:xfrm>
          <a:prstGeom prst="rect">
            <a:avLst/>
          </a:prstGeom>
          <a:effectLst>
            <a:softEdge rad="635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234" y="3514779"/>
            <a:ext cx="3901187" cy="2833281"/>
          </a:xfrm>
          <a:prstGeom prst="rect">
            <a:avLst/>
          </a:prstGeom>
          <a:effectLst>
            <a:softEdge rad="6350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11.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What is the most popular Italian New Year’s tradition?</a:t>
            </a:r>
          </a:p>
        </p:txBody>
      </p:sp>
      <p:pic>
        <p:nvPicPr>
          <p:cNvPr id="16" name="Рисунок 1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89422"/>
            <a:ext cx="948266" cy="1049867"/>
          </a:xfrm>
          <a:prstGeom prst="rect">
            <a:avLst/>
          </a:prstGeom>
        </p:spPr>
      </p:pic>
      <p:grpSp>
        <p:nvGrpSpPr>
          <p:cNvPr id="17" name="Группа 16"/>
          <p:cNvGrpSpPr/>
          <p:nvPr/>
        </p:nvGrpSpPr>
        <p:grpSpPr>
          <a:xfrm>
            <a:off x="2246265" y="5224254"/>
            <a:ext cx="1318181" cy="1193300"/>
            <a:chOff x="997079" y="3197347"/>
            <a:chExt cx="1318181" cy="1193300"/>
          </a:xfrm>
        </p:grpSpPr>
        <p:pic>
          <p:nvPicPr>
            <p:cNvPr id="18" name="Рисунок 17"/>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0" name="Прямоугольник 19"/>
          <p:cNvSpPr/>
          <p:nvPr/>
        </p:nvSpPr>
        <p:spPr>
          <a:xfrm>
            <a:off x="2443439" y="5561362"/>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4" name="Заголовок 1"/>
          <p:cNvSpPr txBox="1">
            <a:spLocks/>
          </p:cNvSpPr>
          <p:nvPr/>
        </p:nvSpPr>
        <p:spPr>
          <a:xfrm>
            <a:off x="4096398" y="5785994"/>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a:t>
            </a:r>
            <a:r>
              <a:rPr lang="en-US" sz="3200" b="1" dirty="0">
                <a:solidFill>
                  <a:schemeClr val="bg1"/>
                </a:solidFill>
                <a:latin typeface="Book Antiqua" panose="02040602050305030304" pitchFamily="18" charset="0"/>
                <a:ea typeface="+mj-ea"/>
                <a:cs typeface="+mj-cs"/>
              </a:rPr>
              <a:t>) to wash shoes</a:t>
            </a: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25" name="Группа 24"/>
          <p:cNvGrpSpPr/>
          <p:nvPr/>
        </p:nvGrpSpPr>
        <p:grpSpPr>
          <a:xfrm>
            <a:off x="2274398" y="2234525"/>
            <a:ext cx="1318181" cy="1193300"/>
            <a:chOff x="997079" y="3197347"/>
            <a:chExt cx="1318181" cy="119330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to buy new furniture</a:t>
            </a:r>
          </a:p>
        </p:txBody>
      </p:sp>
      <p:pic>
        <p:nvPicPr>
          <p:cNvPr id="30" name="Рисунок 29"/>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45003"/>
            <a:ext cx="948266" cy="1049867"/>
          </a:xfrm>
          <a:prstGeom prst="rect">
            <a:avLst/>
          </a:prstGeom>
        </p:spPr>
      </p:pic>
      <p:grpSp>
        <p:nvGrpSpPr>
          <p:cNvPr id="31" name="Группа 30"/>
          <p:cNvGrpSpPr/>
          <p:nvPr/>
        </p:nvGrpSpPr>
        <p:grpSpPr>
          <a:xfrm>
            <a:off x="2246265" y="3679835"/>
            <a:ext cx="1318181" cy="1193300"/>
            <a:chOff x="997079" y="3197347"/>
            <a:chExt cx="1318181" cy="1193300"/>
          </a:xfrm>
        </p:grpSpPr>
        <p:pic>
          <p:nvPicPr>
            <p:cNvPr id="32" name="Рисунок 31"/>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3" name="Рисунок 32"/>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4" name="Прямоугольник 33"/>
          <p:cNvSpPr/>
          <p:nvPr/>
        </p:nvSpPr>
        <p:spPr>
          <a:xfrm>
            <a:off x="2380200" y="4016943"/>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5" name="Заголовок 1"/>
          <p:cNvSpPr txBox="1">
            <a:spLocks/>
          </p:cNvSpPr>
          <p:nvPr/>
        </p:nvSpPr>
        <p:spPr>
          <a:xfrm>
            <a:off x="4096398" y="4247051"/>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b</a:t>
            </a:r>
            <a:r>
              <a:rPr lang="en-US" sz="3200" b="1" dirty="0">
                <a:solidFill>
                  <a:schemeClr val="bg1"/>
                </a:solidFill>
                <a:latin typeface="Book Antiqua" panose="02040602050305030304" pitchFamily="18" charset="0"/>
                <a:ea typeface="+mj-ea"/>
                <a:cs typeface="+mj-cs"/>
              </a:rPr>
              <a:t>) to throw away old things</a:t>
            </a:r>
          </a:p>
        </p:txBody>
      </p:sp>
    </p:spTree>
    <p:extLst>
      <p:ext uri="{BB962C8B-B14F-4D97-AF65-F5344CB8AC3E}">
        <p14:creationId xmlns:p14="http://schemas.microsoft.com/office/powerpoint/2010/main" val="3365409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6"/>
                                        </p:tgtEl>
                                      </p:cBhvr>
                                    </p:animEffect>
                                    <p:set>
                                      <p:cBhvr>
                                        <p:cTn id="7" dur="1" fill="hold">
                                          <p:stCondLst>
                                            <p:cond delay="249"/>
                                          </p:stCondLst>
                                        </p:cTn>
                                        <p:tgtEl>
                                          <p:spTgt spid="16"/>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5"/>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0"/>
                                        </p:tgtEl>
                                      </p:cBhvr>
                                    </p:animEffect>
                                    <p:set>
                                      <p:cBhvr>
                                        <p:cTn id="29" dur="1" fill="hold">
                                          <p:stCondLst>
                                            <p:cond delay="249"/>
                                          </p:stCondLst>
                                        </p:cTn>
                                        <p:tgtEl>
                                          <p:spTgt spid="30"/>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20" grpId="0"/>
      <p:bldP spid="28" grpId="0"/>
      <p:bldP spid="3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086241" y="616031"/>
            <a:ext cx="10515600" cy="1432543"/>
          </a:xfrm>
          <a:prstGeom prst="rect">
            <a:avLst/>
          </a:prstGeom>
        </p:spPr>
        <p:txBody>
          <a:bodyPr>
            <a:no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12.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Italians believe </a:t>
            </a: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that wearing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something red on New Year’s Day will bring them …</a:t>
            </a:r>
          </a:p>
        </p:txBody>
      </p:sp>
      <p:pic>
        <p:nvPicPr>
          <p:cNvPr id="16" name="Рисунок 1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89422"/>
            <a:ext cx="948266" cy="1049867"/>
          </a:xfrm>
          <a:prstGeom prst="rect">
            <a:avLst/>
          </a:prstGeom>
        </p:spPr>
      </p:pic>
      <p:grpSp>
        <p:nvGrpSpPr>
          <p:cNvPr id="17" name="Группа 16"/>
          <p:cNvGrpSpPr/>
          <p:nvPr/>
        </p:nvGrpSpPr>
        <p:grpSpPr>
          <a:xfrm>
            <a:off x="2246265" y="5224254"/>
            <a:ext cx="1318181" cy="1193300"/>
            <a:chOff x="997079" y="3197347"/>
            <a:chExt cx="1318181" cy="1193300"/>
          </a:xfrm>
        </p:grpSpPr>
        <p:pic>
          <p:nvPicPr>
            <p:cNvPr id="18" name="Рисунок 17"/>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0" name="Прямоугольник 19"/>
          <p:cNvSpPr/>
          <p:nvPr/>
        </p:nvSpPr>
        <p:spPr>
          <a:xfrm>
            <a:off x="2443439" y="5561362"/>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4" name="Заголовок 1"/>
          <p:cNvSpPr txBox="1">
            <a:spLocks/>
          </p:cNvSpPr>
          <p:nvPr/>
        </p:nvSpPr>
        <p:spPr>
          <a:xfrm>
            <a:off x="4096398" y="5785994"/>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 </a:t>
            </a:r>
            <a:r>
              <a:rPr lang="en-US" sz="3200" b="1" dirty="0">
                <a:solidFill>
                  <a:schemeClr val="bg1"/>
                </a:solidFill>
                <a:latin typeface="Book Antiqua" panose="02040602050305030304" pitchFamily="18" charset="0"/>
                <a:ea typeface="+mj-ea"/>
                <a:cs typeface="+mj-cs"/>
              </a:rPr>
              <a:t>good health</a:t>
            </a: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25" name="Группа 24"/>
          <p:cNvGrpSpPr/>
          <p:nvPr/>
        </p:nvGrpSpPr>
        <p:grpSpPr>
          <a:xfrm>
            <a:off x="2274398" y="2234525"/>
            <a:ext cx="1318181" cy="1193300"/>
            <a:chOff x="997079" y="3197347"/>
            <a:chExt cx="1318181" cy="119330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a lot of money</a:t>
            </a:r>
            <a:endParaRPr lang="ru-RU" sz="3200" b="1" dirty="0">
              <a:solidFill>
                <a:schemeClr val="bg1"/>
              </a:solidFill>
              <a:latin typeface="Book Antiqua" panose="02040602050305030304" pitchFamily="18" charset="0"/>
              <a:ea typeface="+mj-ea"/>
              <a:cs typeface="+mj-cs"/>
            </a:endParaRPr>
          </a:p>
        </p:txBody>
      </p:sp>
      <p:pic>
        <p:nvPicPr>
          <p:cNvPr id="30" name="Рисунок 29"/>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45003"/>
            <a:ext cx="948266" cy="1049867"/>
          </a:xfrm>
          <a:prstGeom prst="rect">
            <a:avLst/>
          </a:prstGeom>
        </p:spPr>
      </p:pic>
      <p:grpSp>
        <p:nvGrpSpPr>
          <p:cNvPr id="31" name="Группа 30"/>
          <p:cNvGrpSpPr/>
          <p:nvPr/>
        </p:nvGrpSpPr>
        <p:grpSpPr>
          <a:xfrm>
            <a:off x="2246265" y="3679835"/>
            <a:ext cx="1318181" cy="1193300"/>
            <a:chOff x="997079" y="3197347"/>
            <a:chExt cx="1318181" cy="1193300"/>
          </a:xfrm>
        </p:grpSpPr>
        <p:pic>
          <p:nvPicPr>
            <p:cNvPr id="32" name="Рисунок 31"/>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3" name="Рисунок 32"/>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4" name="Прямоугольник 33"/>
          <p:cNvSpPr/>
          <p:nvPr/>
        </p:nvSpPr>
        <p:spPr>
          <a:xfrm>
            <a:off x="2380200" y="4016943"/>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5" name="Заголовок 1"/>
          <p:cNvSpPr txBox="1">
            <a:spLocks/>
          </p:cNvSpPr>
          <p:nvPr/>
        </p:nvSpPr>
        <p:spPr>
          <a:xfrm>
            <a:off x="4096398" y="4247051"/>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b</a:t>
            </a:r>
            <a:r>
              <a:rPr lang="en-US" sz="3200" b="1" dirty="0">
                <a:solidFill>
                  <a:schemeClr val="bg1"/>
                </a:solidFill>
                <a:latin typeface="Book Antiqua" panose="02040602050305030304" pitchFamily="18" charset="0"/>
                <a:ea typeface="+mj-ea"/>
                <a:cs typeface="+mj-cs"/>
              </a:rPr>
              <a:t>) good luck</a:t>
            </a:r>
          </a:p>
        </p:txBody>
      </p:sp>
    </p:spTree>
    <p:extLst>
      <p:ext uri="{BB962C8B-B14F-4D97-AF65-F5344CB8AC3E}">
        <p14:creationId xmlns:p14="http://schemas.microsoft.com/office/powerpoint/2010/main" val="2187466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6"/>
                                        </p:tgtEl>
                                      </p:cBhvr>
                                    </p:animEffect>
                                    <p:set>
                                      <p:cBhvr>
                                        <p:cTn id="7" dur="1" fill="hold">
                                          <p:stCondLst>
                                            <p:cond delay="249"/>
                                          </p:stCondLst>
                                        </p:cTn>
                                        <p:tgtEl>
                                          <p:spTgt spid="16"/>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5"/>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0"/>
                                        </p:tgtEl>
                                      </p:cBhvr>
                                    </p:animEffect>
                                    <p:set>
                                      <p:cBhvr>
                                        <p:cTn id="29" dur="1" fill="hold">
                                          <p:stCondLst>
                                            <p:cond delay="249"/>
                                          </p:stCondLst>
                                        </p:cTn>
                                        <p:tgtEl>
                                          <p:spTgt spid="30"/>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20" grpId="0"/>
      <p:bldP spid="28" grpId="0"/>
      <p:bldP spid="3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0" y="722831"/>
            <a:ext cx="10597759"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13.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Where is the longest New Year holiday?</a:t>
            </a:r>
          </a:p>
        </p:txBody>
      </p:sp>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2382116"/>
            <a:ext cx="948266" cy="1049867"/>
          </a:xfrm>
          <a:prstGeom prst="rect">
            <a:avLst/>
          </a:prstGeom>
        </p:spPr>
      </p:pic>
      <p:grpSp>
        <p:nvGrpSpPr>
          <p:cNvPr id="9" name="Группа 8"/>
          <p:cNvGrpSpPr/>
          <p:nvPr/>
        </p:nvGrpSpPr>
        <p:grpSpPr>
          <a:xfrm>
            <a:off x="2246265" y="2216948"/>
            <a:ext cx="1318181" cy="1193300"/>
            <a:chOff x="997079" y="3197347"/>
            <a:chExt cx="1318181" cy="1193300"/>
          </a:xfrm>
        </p:grpSpPr>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0" name="Прямоугольник 9"/>
          <p:cNvSpPr/>
          <p:nvPr/>
        </p:nvSpPr>
        <p:spPr>
          <a:xfrm>
            <a:off x="2380200" y="2554056"/>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37279"/>
            <a:ext cx="948266" cy="1049867"/>
          </a:xfrm>
          <a:prstGeom prst="rect">
            <a:avLst/>
          </a:prstGeom>
        </p:spPr>
      </p:pic>
      <p:grpSp>
        <p:nvGrpSpPr>
          <p:cNvPr id="12" name="Группа 11"/>
          <p:cNvGrpSpPr/>
          <p:nvPr/>
        </p:nvGrpSpPr>
        <p:grpSpPr>
          <a:xfrm>
            <a:off x="2246265" y="3672111"/>
            <a:ext cx="1318181" cy="1193300"/>
            <a:chOff x="997079" y="3197347"/>
            <a:chExt cx="1318181" cy="1193300"/>
          </a:xfrm>
        </p:grpSpPr>
        <p:pic>
          <p:nvPicPr>
            <p:cNvPr id="13" name="Рисунок 12"/>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4" name="Рисунок 13"/>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5" name="Прямоугольник 14"/>
          <p:cNvSpPr/>
          <p:nvPr/>
        </p:nvSpPr>
        <p:spPr>
          <a:xfrm>
            <a:off x="2443439" y="4009219"/>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pic>
        <p:nvPicPr>
          <p:cNvPr id="16" name="Рисунок 1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89422"/>
            <a:ext cx="948266" cy="1049867"/>
          </a:xfrm>
          <a:prstGeom prst="rect">
            <a:avLst/>
          </a:prstGeom>
        </p:spPr>
      </p:pic>
      <p:grpSp>
        <p:nvGrpSpPr>
          <p:cNvPr id="17" name="Группа 16"/>
          <p:cNvGrpSpPr/>
          <p:nvPr/>
        </p:nvGrpSpPr>
        <p:grpSpPr>
          <a:xfrm>
            <a:off x="2246265" y="5224254"/>
            <a:ext cx="1318181" cy="1193300"/>
            <a:chOff x="997079" y="3197347"/>
            <a:chExt cx="1318181" cy="1193300"/>
          </a:xfrm>
        </p:grpSpPr>
        <p:pic>
          <p:nvPicPr>
            <p:cNvPr id="18" name="Рисунок 17"/>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0" name="Прямоугольник 19"/>
          <p:cNvSpPr/>
          <p:nvPr/>
        </p:nvSpPr>
        <p:spPr>
          <a:xfrm>
            <a:off x="2443439" y="5561362"/>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2" name="Заголовок 1"/>
          <p:cNvSpPr txBox="1">
            <a:spLocks/>
          </p:cNvSpPr>
          <p:nvPr/>
        </p:nvSpPr>
        <p:spPr>
          <a:xfrm>
            <a:off x="4169091" y="2689962"/>
            <a:ext cx="5768101"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 </a:t>
            </a:r>
            <a:r>
              <a:rPr lang="en-US" sz="3200" b="1" dirty="0">
                <a:solidFill>
                  <a:schemeClr val="bg1"/>
                </a:solidFill>
                <a:latin typeface="Book Antiqua" panose="02040602050305030304" pitchFamily="18" charset="0"/>
                <a:ea typeface="+mj-ea"/>
                <a:cs typeface="+mj-cs"/>
              </a:rPr>
              <a:t>in the Kingdom of Sweden</a:t>
            </a:r>
          </a:p>
        </p:txBody>
      </p:sp>
      <p:sp>
        <p:nvSpPr>
          <p:cNvPr id="23" name="Заголовок 1"/>
          <p:cNvSpPr txBox="1">
            <a:spLocks/>
          </p:cNvSpPr>
          <p:nvPr/>
        </p:nvSpPr>
        <p:spPr>
          <a:xfrm>
            <a:off x="4169091" y="4216093"/>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b</a:t>
            </a:r>
            <a:r>
              <a:rPr lang="en-US" sz="3200" b="1" dirty="0">
                <a:solidFill>
                  <a:schemeClr val="bg1"/>
                </a:solidFill>
                <a:latin typeface="Book Antiqua" panose="02040602050305030304" pitchFamily="18" charset="0"/>
                <a:ea typeface="+mj-ea"/>
                <a:cs typeface="+mj-cs"/>
              </a:rPr>
              <a:t>) in the United Kingdom</a:t>
            </a:r>
          </a:p>
        </p:txBody>
      </p:sp>
      <p:sp>
        <p:nvSpPr>
          <p:cNvPr id="24" name="Заголовок 1"/>
          <p:cNvSpPr txBox="1">
            <a:spLocks/>
          </p:cNvSpPr>
          <p:nvPr/>
        </p:nvSpPr>
        <p:spPr>
          <a:xfrm>
            <a:off x="4169091" y="5697268"/>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 </a:t>
            </a:r>
            <a:r>
              <a:rPr lang="en-US" sz="3200" b="1" dirty="0">
                <a:solidFill>
                  <a:schemeClr val="bg1"/>
                </a:solidFill>
                <a:latin typeface="Book Antiqua" panose="02040602050305030304" pitchFamily="18" charset="0"/>
                <a:ea typeface="+mj-ea"/>
                <a:cs typeface="+mj-cs"/>
              </a:rPr>
              <a:t>in the Russian Federation</a:t>
            </a:r>
          </a:p>
        </p:txBody>
      </p:sp>
    </p:spTree>
    <p:extLst>
      <p:ext uri="{BB962C8B-B14F-4D97-AF65-F5344CB8AC3E}">
        <p14:creationId xmlns:p14="http://schemas.microsoft.com/office/powerpoint/2010/main" val="1874975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6"/>
                                        </p:tgtEl>
                                      </p:cBhvr>
                                    </p:animEffect>
                                    <p:set>
                                      <p:cBhvr>
                                        <p:cTn id="7" dur="1" fill="hold">
                                          <p:stCondLst>
                                            <p:cond delay="249"/>
                                          </p:stCondLst>
                                        </p:cTn>
                                        <p:tgtEl>
                                          <p:spTgt spid="6"/>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11"/>
                                        </p:tgtEl>
                                      </p:cBhvr>
                                    </p:animEffect>
                                    <p:set>
                                      <p:cBhvr>
                                        <p:cTn id="18" dur="1" fill="hold">
                                          <p:stCondLst>
                                            <p:cond delay="249"/>
                                          </p:stCondLst>
                                        </p:cTn>
                                        <p:tgtEl>
                                          <p:spTgt spid="1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16"/>
                                        </p:tgtEl>
                                      </p:cBhvr>
                                    </p:animEffect>
                                    <p:set>
                                      <p:cBhvr>
                                        <p:cTn id="29" dur="1" fill="hold">
                                          <p:stCondLst>
                                            <p:cond delay="249"/>
                                          </p:stCondLst>
                                        </p:cTn>
                                        <p:tgtEl>
                                          <p:spTgt spid="16"/>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10" grpId="0"/>
      <p:bldP spid="15" grpId="0"/>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14.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The Swedes like to decorate their New Year's trees by…</a:t>
            </a:r>
          </a:p>
        </p:txBody>
      </p:sp>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37279"/>
            <a:ext cx="948266" cy="1049867"/>
          </a:xfrm>
          <a:prstGeom prst="rect">
            <a:avLst/>
          </a:prstGeom>
        </p:spPr>
      </p:pic>
      <p:grpSp>
        <p:nvGrpSpPr>
          <p:cNvPr id="12" name="Группа 11"/>
          <p:cNvGrpSpPr/>
          <p:nvPr/>
        </p:nvGrpSpPr>
        <p:grpSpPr>
          <a:xfrm>
            <a:off x="2246265" y="3672111"/>
            <a:ext cx="1318181" cy="1193300"/>
            <a:chOff x="997079" y="3197347"/>
            <a:chExt cx="1318181" cy="1193300"/>
          </a:xfrm>
        </p:grpSpPr>
        <p:pic>
          <p:nvPicPr>
            <p:cNvPr id="13" name="Рисунок 12"/>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4" name="Рисунок 13"/>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5" name="Прямоугольник 14"/>
          <p:cNvSpPr/>
          <p:nvPr/>
        </p:nvSpPr>
        <p:spPr>
          <a:xfrm>
            <a:off x="2443439" y="4009219"/>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3" name="Заголовок 1"/>
          <p:cNvSpPr txBox="1">
            <a:spLocks/>
          </p:cNvSpPr>
          <p:nvPr/>
        </p:nvSpPr>
        <p:spPr>
          <a:xfrm>
            <a:off x="4038579" y="4233851"/>
            <a:ext cx="7009416" cy="720286"/>
          </a:xfrm>
          <a:prstGeom prst="rect">
            <a:avLst/>
          </a:prstGeom>
        </p:spPr>
        <p:txBody>
          <a:bodyPr>
            <a:normAutofit/>
          </a:bodyPr>
          <a:lstStyle/>
          <a:p>
            <a:pPr>
              <a:lnSpc>
                <a:spcPct val="90000"/>
              </a:lnSpc>
              <a:spcBef>
                <a:spcPct val="0"/>
              </a:spcBef>
            </a:pPr>
            <a:r>
              <a:rPr lang="en-US" sz="3200" b="1" dirty="0">
                <a:solidFill>
                  <a:schemeClr val="bg1"/>
                </a:solidFill>
                <a:latin typeface="Book Antiqua" panose="02040602050305030304" pitchFamily="18" charset="0"/>
                <a:ea typeface="+mj-ea"/>
                <a:cs typeface="+mj-cs"/>
              </a:rPr>
              <a:t>b) candies</a:t>
            </a: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91620"/>
            <a:ext cx="948266" cy="1049867"/>
          </a:xfrm>
          <a:prstGeom prst="rect">
            <a:avLst/>
          </a:prstGeom>
        </p:spPr>
      </p:pic>
      <p:grpSp>
        <p:nvGrpSpPr>
          <p:cNvPr id="25" name="Группа 24"/>
          <p:cNvGrpSpPr/>
          <p:nvPr/>
        </p:nvGrpSpPr>
        <p:grpSpPr>
          <a:xfrm>
            <a:off x="2246265" y="5226452"/>
            <a:ext cx="1318181" cy="1193300"/>
            <a:chOff x="997079" y="3197347"/>
            <a:chExt cx="1318181" cy="119330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380200" y="5563560"/>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38579" y="5614878"/>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 </a:t>
            </a:r>
            <a:r>
              <a:rPr lang="en-US" sz="3200" b="1" dirty="0">
                <a:solidFill>
                  <a:schemeClr val="bg1"/>
                </a:solidFill>
                <a:latin typeface="Book Antiqua" panose="02040602050305030304" pitchFamily="18" charset="0"/>
                <a:ea typeface="+mj-ea"/>
                <a:cs typeface="+mj-cs"/>
              </a:rPr>
              <a:t>straw toys </a:t>
            </a:r>
          </a:p>
        </p:txBody>
      </p:sp>
      <p:pic>
        <p:nvPicPr>
          <p:cNvPr id="33" name="Рисунок 32"/>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34" name="Группа 33"/>
          <p:cNvGrpSpPr/>
          <p:nvPr/>
        </p:nvGrpSpPr>
        <p:grpSpPr>
          <a:xfrm>
            <a:off x="2274398" y="2234525"/>
            <a:ext cx="1318181" cy="1193300"/>
            <a:chOff x="997079" y="3197347"/>
            <a:chExt cx="1318181" cy="1193300"/>
          </a:xfrm>
        </p:grpSpPr>
        <p:pic>
          <p:nvPicPr>
            <p:cNvPr id="35" name="Рисунок 34"/>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6" name="Рисунок 35"/>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7" name="Прямоугольник 36"/>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8"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candles</a:t>
            </a:r>
          </a:p>
        </p:txBody>
      </p:sp>
    </p:spTree>
    <p:extLst>
      <p:ext uri="{BB962C8B-B14F-4D97-AF65-F5344CB8AC3E}">
        <p14:creationId xmlns:p14="http://schemas.microsoft.com/office/powerpoint/2010/main" val="5619691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3"/>
                                        </p:tgtEl>
                                      </p:cBhvr>
                                    </p:animEffect>
                                    <p:set>
                                      <p:cBhvr>
                                        <p:cTn id="29" dur="1" fill="hold">
                                          <p:stCondLst>
                                            <p:cond delay="249"/>
                                          </p:stCondLst>
                                        </p:cTn>
                                        <p:tgtEl>
                                          <p:spTgt spid="33"/>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bldLst>
      <p:bldP spid="15" grpId="0"/>
      <p:bldP spid="28" grpId="0"/>
      <p:bldP spid="3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086241" y="616031"/>
            <a:ext cx="10515600" cy="1432543"/>
          </a:xfrm>
          <a:prstGeom prst="rect">
            <a:avLst/>
          </a:prstGeom>
        </p:spPr>
        <p:txBody>
          <a:bodyPr>
            <a:no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15.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What is one of the oldest Swedish national attributes?</a:t>
            </a:r>
          </a:p>
        </p:txBody>
      </p:sp>
      <p:pic>
        <p:nvPicPr>
          <p:cNvPr id="16" name="Рисунок 1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89422"/>
            <a:ext cx="948266" cy="1049867"/>
          </a:xfrm>
          <a:prstGeom prst="rect">
            <a:avLst/>
          </a:prstGeom>
        </p:spPr>
      </p:pic>
      <p:grpSp>
        <p:nvGrpSpPr>
          <p:cNvPr id="17" name="Группа 16"/>
          <p:cNvGrpSpPr/>
          <p:nvPr/>
        </p:nvGrpSpPr>
        <p:grpSpPr>
          <a:xfrm>
            <a:off x="2246265" y="5224254"/>
            <a:ext cx="1318181" cy="1193300"/>
            <a:chOff x="997079" y="3197347"/>
            <a:chExt cx="1318181" cy="1193300"/>
          </a:xfrm>
        </p:grpSpPr>
        <p:pic>
          <p:nvPicPr>
            <p:cNvPr id="18" name="Рисунок 17"/>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0" name="Прямоугольник 19"/>
          <p:cNvSpPr/>
          <p:nvPr/>
        </p:nvSpPr>
        <p:spPr>
          <a:xfrm>
            <a:off x="2443439" y="5561362"/>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4" name="Заголовок 1"/>
          <p:cNvSpPr txBox="1">
            <a:spLocks/>
          </p:cNvSpPr>
          <p:nvPr/>
        </p:nvSpPr>
        <p:spPr>
          <a:xfrm>
            <a:off x="4096398" y="5785994"/>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 a </a:t>
            </a:r>
            <a:r>
              <a:rPr lang="en-US" sz="3200" b="1" dirty="0">
                <a:solidFill>
                  <a:schemeClr val="bg1"/>
                </a:solidFill>
                <a:latin typeface="Book Antiqua" panose="02040602050305030304" pitchFamily="18" charset="0"/>
                <a:ea typeface="+mj-ea"/>
                <a:cs typeface="+mj-cs"/>
              </a:rPr>
              <a:t>straw donkey </a:t>
            </a: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25" name="Группа 24"/>
          <p:cNvGrpSpPr/>
          <p:nvPr/>
        </p:nvGrpSpPr>
        <p:grpSpPr>
          <a:xfrm>
            <a:off x="2274398" y="2234525"/>
            <a:ext cx="1318181" cy="1193300"/>
            <a:chOff x="997079" y="3197347"/>
            <a:chExt cx="1318181" cy="119330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a straw horse</a:t>
            </a:r>
            <a:endParaRPr lang="ru-RU" sz="3200" b="1" dirty="0">
              <a:solidFill>
                <a:schemeClr val="bg1"/>
              </a:solidFill>
              <a:latin typeface="Book Antiqua" panose="02040602050305030304" pitchFamily="18" charset="0"/>
              <a:ea typeface="+mj-ea"/>
              <a:cs typeface="+mj-cs"/>
            </a:endParaRPr>
          </a:p>
        </p:txBody>
      </p:sp>
      <p:pic>
        <p:nvPicPr>
          <p:cNvPr id="30" name="Рисунок 29"/>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45003"/>
            <a:ext cx="948266" cy="1049867"/>
          </a:xfrm>
          <a:prstGeom prst="rect">
            <a:avLst/>
          </a:prstGeom>
        </p:spPr>
      </p:pic>
      <p:grpSp>
        <p:nvGrpSpPr>
          <p:cNvPr id="31" name="Группа 30"/>
          <p:cNvGrpSpPr/>
          <p:nvPr/>
        </p:nvGrpSpPr>
        <p:grpSpPr>
          <a:xfrm>
            <a:off x="2246265" y="3679835"/>
            <a:ext cx="1318181" cy="1193300"/>
            <a:chOff x="997079" y="3197347"/>
            <a:chExt cx="1318181" cy="1193300"/>
          </a:xfrm>
        </p:grpSpPr>
        <p:pic>
          <p:nvPicPr>
            <p:cNvPr id="32" name="Рисунок 31"/>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3" name="Рисунок 32"/>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4" name="Прямоугольник 33"/>
          <p:cNvSpPr/>
          <p:nvPr/>
        </p:nvSpPr>
        <p:spPr>
          <a:xfrm>
            <a:off x="2380200" y="4016943"/>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5" name="Заголовок 1"/>
          <p:cNvSpPr txBox="1">
            <a:spLocks/>
          </p:cNvSpPr>
          <p:nvPr/>
        </p:nvSpPr>
        <p:spPr>
          <a:xfrm>
            <a:off x="4096398" y="4247051"/>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b</a:t>
            </a:r>
            <a:r>
              <a:rPr lang="en-US" sz="3200" b="1" dirty="0">
                <a:solidFill>
                  <a:schemeClr val="bg1"/>
                </a:solidFill>
                <a:latin typeface="Book Antiqua" panose="02040602050305030304" pitchFamily="18" charset="0"/>
                <a:ea typeface="+mj-ea"/>
                <a:cs typeface="+mj-cs"/>
              </a:rPr>
              <a:t>) </a:t>
            </a:r>
            <a:r>
              <a:rPr lang="en-US" sz="3200" b="1" dirty="0" smtClean="0">
                <a:solidFill>
                  <a:schemeClr val="bg1"/>
                </a:solidFill>
                <a:latin typeface="Book Antiqua" panose="02040602050305030304" pitchFamily="18" charset="0"/>
                <a:ea typeface="+mj-ea"/>
                <a:cs typeface="+mj-cs"/>
              </a:rPr>
              <a:t>a straw </a:t>
            </a:r>
            <a:r>
              <a:rPr lang="en-US" sz="3200" b="1" dirty="0">
                <a:solidFill>
                  <a:schemeClr val="bg1"/>
                </a:solidFill>
                <a:latin typeface="Book Antiqua" panose="02040602050305030304" pitchFamily="18" charset="0"/>
                <a:ea typeface="+mj-ea"/>
                <a:cs typeface="+mj-cs"/>
              </a:rPr>
              <a:t>goat</a:t>
            </a:r>
          </a:p>
        </p:txBody>
      </p:sp>
    </p:spTree>
    <p:extLst>
      <p:ext uri="{BB962C8B-B14F-4D97-AF65-F5344CB8AC3E}">
        <p14:creationId xmlns:p14="http://schemas.microsoft.com/office/powerpoint/2010/main" val="4016452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6"/>
                                        </p:tgtEl>
                                      </p:cBhvr>
                                    </p:animEffect>
                                    <p:set>
                                      <p:cBhvr>
                                        <p:cTn id="7" dur="1" fill="hold">
                                          <p:stCondLst>
                                            <p:cond delay="249"/>
                                          </p:stCondLst>
                                        </p:cTn>
                                        <p:tgtEl>
                                          <p:spTgt spid="16"/>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5"/>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0"/>
                                        </p:tgtEl>
                                      </p:cBhvr>
                                    </p:animEffect>
                                    <p:set>
                                      <p:cBhvr>
                                        <p:cTn id="29" dur="1" fill="hold">
                                          <p:stCondLst>
                                            <p:cond delay="249"/>
                                          </p:stCondLst>
                                        </p:cTn>
                                        <p:tgtEl>
                                          <p:spTgt spid="30"/>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20" grpId="0"/>
      <p:bldP spid="28" grpId="0"/>
      <p:bldP spid="3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16.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Chinese New Year is also known as…</a:t>
            </a:r>
          </a:p>
        </p:txBody>
      </p:sp>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37279"/>
            <a:ext cx="948266" cy="1049867"/>
          </a:xfrm>
          <a:prstGeom prst="rect">
            <a:avLst/>
          </a:prstGeom>
        </p:spPr>
      </p:pic>
      <p:grpSp>
        <p:nvGrpSpPr>
          <p:cNvPr id="12" name="Группа 11"/>
          <p:cNvGrpSpPr/>
          <p:nvPr/>
        </p:nvGrpSpPr>
        <p:grpSpPr>
          <a:xfrm>
            <a:off x="2246265" y="3672111"/>
            <a:ext cx="1318181" cy="1193300"/>
            <a:chOff x="997079" y="3197347"/>
            <a:chExt cx="1318181" cy="1193300"/>
          </a:xfrm>
        </p:grpSpPr>
        <p:pic>
          <p:nvPicPr>
            <p:cNvPr id="13" name="Рисунок 12"/>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4" name="Рисунок 13"/>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5" name="Прямоугольник 14"/>
          <p:cNvSpPr/>
          <p:nvPr/>
        </p:nvSpPr>
        <p:spPr>
          <a:xfrm>
            <a:off x="2443439" y="4009219"/>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3" name="Заголовок 1"/>
          <p:cNvSpPr txBox="1">
            <a:spLocks/>
          </p:cNvSpPr>
          <p:nvPr/>
        </p:nvSpPr>
        <p:spPr>
          <a:xfrm>
            <a:off x="4038579" y="4233851"/>
            <a:ext cx="7009416" cy="720286"/>
          </a:xfrm>
          <a:prstGeom prst="rect">
            <a:avLst/>
          </a:prstGeom>
        </p:spPr>
        <p:txBody>
          <a:bodyPr>
            <a:normAutofit/>
          </a:bodyPr>
          <a:lstStyle/>
          <a:p>
            <a:pPr>
              <a:lnSpc>
                <a:spcPct val="90000"/>
              </a:lnSpc>
              <a:spcBef>
                <a:spcPct val="0"/>
              </a:spcBef>
            </a:pPr>
            <a:r>
              <a:rPr lang="en-US" sz="3200" b="1" dirty="0">
                <a:solidFill>
                  <a:schemeClr val="bg1"/>
                </a:solidFill>
                <a:latin typeface="Book Antiqua" panose="02040602050305030304" pitchFamily="18" charset="0"/>
                <a:ea typeface="+mj-ea"/>
                <a:cs typeface="+mj-cs"/>
              </a:rPr>
              <a:t>b) Summer Festival</a:t>
            </a: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91620"/>
            <a:ext cx="948266" cy="1049867"/>
          </a:xfrm>
          <a:prstGeom prst="rect">
            <a:avLst/>
          </a:prstGeom>
        </p:spPr>
      </p:pic>
      <p:grpSp>
        <p:nvGrpSpPr>
          <p:cNvPr id="25" name="Группа 24"/>
          <p:cNvGrpSpPr/>
          <p:nvPr/>
        </p:nvGrpSpPr>
        <p:grpSpPr>
          <a:xfrm>
            <a:off x="2246265" y="5226452"/>
            <a:ext cx="1318181" cy="1193300"/>
            <a:chOff x="997079" y="3197347"/>
            <a:chExt cx="1318181" cy="119330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380200" y="5563560"/>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38579" y="5726483"/>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 </a:t>
            </a:r>
            <a:r>
              <a:rPr lang="en-US" sz="3200" b="1" dirty="0">
                <a:solidFill>
                  <a:schemeClr val="bg1"/>
                </a:solidFill>
                <a:latin typeface="Book Antiqua" panose="02040602050305030304" pitchFamily="18" charset="0"/>
                <a:ea typeface="+mj-ea"/>
                <a:cs typeface="+mj-cs"/>
              </a:rPr>
              <a:t>Spring Festival</a:t>
            </a:r>
          </a:p>
        </p:txBody>
      </p:sp>
      <p:pic>
        <p:nvPicPr>
          <p:cNvPr id="33" name="Рисунок 32"/>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34" name="Группа 33"/>
          <p:cNvGrpSpPr/>
          <p:nvPr/>
        </p:nvGrpSpPr>
        <p:grpSpPr>
          <a:xfrm>
            <a:off x="2274398" y="2234525"/>
            <a:ext cx="1318181" cy="1193300"/>
            <a:chOff x="997079" y="3197347"/>
            <a:chExt cx="1318181" cy="1193300"/>
          </a:xfrm>
        </p:grpSpPr>
        <p:pic>
          <p:nvPicPr>
            <p:cNvPr id="35" name="Рисунок 34"/>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6" name="Рисунок 35"/>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7" name="Прямоугольник 36"/>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8"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Winter Festival</a:t>
            </a:r>
          </a:p>
        </p:txBody>
      </p:sp>
    </p:spTree>
    <p:extLst>
      <p:ext uri="{BB962C8B-B14F-4D97-AF65-F5344CB8AC3E}">
        <p14:creationId xmlns:p14="http://schemas.microsoft.com/office/powerpoint/2010/main" val="1564318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3"/>
                                        </p:tgtEl>
                                      </p:cBhvr>
                                    </p:animEffect>
                                    <p:set>
                                      <p:cBhvr>
                                        <p:cTn id="29" dur="1" fill="hold">
                                          <p:stCondLst>
                                            <p:cond delay="249"/>
                                          </p:stCondLst>
                                        </p:cTn>
                                        <p:tgtEl>
                                          <p:spTgt spid="33"/>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bldLst>
      <p:bldP spid="15" grpId="0"/>
      <p:bldP spid="28" grpId="0"/>
      <p:bldP spid="3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0" y="722831"/>
            <a:ext cx="10597759"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17.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Chinese New Year's Day is the first day of…</a:t>
            </a:r>
          </a:p>
        </p:txBody>
      </p:sp>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2382116"/>
            <a:ext cx="948266" cy="1049867"/>
          </a:xfrm>
          <a:prstGeom prst="rect">
            <a:avLst/>
          </a:prstGeom>
        </p:spPr>
      </p:pic>
      <p:grpSp>
        <p:nvGrpSpPr>
          <p:cNvPr id="9" name="Группа 8"/>
          <p:cNvGrpSpPr/>
          <p:nvPr/>
        </p:nvGrpSpPr>
        <p:grpSpPr>
          <a:xfrm>
            <a:off x="2246265" y="2216948"/>
            <a:ext cx="1318181" cy="1193300"/>
            <a:chOff x="997079" y="3197347"/>
            <a:chExt cx="1318181" cy="1193300"/>
          </a:xfrm>
        </p:grpSpPr>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0" name="Прямоугольник 9"/>
          <p:cNvSpPr/>
          <p:nvPr/>
        </p:nvSpPr>
        <p:spPr>
          <a:xfrm>
            <a:off x="2380200" y="2554056"/>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37279"/>
            <a:ext cx="948266" cy="1049867"/>
          </a:xfrm>
          <a:prstGeom prst="rect">
            <a:avLst/>
          </a:prstGeom>
        </p:spPr>
      </p:pic>
      <p:grpSp>
        <p:nvGrpSpPr>
          <p:cNvPr id="12" name="Группа 11"/>
          <p:cNvGrpSpPr/>
          <p:nvPr/>
        </p:nvGrpSpPr>
        <p:grpSpPr>
          <a:xfrm>
            <a:off x="2246265" y="3672111"/>
            <a:ext cx="1318181" cy="1193300"/>
            <a:chOff x="997079" y="3197347"/>
            <a:chExt cx="1318181" cy="1193300"/>
          </a:xfrm>
        </p:grpSpPr>
        <p:pic>
          <p:nvPicPr>
            <p:cNvPr id="13" name="Рисунок 12"/>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4" name="Рисунок 13"/>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5" name="Прямоугольник 14"/>
          <p:cNvSpPr/>
          <p:nvPr/>
        </p:nvSpPr>
        <p:spPr>
          <a:xfrm>
            <a:off x="2443439" y="4009219"/>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pic>
        <p:nvPicPr>
          <p:cNvPr id="16" name="Рисунок 1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89422"/>
            <a:ext cx="948266" cy="1049867"/>
          </a:xfrm>
          <a:prstGeom prst="rect">
            <a:avLst/>
          </a:prstGeom>
        </p:spPr>
      </p:pic>
      <p:grpSp>
        <p:nvGrpSpPr>
          <p:cNvPr id="17" name="Группа 16"/>
          <p:cNvGrpSpPr/>
          <p:nvPr/>
        </p:nvGrpSpPr>
        <p:grpSpPr>
          <a:xfrm>
            <a:off x="2246265" y="5224254"/>
            <a:ext cx="1318181" cy="1193300"/>
            <a:chOff x="997079" y="3197347"/>
            <a:chExt cx="1318181" cy="1193300"/>
          </a:xfrm>
        </p:grpSpPr>
        <p:pic>
          <p:nvPicPr>
            <p:cNvPr id="18" name="Рисунок 17"/>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0" name="Прямоугольник 19"/>
          <p:cNvSpPr/>
          <p:nvPr/>
        </p:nvSpPr>
        <p:spPr>
          <a:xfrm>
            <a:off x="2443439" y="5561362"/>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2" name="Заголовок 1"/>
          <p:cNvSpPr txBox="1">
            <a:spLocks/>
          </p:cNvSpPr>
          <p:nvPr/>
        </p:nvSpPr>
        <p:spPr>
          <a:xfrm>
            <a:off x="4169091" y="2689962"/>
            <a:ext cx="5768101"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 </a:t>
            </a:r>
            <a:r>
              <a:rPr lang="en-US" sz="3200" b="1" dirty="0">
                <a:solidFill>
                  <a:schemeClr val="bg1"/>
                </a:solidFill>
                <a:latin typeface="Book Antiqua" panose="02040602050305030304" pitchFamily="18" charset="0"/>
                <a:ea typeface="+mj-ea"/>
                <a:cs typeface="+mj-cs"/>
              </a:rPr>
              <a:t>Lunar calendar</a:t>
            </a:r>
          </a:p>
        </p:txBody>
      </p:sp>
      <p:sp>
        <p:nvSpPr>
          <p:cNvPr id="23" name="Заголовок 1"/>
          <p:cNvSpPr txBox="1">
            <a:spLocks/>
          </p:cNvSpPr>
          <p:nvPr/>
        </p:nvSpPr>
        <p:spPr>
          <a:xfrm>
            <a:off x="4169091" y="4216093"/>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b</a:t>
            </a:r>
            <a:r>
              <a:rPr lang="en-US" sz="3200" b="1" dirty="0">
                <a:solidFill>
                  <a:schemeClr val="bg1"/>
                </a:solidFill>
                <a:latin typeface="Book Antiqua" panose="02040602050305030304" pitchFamily="18" charset="0"/>
                <a:ea typeface="+mj-ea"/>
                <a:cs typeface="+mj-cs"/>
              </a:rPr>
              <a:t>) Gregorian calendar</a:t>
            </a:r>
          </a:p>
        </p:txBody>
      </p:sp>
      <p:sp>
        <p:nvSpPr>
          <p:cNvPr id="24" name="Заголовок 1"/>
          <p:cNvSpPr txBox="1">
            <a:spLocks/>
          </p:cNvSpPr>
          <p:nvPr/>
        </p:nvSpPr>
        <p:spPr>
          <a:xfrm>
            <a:off x="4169091" y="5775911"/>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 </a:t>
            </a:r>
            <a:r>
              <a:rPr lang="en-US" sz="3200" b="1" dirty="0">
                <a:solidFill>
                  <a:schemeClr val="bg1"/>
                </a:solidFill>
                <a:latin typeface="Book Antiqua" panose="02040602050305030304" pitchFamily="18" charset="0"/>
                <a:ea typeface="+mj-ea"/>
                <a:cs typeface="+mj-cs"/>
              </a:rPr>
              <a:t>Solar calendar</a:t>
            </a:r>
          </a:p>
        </p:txBody>
      </p:sp>
    </p:spTree>
    <p:extLst>
      <p:ext uri="{BB962C8B-B14F-4D97-AF65-F5344CB8AC3E}">
        <p14:creationId xmlns:p14="http://schemas.microsoft.com/office/powerpoint/2010/main" val="1345415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6"/>
                                        </p:tgtEl>
                                      </p:cBhvr>
                                    </p:animEffect>
                                    <p:set>
                                      <p:cBhvr>
                                        <p:cTn id="7" dur="1" fill="hold">
                                          <p:stCondLst>
                                            <p:cond delay="249"/>
                                          </p:stCondLst>
                                        </p:cTn>
                                        <p:tgtEl>
                                          <p:spTgt spid="6"/>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11"/>
                                        </p:tgtEl>
                                      </p:cBhvr>
                                    </p:animEffect>
                                    <p:set>
                                      <p:cBhvr>
                                        <p:cTn id="18" dur="1" fill="hold">
                                          <p:stCondLst>
                                            <p:cond delay="249"/>
                                          </p:stCondLst>
                                        </p:cTn>
                                        <p:tgtEl>
                                          <p:spTgt spid="1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16"/>
                                        </p:tgtEl>
                                      </p:cBhvr>
                                    </p:animEffect>
                                    <p:set>
                                      <p:cBhvr>
                                        <p:cTn id="29" dur="1" fill="hold">
                                          <p:stCondLst>
                                            <p:cond delay="249"/>
                                          </p:stCondLst>
                                        </p:cTn>
                                        <p:tgtEl>
                                          <p:spTgt spid="16"/>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10" grpId="0"/>
      <p:bldP spid="15" grpId="0"/>
      <p:bldP spid="2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18.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What is the main color for the Chinese New Year?</a:t>
            </a:r>
          </a:p>
        </p:txBody>
      </p:sp>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37279"/>
            <a:ext cx="948266" cy="1049867"/>
          </a:xfrm>
          <a:prstGeom prst="rect">
            <a:avLst/>
          </a:prstGeom>
        </p:spPr>
      </p:pic>
      <p:grpSp>
        <p:nvGrpSpPr>
          <p:cNvPr id="12" name="Группа 11"/>
          <p:cNvGrpSpPr/>
          <p:nvPr/>
        </p:nvGrpSpPr>
        <p:grpSpPr>
          <a:xfrm>
            <a:off x="2246265" y="3672111"/>
            <a:ext cx="1318181" cy="1193300"/>
            <a:chOff x="997079" y="3197347"/>
            <a:chExt cx="1318181" cy="1193300"/>
          </a:xfrm>
        </p:grpSpPr>
        <p:pic>
          <p:nvPicPr>
            <p:cNvPr id="13" name="Рисунок 12"/>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4" name="Рисунок 13"/>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5" name="Прямоугольник 14"/>
          <p:cNvSpPr/>
          <p:nvPr/>
        </p:nvSpPr>
        <p:spPr>
          <a:xfrm>
            <a:off x="2443439" y="4009219"/>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3" name="Заголовок 1"/>
          <p:cNvSpPr txBox="1">
            <a:spLocks/>
          </p:cNvSpPr>
          <p:nvPr/>
        </p:nvSpPr>
        <p:spPr>
          <a:xfrm>
            <a:off x="4038579" y="4233851"/>
            <a:ext cx="7009416" cy="720286"/>
          </a:xfrm>
          <a:prstGeom prst="rect">
            <a:avLst/>
          </a:prstGeom>
        </p:spPr>
        <p:txBody>
          <a:bodyPr>
            <a:normAutofit/>
          </a:bodyPr>
          <a:lstStyle/>
          <a:p>
            <a:pPr>
              <a:lnSpc>
                <a:spcPct val="90000"/>
              </a:lnSpc>
              <a:spcBef>
                <a:spcPct val="0"/>
              </a:spcBef>
            </a:pPr>
            <a:r>
              <a:rPr lang="en-US" sz="3200" b="1" dirty="0">
                <a:solidFill>
                  <a:schemeClr val="bg1"/>
                </a:solidFill>
                <a:latin typeface="Book Antiqua" panose="02040602050305030304" pitchFamily="18" charset="0"/>
                <a:ea typeface="+mj-ea"/>
                <a:cs typeface="+mj-cs"/>
              </a:rPr>
              <a:t>b) pink</a:t>
            </a: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91620"/>
            <a:ext cx="948266" cy="1049867"/>
          </a:xfrm>
          <a:prstGeom prst="rect">
            <a:avLst/>
          </a:prstGeom>
        </p:spPr>
      </p:pic>
      <p:grpSp>
        <p:nvGrpSpPr>
          <p:cNvPr id="25" name="Группа 24"/>
          <p:cNvGrpSpPr/>
          <p:nvPr/>
        </p:nvGrpSpPr>
        <p:grpSpPr>
          <a:xfrm>
            <a:off x="2246265" y="5226452"/>
            <a:ext cx="1318181" cy="1193300"/>
            <a:chOff x="997079" y="3197347"/>
            <a:chExt cx="1318181" cy="119330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380200" y="5563560"/>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96398" y="5721201"/>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 </a:t>
            </a:r>
            <a:r>
              <a:rPr lang="en-US" sz="3200" b="1" dirty="0">
                <a:solidFill>
                  <a:schemeClr val="bg1"/>
                </a:solidFill>
                <a:latin typeface="Book Antiqua" panose="02040602050305030304" pitchFamily="18" charset="0"/>
                <a:ea typeface="+mj-ea"/>
                <a:cs typeface="+mj-cs"/>
              </a:rPr>
              <a:t>red</a:t>
            </a:r>
          </a:p>
        </p:txBody>
      </p:sp>
      <p:pic>
        <p:nvPicPr>
          <p:cNvPr id="33" name="Рисунок 32"/>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34" name="Группа 33"/>
          <p:cNvGrpSpPr/>
          <p:nvPr/>
        </p:nvGrpSpPr>
        <p:grpSpPr>
          <a:xfrm>
            <a:off x="2274398" y="2234525"/>
            <a:ext cx="1318181" cy="1193300"/>
            <a:chOff x="997079" y="3197347"/>
            <a:chExt cx="1318181" cy="1193300"/>
          </a:xfrm>
        </p:grpSpPr>
        <p:pic>
          <p:nvPicPr>
            <p:cNvPr id="35" name="Рисунок 34"/>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6" name="Рисунок 35"/>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7" name="Прямоугольник 36"/>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8"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yellow</a:t>
            </a:r>
          </a:p>
        </p:txBody>
      </p:sp>
    </p:spTree>
    <p:extLst>
      <p:ext uri="{BB962C8B-B14F-4D97-AF65-F5344CB8AC3E}">
        <p14:creationId xmlns:p14="http://schemas.microsoft.com/office/powerpoint/2010/main" val="3216343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3"/>
                                        </p:tgtEl>
                                      </p:cBhvr>
                                    </p:animEffect>
                                    <p:set>
                                      <p:cBhvr>
                                        <p:cTn id="29" dur="1" fill="hold">
                                          <p:stCondLst>
                                            <p:cond delay="249"/>
                                          </p:stCondLst>
                                        </p:cTn>
                                        <p:tgtEl>
                                          <p:spTgt spid="33"/>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bldLst>
      <p:bldP spid="15" grpId="0"/>
      <p:bldP spid="28" grpId="0"/>
      <p:bldP spid="3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086241" y="616031"/>
            <a:ext cx="10515600" cy="1432543"/>
          </a:xfrm>
          <a:prstGeom prst="rect">
            <a:avLst/>
          </a:prstGeom>
        </p:spPr>
        <p:txBody>
          <a:bodyPr>
            <a:no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19.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‘Diwali’ that marks the beginning of the Hindu New Year is also known as…</a:t>
            </a:r>
          </a:p>
        </p:txBody>
      </p:sp>
      <p:pic>
        <p:nvPicPr>
          <p:cNvPr id="16" name="Рисунок 15"/>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89422"/>
            <a:ext cx="948266" cy="1049867"/>
          </a:xfrm>
          <a:prstGeom prst="rect">
            <a:avLst/>
          </a:prstGeom>
        </p:spPr>
      </p:pic>
      <p:grpSp>
        <p:nvGrpSpPr>
          <p:cNvPr id="17" name="Группа 16"/>
          <p:cNvGrpSpPr/>
          <p:nvPr/>
        </p:nvGrpSpPr>
        <p:grpSpPr>
          <a:xfrm>
            <a:off x="2246265" y="5224254"/>
            <a:ext cx="1318181" cy="1193300"/>
            <a:chOff x="997079" y="3197347"/>
            <a:chExt cx="1318181" cy="1193300"/>
          </a:xfrm>
        </p:grpSpPr>
        <p:pic>
          <p:nvPicPr>
            <p:cNvPr id="18" name="Рисунок 17"/>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9" name="Рисунок 18"/>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0" name="Прямоугольник 19"/>
          <p:cNvSpPr/>
          <p:nvPr/>
        </p:nvSpPr>
        <p:spPr>
          <a:xfrm>
            <a:off x="2443439" y="5561362"/>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4" name="Заголовок 1"/>
          <p:cNvSpPr txBox="1">
            <a:spLocks/>
          </p:cNvSpPr>
          <p:nvPr/>
        </p:nvSpPr>
        <p:spPr>
          <a:xfrm>
            <a:off x="4096398" y="585374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 </a:t>
            </a:r>
            <a:r>
              <a:rPr lang="en-US" sz="3200" b="1" dirty="0">
                <a:solidFill>
                  <a:schemeClr val="bg1"/>
                </a:solidFill>
                <a:latin typeface="Book Antiqua" panose="02040602050305030304" pitchFamily="18" charset="0"/>
                <a:ea typeface="+mj-ea"/>
                <a:cs typeface="+mj-cs"/>
              </a:rPr>
              <a:t>The Festival of Lanterns</a:t>
            </a: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25" name="Группа 24"/>
          <p:cNvGrpSpPr/>
          <p:nvPr/>
        </p:nvGrpSpPr>
        <p:grpSpPr>
          <a:xfrm>
            <a:off x="2274398" y="2234525"/>
            <a:ext cx="1318181" cy="1193300"/>
            <a:chOff x="997079" y="3197347"/>
            <a:chExt cx="1318181" cy="119330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The Festival of Flowers</a:t>
            </a:r>
            <a:endParaRPr lang="ru-RU" sz="3200" b="1" dirty="0">
              <a:solidFill>
                <a:schemeClr val="bg1"/>
              </a:solidFill>
              <a:latin typeface="Book Antiqua" panose="02040602050305030304" pitchFamily="18" charset="0"/>
              <a:ea typeface="+mj-ea"/>
              <a:cs typeface="+mj-cs"/>
            </a:endParaRPr>
          </a:p>
        </p:txBody>
      </p:sp>
      <p:pic>
        <p:nvPicPr>
          <p:cNvPr id="30" name="Рисунок 29"/>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45003"/>
            <a:ext cx="948266" cy="1049867"/>
          </a:xfrm>
          <a:prstGeom prst="rect">
            <a:avLst/>
          </a:prstGeom>
        </p:spPr>
      </p:pic>
      <p:grpSp>
        <p:nvGrpSpPr>
          <p:cNvPr id="31" name="Группа 30"/>
          <p:cNvGrpSpPr/>
          <p:nvPr/>
        </p:nvGrpSpPr>
        <p:grpSpPr>
          <a:xfrm>
            <a:off x="2246265" y="3679835"/>
            <a:ext cx="1318181" cy="1193300"/>
            <a:chOff x="997079" y="3197347"/>
            <a:chExt cx="1318181" cy="1193300"/>
          </a:xfrm>
        </p:grpSpPr>
        <p:pic>
          <p:nvPicPr>
            <p:cNvPr id="32" name="Рисунок 31"/>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3" name="Рисунок 32"/>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4" name="Прямоугольник 33"/>
          <p:cNvSpPr/>
          <p:nvPr/>
        </p:nvSpPr>
        <p:spPr>
          <a:xfrm>
            <a:off x="2380200" y="4016943"/>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5" name="Заголовок 1"/>
          <p:cNvSpPr txBox="1">
            <a:spLocks/>
          </p:cNvSpPr>
          <p:nvPr/>
        </p:nvSpPr>
        <p:spPr>
          <a:xfrm>
            <a:off x="4096398" y="4247051"/>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b</a:t>
            </a:r>
            <a:r>
              <a:rPr lang="en-US" sz="3200" b="1" dirty="0">
                <a:solidFill>
                  <a:schemeClr val="bg1"/>
                </a:solidFill>
                <a:latin typeface="Book Antiqua" panose="02040602050305030304" pitchFamily="18" charset="0"/>
                <a:ea typeface="+mj-ea"/>
                <a:cs typeface="+mj-cs"/>
              </a:rPr>
              <a:t>) The Festival of Lights</a:t>
            </a:r>
          </a:p>
        </p:txBody>
      </p:sp>
    </p:spTree>
    <p:extLst>
      <p:ext uri="{BB962C8B-B14F-4D97-AF65-F5344CB8AC3E}">
        <p14:creationId xmlns:p14="http://schemas.microsoft.com/office/powerpoint/2010/main" val="3016861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6"/>
                                        </p:tgtEl>
                                      </p:cBhvr>
                                    </p:animEffect>
                                    <p:set>
                                      <p:cBhvr>
                                        <p:cTn id="7" dur="1" fill="hold">
                                          <p:stCondLst>
                                            <p:cond delay="249"/>
                                          </p:stCondLst>
                                        </p:cTn>
                                        <p:tgtEl>
                                          <p:spTgt spid="16"/>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5"/>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0"/>
                                        </p:tgtEl>
                                      </p:cBhvr>
                                    </p:animEffect>
                                    <p:set>
                                      <p:cBhvr>
                                        <p:cTn id="29" dur="1" fill="hold">
                                          <p:stCondLst>
                                            <p:cond delay="249"/>
                                          </p:stCondLst>
                                        </p:cTn>
                                        <p:tgtEl>
                                          <p:spTgt spid="30"/>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childTnLst>
        </p:cTn>
      </p:par>
    </p:tnLst>
    <p:bldLst>
      <p:bldP spid="20" grpId="0"/>
      <p:bldP spid="28" grpId="0"/>
      <p:bldP spid="3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137041" y="722831"/>
            <a:ext cx="10515600" cy="1325563"/>
          </a:xfrm>
          <a:prstGeom prst="rect">
            <a:avLst/>
          </a:prstGeom>
        </p:spPr>
        <p:txBody>
          <a:bodyPr>
            <a:normAutofit/>
          </a:bodyPr>
          <a:lstStyle/>
          <a:p>
            <a:pPr algn="ctr">
              <a:lnSpc>
                <a:spcPct val="90000"/>
              </a:lnSpc>
              <a:spcBef>
                <a:spcPct val="0"/>
              </a:spcBef>
            </a:pP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20.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Who brings gifts to children in India?</a:t>
            </a:r>
          </a:p>
        </p:txBody>
      </p:sp>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3837279"/>
            <a:ext cx="948266" cy="1049867"/>
          </a:xfrm>
          <a:prstGeom prst="rect">
            <a:avLst/>
          </a:prstGeom>
        </p:spPr>
      </p:pic>
      <p:grpSp>
        <p:nvGrpSpPr>
          <p:cNvPr id="12" name="Группа 11"/>
          <p:cNvGrpSpPr/>
          <p:nvPr/>
        </p:nvGrpSpPr>
        <p:grpSpPr>
          <a:xfrm>
            <a:off x="2246265" y="3672111"/>
            <a:ext cx="1318181" cy="1193300"/>
            <a:chOff x="997079" y="3197347"/>
            <a:chExt cx="1318181" cy="1193300"/>
          </a:xfrm>
        </p:grpSpPr>
        <p:pic>
          <p:nvPicPr>
            <p:cNvPr id="13" name="Рисунок 12"/>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14" name="Рисунок 13"/>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15" name="Прямоугольник 14"/>
          <p:cNvSpPr/>
          <p:nvPr/>
        </p:nvSpPr>
        <p:spPr>
          <a:xfrm>
            <a:off x="2443439" y="4009219"/>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3" name="Заголовок 1"/>
          <p:cNvSpPr txBox="1">
            <a:spLocks/>
          </p:cNvSpPr>
          <p:nvPr/>
        </p:nvSpPr>
        <p:spPr>
          <a:xfrm>
            <a:off x="4038579" y="4233851"/>
            <a:ext cx="7009416" cy="720286"/>
          </a:xfrm>
          <a:prstGeom prst="rect">
            <a:avLst/>
          </a:prstGeom>
        </p:spPr>
        <p:txBody>
          <a:bodyPr>
            <a:normAutofit/>
          </a:bodyPr>
          <a:lstStyle/>
          <a:p>
            <a:pPr>
              <a:lnSpc>
                <a:spcPct val="90000"/>
              </a:lnSpc>
              <a:spcBef>
                <a:spcPct val="0"/>
              </a:spcBef>
            </a:pPr>
            <a:r>
              <a:rPr lang="en-US" sz="3200" b="1" dirty="0">
                <a:solidFill>
                  <a:schemeClr val="bg1"/>
                </a:solidFill>
                <a:latin typeface="Book Antiqua" panose="02040602050305030304" pitchFamily="18" charset="0"/>
                <a:ea typeface="+mj-ea"/>
                <a:cs typeface="+mj-cs"/>
              </a:rPr>
              <a:t>b) Goddess </a:t>
            </a:r>
            <a:r>
              <a:rPr lang="en-US" sz="3200" b="1" dirty="0" err="1">
                <a:solidFill>
                  <a:schemeClr val="bg1"/>
                </a:solidFill>
                <a:latin typeface="Book Antiqua" panose="02040602050305030304" pitchFamily="18" charset="0"/>
                <a:ea typeface="+mj-ea"/>
                <a:cs typeface="+mj-cs"/>
              </a:rPr>
              <a:t>Saraswati</a:t>
            </a:r>
            <a:endParaRPr lang="en-US" sz="3200" b="1" dirty="0">
              <a:solidFill>
                <a:schemeClr val="bg1"/>
              </a:solidFill>
              <a:latin typeface="Book Antiqua" panose="02040602050305030304" pitchFamily="18" charset="0"/>
              <a:ea typeface="+mj-ea"/>
              <a:cs typeface="+mj-cs"/>
            </a:endParaRPr>
          </a:p>
        </p:txBody>
      </p:sp>
      <p:pic>
        <p:nvPicPr>
          <p:cNvPr id="21" name="Рисунок 20"/>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31223" y="5391620"/>
            <a:ext cx="948266" cy="1049867"/>
          </a:xfrm>
          <a:prstGeom prst="rect">
            <a:avLst/>
          </a:prstGeom>
        </p:spPr>
      </p:pic>
      <p:grpSp>
        <p:nvGrpSpPr>
          <p:cNvPr id="25" name="Группа 24"/>
          <p:cNvGrpSpPr/>
          <p:nvPr/>
        </p:nvGrpSpPr>
        <p:grpSpPr>
          <a:xfrm>
            <a:off x="2246265" y="5226452"/>
            <a:ext cx="1318181" cy="1193300"/>
            <a:chOff x="997079" y="3197347"/>
            <a:chExt cx="1318181" cy="1193300"/>
          </a:xfrm>
        </p:grpSpPr>
        <p:pic>
          <p:nvPicPr>
            <p:cNvPr id="26" name="Рисунок 25"/>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27" name="Рисунок 26"/>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28" name="Прямоугольник 27"/>
          <p:cNvSpPr/>
          <p:nvPr/>
        </p:nvSpPr>
        <p:spPr>
          <a:xfrm>
            <a:off x="2380200" y="5563560"/>
            <a:ext cx="1072731"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Yes!</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29" name="Заголовок 1"/>
          <p:cNvSpPr txBox="1">
            <a:spLocks/>
          </p:cNvSpPr>
          <p:nvPr/>
        </p:nvSpPr>
        <p:spPr>
          <a:xfrm>
            <a:off x="4096398" y="5721201"/>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c) </a:t>
            </a:r>
            <a:r>
              <a:rPr lang="en-US" sz="3200" b="1" dirty="0">
                <a:solidFill>
                  <a:schemeClr val="bg1"/>
                </a:solidFill>
                <a:latin typeface="Book Antiqua" panose="02040602050305030304" pitchFamily="18" charset="0"/>
                <a:ea typeface="+mj-ea"/>
                <a:cs typeface="+mj-cs"/>
              </a:rPr>
              <a:t>Goddess Lakshmi</a:t>
            </a:r>
          </a:p>
        </p:txBody>
      </p:sp>
      <p:pic>
        <p:nvPicPr>
          <p:cNvPr id="33" name="Рисунок 32"/>
          <p:cNvPicPr>
            <a:picLocks noChangeAspect="1"/>
          </p:cNvPicPr>
          <p:nvPr/>
        </p:nvPicPr>
        <p:blipFill rotWithShape="1">
          <a:blip r:embed="rId2">
            <a:extLst>
              <a:ext uri="{28A0092B-C50C-407E-A947-70E740481C1C}">
                <a14:useLocalDpi xmlns:a14="http://schemas.microsoft.com/office/drawing/2010/main" val="0"/>
              </a:ext>
            </a:extLst>
          </a:blip>
          <a:srcRect l="8518" t="4722" r="70741" b="60834"/>
          <a:stretch/>
        </p:blipFill>
        <p:spPr>
          <a:xfrm>
            <a:off x="2459356" y="2399693"/>
            <a:ext cx="948266" cy="1049867"/>
          </a:xfrm>
          <a:prstGeom prst="rect">
            <a:avLst/>
          </a:prstGeom>
        </p:spPr>
      </p:pic>
      <p:grpSp>
        <p:nvGrpSpPr>
          <p:cNvPr id="34" name="Группа 33"/>
          <p:cNvGrpSpPr/>
          <p:nvPr/>
        </p:nvGrpSpPr>
        <p:grpSpPr>
          <a:xfrm>
            <a:off x="2274398" y="2234525"/>
            <a:ext cx="1318181" cy="1193300"/>
            <a:chOff x="997079" y="3197347"/>
            <a:chExt cx="1318181" cy="1193300"/>
          </a:xfrm>
        </p:grpSpPr>
        <p:pic>
          <p:nvPicPr>
            <p:cNvPr id="35" name="Рисунок 34"/>
            <p:cNvPicPr>
              <a:picLocks noChangeAspect="1"/>
            </p:cNvPicPr>
            <p:nvPr/>
          </p:nvPicPr>
          <p:blipFill rotWithShape="1">
            <a:blip r:embed="rId3">
              <a:extLst>
                <a:ext uri="{28A0092B-C50C-407E-A947-70E740481C1C}">
                  <a14:useLocalDpi xmlns:a14="http://schemas.microsoft.com/office/drawing/2010/main" val="0"/>
                </a:ext>
              </a:extLst>
            </a:blip>
            <a:srcRect l="31482" t="7501" r="33333" b="44721"/>
            <a:stretch/>
          </p:blipFill>
          <p:spPr>
            <a:xfrm>
              <a:off x="997079" y="3197347"/>
              <a:ext cx="1318181" cy="1193300"/>
            </a:xfrm>
            <a:prstGeom prst="rect">
              <a:avLst/>
            </a:prstGeom>
          </p:spPr>
        </p:pic>
        <p:pic>
          <p:nvPicPr>
            <p:cNvPr id="36" name="Рисунок 35"/>
            <p:cNvPicPr>
              <a:picLocks noChangeAspect="1"/>
            </p:cNvPicPr>
            <p:nvPr/>
          </p:nvPicPr>
          <p:blipFill rotWithShape="1">
            <a:blip r:embed="rId4">
              <a:extLst>
                <a:ext uri="{28A0092B-C50C-407E-A947-70E740481C1C}">
                  <a14:useLocalDpi xmlns:a14="http://schemas.microsoft.com/office/drawing/2010/main" val="0"/>
                </a:ext>
              </a:extLst>
            </a:blip>
            <a:srcRect l="36857" t="6929" r="38381" b="72500"/>
            <a:stretch/>
          </p:blipFill>
          <p:spPr>
            <a:xfrm>
              <a:off x="1194253" y="3323734"/>
              <a:ext cx="946255" cy="524079"/>
            </a:xfrm>
            <a:prstGeom prst="rect">
              <a:avLst/>
            </a:prstGeom>
          </p:spPr>
        </p:pic>
      </p:grpSp>
      <p:sp>
        <p:nvSpPr>
          <p:cNvPr id="37" name="Прямоугольник 36"/>
          <p:cNvSpPr/>
          <p:nvPr/>
        </p:nvSpPr>
        <p:spPr>
          <a:xfrm>
            <a:off x="2471572" y="2571633"/>
            <a:ext cx="981359" cy="584775"/>
          </a:xfrm>
          <a:prstGeom prst="rect">
            <a:avLst/>
          </a:prstGeom>
        </p:spPr>
        <p:txBody>
          <a:bodyPr wrap="none">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NO!</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8" name="Заголовок 1"/>
          <p:cNvSpPr txBox="1">
            <a:spLocks/>
          </p:cNvSpPr>
          <p:nvPr/>
        </p:nvSpPr>
        <p:spPr>
          <a:xfrm>
            <a:off x="4096398" y="2741219"/>
            <a:ext cx="7009416" cy="720286"/>
          </a:xfrm>
          <a:prstGeom prst="rect">
            <a:avLst/>
          </a:prstGeom>
        </p:spPr>
        <p:txBody>
          <a:bodyPr>
            <a:normAutofit/>
          </a:bodyPr>
          <a:lstStyle/>
          <a:p>
            <a:pPr>
              <a:lnSpc>
                <a:spcPct val="90000"/>
              </a:lnSpc>
              <a:spcBef>
                <a:spcPct val="0"/>
              </a:spcBef>
            </a:pPr>
            <a:r>
              <a:rPr lang="en-US" sz="3200" b="1" dirty="0" smtClean="0">
                <a:solidFill>
                  <a:schemeClr val="bg1"/>
                </a:solidFill>
                <a:latin typeface="Book Antiqua" panose="02040602050305030304" pitchFamily="18" charset="0"/>
                <a:ea typeface="+mj-ea"/>
                <a:cs typeface="+mj-cs"/>
              </a:rPr>
              <a:t>a</a:t>
            </a:r>
            <a:r>
              <a:rPr lang="en-US" sz="3200" b="1" dirty="0">
                <a:solidFill>
                  <a:schemeClr val="bg1"/>
                </a:solidFill>
                <a:latin typeface="Book Antiqua" panose="02040602050305030304" pitchFamily="18" charset="0"/>
                <a:ea typeface="+mj-ea"/>
                <a:cs typeface="+mj-cs"/>
              </a:rPr>
              <a:t>) Father Frost</a:t>
            </a:r>
          </a:p>
        </p:txBody>
      </p:sp>
    </p:spTree>
    <p:extLst>
      <p:ext uri="{BB962C8B-B14F-4D97-AF65-F5344CB8AC3E}">
        <p14:creationId xmlns:p14="http://schemas.microsoft.com/office/powerpoint/2010/main" val="266533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9" presetClass="exit" presetSubtype="0" fill="hold" nodeType="withEffect">
                                  <p:stCondLst>
                                    <p:cond delay="0"/>
                                  </p:stCondLst>
                                  <p:childTnLst>
                                    <p:animEffect transition="out" filter="dissolv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withEffect">
                                  <p:stCondLst>
                                    <p:cond delay="0"/>
                                  </p:stCondLst>
                                  <p:childTnLst>
                                    <p:animEffect transition="out" filter="dissolve">
                                      <p:cBhvr>
                                        <p:cTn id="28" dur="250"/>
                                        <p:tgtEl>
                                          <p:spTgt spid="33"/>
                                        </p:tgtEl>
                                      </p:cBhvr>
                                    </p:animEffect>
                                    <p:set>
                                      <p:cBhvr>
                                        <p:cTn id="29" dur="1" fill="hold">
                                          <p:stCondLst>
                                            <p:cond delay="249"/>
                                          </p:stCondLst>
                                        </p:cTn>
                                        <p:tgtEl>
                                          <p:spTgt spid="33"/>
                                        </p:tgtEl>
                                        <p:attrNameLst>
                                          <p:attrName>style.visibility</p:attrName>
                                        </p:attrNameLst>
                                      </p:cBhvr>
                                      <p:to>
                                        <p:strVal val="hidden"/>
                                      </p:to>
                                    </p:set>
                                  </p:childTnLst>
                                </p:cTn>
                              </p:par>
                            </p:childTnLst>
                          </p:cTn>
                        </p:par>
                        <p:par>
                          <p:cTn id="30" fill="hold">
                            <p:stCondLst>
                              <p:cond delay="250"/>
                            </p:stCondLst>
                            <p:childTnLst>
                              <p:par>
                                <p:cTn id="31" presetID="1"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bldLst>
      <p:bldP spid="15" grpId="0"/>
      <p:bldP spid="28"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928147"/>
            <a:ext cx="12191999" cy="1323439"/>
          </a:xfrm>
          <a:prstGeom prst="rect">
            <a:avLst/>
          </a:prstGeom>
          <a:noFill/>
        </p:spPr>
        <p:txBody>
          <a:bodyPr wrap="square" lIns="91440" tIns="45720" rIns="91440" bIns="45720">
            <a:spAutoFit/>
          </a:bodyPr>
          <a:lstStyle/>
          <a:p>
            <a:pPr algn="ct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Happy new year!</a:t>
            </a:r>
            <a:endParaRPr lang="ru-RU"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5" name="Заголовок 1"/>
          <p:cNvSpPr txBox="1">
            <a:spLocks/>
          </p:cNvSpPr>
          <p:nvPr/>
        </p:nvSpPr>
        <p:spPr>
          <a:xfrm>
            <a:off x="864326" y="783136"/>
            <a:ext cx="10515600" cy="1325563"/>
          </a:xfrm>
          <a:prstGeom prst="rect">
            <a:avLst/>
          </a:prstGeo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Say in English:</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
        <p:nvSpPr>
          <p:cNvPr id="4" name="Заголовок 1"/>
          <p:cNvSpPr txBox="1">
            <a:spLocks/>
          </p:cNvSpPr>
          <p:nvPr/>
        </p:nvSpPr>
        <p:spPr>
          <a:xfrm>
            <a:off x="807721" y="4776016"/>
            <a:ext cx="10515600" cy="1325563"/>
          </a:xfrm>
          <a:prstGeom prst="rect">
            <a:avLst/>
          </a:prstGeom>
        </p:spPr>
        <p:txBody>
          <a:bodyPr>
            <a:normAutofit/>
          </a:bodyPr>
          <a:lstStyle/>
          <a:p>
            <a:pPr algn="ctr">
              <a:lnSpc>
                <a:spcPct val="90000"/>
              </a:lnSpc>
              <a:spcBef>
                <a:spcPct val="0"/>
              </a:spcBef>
            </a:pP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a:t>
            </a:r>
            <a:r>
              <a:rPr lang="en-US" sz="5400" b="1" dirty="0" err="1" smtClean="0">
                <a:solidFill>
                  <a:schemeClr val="bg1"/>
                </a:solidFill>
                <a:latin typeface="Book Antiqua" panose="02040602050305030304" pitchFamily="18" charset="0"/>
                <a:ea typeface="+mj-ea"/>
                <a:cs typeface="+mj-cs"/>
              </a:rPr>
              <a:t>h</a:t>
            </a:r>
            <a:r>
              <a:rPr lang="en-US" sz="5400" b="1" dirty="0" err="1" smtClean="0">
                <a:solidFill>
                  <a:schemeClr val="bg1"/>
                </a:solidFill>
                <a:latin typeface="Calibri"/>
                <a:ea typeface="+mj-ea"/>
                <a:cs typeface="Calibri"/>
              </a:rPr>
              <a:t>æ</a:t>
            </a:r>
            <a:r>
              <a:rPr lang="en-US" sz="5400" b="1" dirty="0" err="1" smtClean="0">
                <a:solidFill>
                  <a:schemeClr val="bg1"/>
                </a:solidFill>
                <a:latin typeface="Book Antiqua" panose="02040602050305030304" pitchFamily="18" charset="0"/>
                <a:ea typeface="+mj-ea"/>
                <a:cs typeface="+mj-cs"/>
              </a:rPr>
              <a:t>pi</a:t>
            </a:r>
            <a:r>
              <a:rPr lang="ru-RU" sz="5400" b="1" dirty="0" smtClean="0">
                <a:solidFill>
                  <a:schemeClr val="bg1"/>
                </a:solidFill>
                <a:latin typeface="Book Antiqua" panose="02040602050305030304" pitchFamily="18" charset="0"/>
                <a:ea typeface="+mj-ea"/>
                <a:cs typeface="+mj-cs"/>
              </a:rPr>
              <a:t> </a:t>
            </a:r>
            <a:r>
              <a:rPr lang="en-US" sz="5400" b="1" dirty="0" err="1" smtClean="0">
                <a:solidFill>
                  <a:schemeClr val="bg1"/>
                </a:solidFill>
                <a:latin typeface="Book Antiqua" panose="02040602050305030304" pitchFamily="18" charset="0"/>
                <a:ea typeface="+mj-ea"/>
                <a:cs typeface="+mj-cs"/>
              </a:rPr>
              <a:t>nju</a:t>
            </a:r>
            <a:r>
              <a:rPr lang="en-US" sz="5400" b="1" dirty="0" smtClean="0">
                <a:solidFill>
                  <a:schemeClr val="bg1"/>
                </a:solidFill>
                <a:latin typeface="Book Antiqua" panose="02040602050305030304" pitchFamily="18" charset="0"/>
                <a:ea typeface="+mj-ea"/>
                <a:cs typeface="+mj-cs"/>
              </a:rPr>
              <a:t>:</a:t>
            </a:r>
            <a:r>
              <a:rPr lang="ru-RU" sz="5400" b="1" dirty="0" smtClean="0">
                <a:solidFill>
                  <a:schemeClr val="bg1"/>
                </a:solidFill>
                <a:latin typeface="Book Antiqua" panose="02040602050305030304" pitchFamily="18" charset="0"/>
                <a:ea typeface="+mj-ea"/>
                <a:cs typeface="+mj-cs"/>
              </a:rPr>
              <a:t> </a:t>
            </a:r>
            <a:r>
              <a:rPr lang="en-US" sz="5400" b="1" dirty="0" err="1" smtClean="0">
                <a:solidFill>
                  <a:schemeClr val="bg1"/>
                </a:solidFill>
                <a:latin typeface="Book Antiqua" panose="02040602050305030304" pitchFamily="18" charset="0"/>
                <a:ea typeface="+mj-ea"/>
                <a:cs typeface="+mj-cs"/>
              </a:rPr>
              <a:t>ji</a:t>
            </a:r>
            <a:r>
              <a:rPr lang="en-US" sz="5400" b="1" dirty="0" err="1" smtClean="0">
                <a:solidFill>
                  <a:schemeClr val="bg1"/>
                </a:solidFill>
                <a:latin typeface="Calibri"/>
                <a:ea typeface="+mj-ea"/>
                <a:cs typeface="Calibri"/>
              </a:rPr>
              <a:t>ə</a:t>
            </a:r>
            <a:r>
              <a:rPr kumimoji="0" lang="en-US" sz="5400" b="1" i="0" u="none" strike="noStrike" kern="1200" cap="none" spc="0" normalizeH="0" baseline="0" noProof="0" dirty="0" smtClean="0">
                <a:ln>
                  <a:noFill/>
                </a:ln>
                <a:solidFill>
                  <a:schemeClr val="bg1"/>
                </a:solidFill>
                <a:effectLst/>
                <a:uLnTx/>
                <a:uFillTx/>
                <a:latin typeface="Book Antiqua" panose="02040602050305030304" pitchFamily="18" charset="0"/>
                <a:ea typeface="+mj-ea"/>
                <a:cs typeface="+mj-cs"/>
              </a:rPr>
              <a:t>]</a:t>
            </a:r>
            <a:endParaRPr kumimoji="0" lang="ru-RU" sz="5400" b="1" i="0" u="none" strike="noStrike" kern="1200" cap="none" spc="0" normalizeH="0" baseline="0" noProof="0" dirty="0">
              <a:ln>
                <a:noFill/>
              </a:ln>
              <a:solidFill>
                <a:schemeClr val="bg1"/>
              </a:solidFill>
              <a:effectLst/>
              <a:uLnTx/>
              <a:uFillTx/>
              <a:latin typeface="Book Antiqua" panose="02040602050305030304"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1000" autoRev="1" fill="hold">
                                          <p:stCondLst>
                                            <p:cond delay="0"/>
                                          </p:stCondLst>
                                        </p:cTn>
                                        <p:tgtEl>
                                          <p:spTgt spid="3">
                                            <p:txEl>
                                              <p:pRg st="0" end="0"/>
                                            </p:txEl>
                                          </p:spTgt>
                                        </p:tgtEl>
                                        <p:attrNameLst>
                                          <p:attrName>ppt_w</p:attrName>
                                        </p:attrNameLst>
                                      </p:cBhvr>
                                    </p:anim>
                                    <p:anim by="(#ppt_w*0.50)" calcmode="lin" valueType="num">
                                      <p:cBhvr>
                                        <p:cTn id="8" dur="1000" decel="50000" autoRev="1" fill="hold">
                                          <p:stCondLst>
                                            <p:cond delay="0"/>
                                          </p:stCondLst>
                                        </p:cTn>
                                        <p:tgtEl>
                                          <p:spTgt spid="3">
                                            <p:txEl>
                                              <p:pRg st="0" end="0"/>
                                            </p:txEl>
                                          </p:spTgt>
                                        </p:tgtEl>
                                        <p:attrNameLst>
                                          <p:attrName>ppt_x</p:attrName>
                                        </p:attrNameLst>
                                      </p:cBhvr>
                                    </p:anim>
                                    <p:anim from="(-#ppt_h/2)" to="(#ppt_y)" calcmode="lin" valueType="num">
                                      <p:cBhvr>
                                        <p:cTn id="9" dur="2000" fill="hold">
                                          <p:stCondLst>
                                            <p:cond delay="0"/>
                                          </p:stCondLst>
                                        </p:cTn>
                                        <p:tgtEl>
                                          <p:spTgt spid="3">
                                            <p:txEl>
                                              <p:pRg st="0" end="0"/>
                                            </p:txEl>
                                          </p:spTgt>
                                        </p:tgtEl>
                                        <p:attrNameLst>
                                          <p:attrName>ppt_y</p:attrName>
                                        </p:attrNameLst>
                                      </p:cBhvr>
                                    </p:anim>
                                    <p:animRot by="21600000">
                                      <p:cBhvr>
                                        <p:cTn id="10" dur="2000" fill="hold">
                                          <p:stCondLst>
                                            <p:cond delay="0"/>
                                          </p:stCondLst>
                                        </p:cTn>
                                        <p:tgtEl>
                                          <p:spTgt spid="3">
                                            <p:txEl>
                                              <p:pRg st="0" end="0"/>
                                            </p:txEl>
                                          </p:spTgt>
                                        </p:tgtEl>
                                        <p:attrNameLst>
                                          <p:attrName>r</p:attrName>
                                        </p:attrNameLst>
                                      </p:cBhvr>
                                    </p:animRot>
                                  </p:childTnLst>
                                </p:cTn>
                              </p:par>
                            </p:childTnLst>
                          </p:cTn>
                        </p:par>
                        <p:par>
                          <p:cTn id="11" fill="hold">
                            <p:stCondLst>
                              <p:cond delay="4400"/>
                            </p:stCondLst>
                            <p:childTnLst>
                              <p:par>
                                <p:cTn id="12" presetID="39" presetClass="entr" presetSubtype="0" accel="10000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554680"/>
            <a:ext cx="12191999" cy="1323439"/>
          </a:xfrm>
          <a:prstGeom prst="rect">
            <a:avLst/>
          </a:prstGeom>
          <a:noFill/>
        </p:spPr>
        <p:txBody>
          <a:bodyPr wrap="square" lIns="91440" tIns="45720" rIns="91440" bIns="45720">
            <a:spAutoFit/>
          </a:bodyPr>
          <a:lstStyle/>
          <a:p>
            <a:pPr algn="ct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Happy new year!</a:t>
            </a:r>
            <a:endParaRPr lang="ru-RU"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
        <p:nvSpPr>
          <p:cNvPr id="3" name="Прямоугольник 2"/>
          <p:cNvSpPr/>
          <p:nvPr/>
        </p:nvSpPr>
        <p:spPr>
          <a:xfrm>
            <a:off x="1" y="1604708"/>
            <a:ext cx="12191999" cy="1323439"/>
          </a:xfrm>
          <a:prstGeom prst="rect">
            <a:avLst/>
          </a:prstGeom>
          <a:noFill/>
        </p:spPr>
        <p:txBody>
          <a:bodyPr wrap="square" lIns="91440" tIns="45720" rIns="91440" bIns="45720">
            <a:spAutoFit/>
          </a:bodyPr>
          <a:lstStyle/>
          <a:p>
            <a:pPr algn="ctr"/>
            <a:r>
              <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rPr>
              <a:t>Well Done!</a:t>
            </a:r>
            <a:endParaRPr lang="ru-RU"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endParaRPr>
          </a:p>
        </p:txBody>
      </p:sp>
    </p:spTree>
    <p:extLst>
      <p:ext uri="{BB962C8B-B14F-4D97-AF65-F5344CB8AC3E}">
        <p14:creationId xmlns:p14="http://schemas.microsoft.com/office/powerpoint/2010/main" val="182949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by="(-#ppt_w*2)" calcmode="lin" valueType="num">
                                      <p:cBhvr rctx="PPT">
                                        <p:cTn id="7" dur="1000" autoRev="1" fill="hold">
                                          <p:stCondLst>
                                            <p:cond delay="0"/>
                                          </p:stCondLst>
                                        </p:cTn>
                                        <p:tgtEl>
                                          <p:spTgt spid="2">
                                            <p:txEl>
                                              <p:pRg st="0" end="0"/>
                                            </p:txEl>
                                          </p:spTgt>
                                        </p:tgtEl>
                                        <p:attrNameLst>
                                          <p:attrName>ppt_w</p:attrName>
                                        </p:attrNameLst>
                                      </p:cBhvr>
                                    </p:anim>
                                    <p:anim by="(#ppt_w*0.50)" calcmode="lin" valueType="num">
                                      <p:cBhvr>
                                        <p:cTn id="8" dur="1000" decel="50000" autoRev="1" fill="hold">
                                          <p:stCondLst>
                                            <p:cond delay="0"/>
                                          </p:stCondLst>
                                        </p:cTn>
                                        <p:tgtEl>
                                          <p:spTgt spid="2">
                                            <p:txEl>
                                              <p:pRg st="0" end="0"/>
                                            </p:txEl>
                                          </p:spTgt>
                                        </p:tgtEl>
                                        <p:attrNameLst>
                                          <p:attrName>ppt_x</p:attrName>
                                        </p:attrNameLst>
                                      </p:cBhvr>
                                    </p:anim>
                                    <p:anim from="(-#ppt_h/2)" to="(#ppt_y)" calcmode="lin" valueType="num">
                                      <p:cBhvr>
                                        <p:cTn id="9" dur="2000" fill="hold">
                                          <p:stCondLst>
                                            <p:cond delay="0"/>
                                          </p:stCondLst>
                                        </p:cTn>
                                        <p:tgtEl>
                                          <p:spTgt spid="2">
                                            <p:txEl>
                                              <p:pRg st="0" end="0"/>
                                            </p:txEl>
                                          </p:spTgt>
                                        </p:tgtEl>
                                        <p:attrNameLst>
                                          <p:attrName>ppt_y</p:attrName>
                                        </p:attrNameLst>
                                      </p:cBhvr>
                                    </p:anim>
                                    <p:animRot by="21600000">
                                      <p:cBhvr>
                                        <p:cTn id="10" dur="2000" fill="hold">
                                          <p:stCondLst>
                                            <p:cond delay="0"/>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3">
                                            <p:txEl>
                                              <p:pRg st="0" end="0"/>
                                            </p:txEl>
                                          </p:spTgt>
                                        </p:tgtEl>
                                        <p:attrNameLst>
                                          <p:attrName>style.visibility</p:attrName>
                                        </p:attrNameLst>
                                      </p:cBhvr>
                                      <p:to>
                                        <p:strVal val="visible"/>
                                      </p:to>
                                    </p:set>
                                    <p:anim by="(-#ppt_w*2)" calcmode="lin" valueType="num">
                                      <p:cBhvr rctx="PPT">
                                        <p:cTn id="15" dur="1000" autoRev="1" fill="hold">
                                          <p:stCondLst>
                                            <p:cond delay="0"/>
                                          </p:stCondLst>
                                        </p:cTn>
                                        <p:tgtEl>
                                          <p:spTgt spid="3">
                                            <p:txEl>
                                              <p:pRg st="0" end="0"/>
                                            </p:txEl>
                                          </p:spTgt>
                                        </p:tgtEl>
                                        <p:attrNameLst>
                                          <p:attrName>ppt_w</p:attrName>
                                        </p:attrNameLst>
                                      </p:cBhvr>
                                    </p:anim>
                                    <p:anim by="(#ppt_w*0.50)" calcmode="lin" valueType="num">
                                      <p:cBhvr>
                                        <p:cTn id="16" dur="1000" decel="50000" autoRev="1" fill="hold">
                                          <p:stCondLst>
                                            <p:cond delay="0"/>
                                          </p:stCondLst>
                                        </p:cTn>
                                        <p:tgtEl>
                                          <p:spTgt spid="3">
                                            <p:txEl>
                                              <p:pRg st="0" end="0"/>
                                            </p:txEl>
                                          </p:spTgt>
                                        </p:tgtEl>
                                        <p:attrNameLst>
                                          <p:attrName>ppt_x</p:attrName>
                                        </p:attrNameLst>
                                      </p:cBhvr>
                                    </p:anim>
                                    <p:anim from="(-#ppt_h/2)" to="(#ppt_y)" calcmode="lin" valueType="num">
                                      <p:cBhvr>
                                        <p:cTn id="17" dur="2000" fill="hold">
                                          <p:stCondLst>
                                            <p:cond delay="0"/>
                                          </p:stCondLst>
                                        </p:cTn>
                                        <p:tgtEl>
                                          <p:spTgt spid="3">
                                            <p:txEl>
                                              <p:pRg st="0" end="0"/>
                                            </p:txEl>
                                          </p:spTgt>
                                        </p:tgtEl>
                                        <p:attrNameLst>
                                          <p:attrName>ppt_y</p:attrName>
                                        </p:attrNameLst>
                                      </p:cBhvr>
                                    </p:anim>
                                    <p:animRot by="21600000">
                                      <p:cBhvr>
                                        <p:cTn id="18" dur="2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Объект 1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1737" y="1544247"/>
            <a:ext cx="5943123" cy="5503333"/>
          </a:xfrm>
        </p:spPr>
      </p:pic>
      <p:sp>
        <p:nvSpPr>
          <p:cNvPr id="2" name="Заголовок 1"/>
          <p:cNvSpPr>
            <a:spLocks noGrp="1"/>
          </p:cNvSpPr>
          <p:nvPr>
            <p:ph type="title"/>
          </p:nvPr>
        </p:nvSpPr>
        <p:spPr/>
        <p:txBody>
          <a:bodyPr>
            <a:normAutofit/>
          </a:bodyPr>
          <a:lstStyle/>
          <a:p>
            <a:pPr algn="ctr"/>
            <a:r>
              <a:rPr lang="en-US" sz="5400" b="1" dirty="0" smtClean="0">
                <a:solidFill>
                  <a:schemeClr val="bg1"/>
                </a:solidFill>
                <a:latin typeface="Book Antiqua" panose="02040602050305030304" pitchFamily="18" charset="0"/>
              </a:rPr>
              <a:t>Guess the country</a:t>
            </a:r>
            <a:endParaRPr lang="ru-RU" sz="5400" b="1" dirty="0">
              <a:solidFill>
                <a:schemeClr val="bg1"/>
              </a:solidFill>
              <a:latin typeface="Book Antiqua" panose="02040602050305030304" pitchFamily="18" charset="0"/>
            </a:endParaRPr>
          </a:p>
        </p:txBody>
      </p:sp>
      <p:grpSp>
        <p:nvGrpSpPr>
          <p:cNvPr id="3" name="Группа 16"/>
          <p:cNvGrpSpPr/>
          <p:nvPr/>
        </p:nvGrpSpPr>
        <p:grpSpPr>
          <a:xfrm>
            <a:off x="1235335" y="-29369"/>
            <a:ext cx="3614250" cy="6019258"/>
            <a:chOff x="1235335" y="-29369"/>
            <a:chExt cx="3614250" cy="6019258"/>
          </a:xfrm>
        </p:grpSpPr>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335" y="537356"/>
              <a:ext cx="3614250" cy="5452533"/>
            </a:xfrm>
            <a:prstGeom prst="rect">
              <a:avLst/>
            </a:prstGeom>
          </p:spPr>
        </p:pic>
        <p:pic>
          <p:nvPicPr>
            <p:cNvPr id="16" name="Рисунок 15"/>
            <p:cNvPicPr>
              <a:picLocks noChangeAspect="1"/>
            </p:cNvPicPr>
            <p:nvPr/>
          </p:nvPicPr>
          <p:blipFill rotWithShape="1">
            <a:blip r:embed="rId4">
              <a:extLst>
                <a:ext uri="{28A0092B-C50C-407E-A947-70E740481C1C}">
                  <a14:useLocalDpi xmlns:a14="http://schemas.microsoft.com/office/drawing/2010/main" val="0"/>
                </a:ext>
              </a:extLst>
            </a:blip>
            <a:srcRect r="2854" b="89101"/>
            <a:stretch/>
          </p:blipFill>
          <p:spPr>
            <a:xfrm flipV="1">
              <a:off x="1235335" y="-29369"/>
              <a:ext cx="3511101" cy="594280"/>
            </a:xfrm>
            <a:prstGeom prst="rect">
              <a:avLst/>
            </a:prstGeom>
          </p:spPr>
        </p:pic>
      </p:grpSp>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8524" y="3442601"/>
            <a:ext cx="1067871" cy="1518866"/>
          </a:xfrm>
          <a:prstGeom prst="rect">
            <a:avLst/>
          </a:prstGeom>
        </p:spPr>
      </p:pic>
      <p:sp>
        <p:nvSpPr>
          <p:cNvPr id="21" name="Скругленный прямоугольник 20"/>
          <p:cNvSpPr/>
          <p:nvPr/>
        </p:nvSpPr>
        <p:spPr>
          <a:xfrm>
            <a:off x="5793075" y="5696328"/>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22" name="Скругленный прямоугольник 21"/>
          <p:cNvSpPr/>
          <p:nvPr/>
        </p:nvSpPr>
        <p:spPr>
          <a:xfrm>
            <a:off x="6725029" y="5700465"/>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23" name="Скругленный прямоугольник 22"/>
          <p:cNvSpPr/>
          <p:nvPr/>
        </p:nvSpPr>
        <p:spPr>
          <a:xfrm>
            <a:off x="7648829" y="5684867"/>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5793075" y="5590263"/>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B</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25" name="Прямоугольник 24"/>
          <p:cNvSpPr/>
          <p:nvPr/>
        </p:nvSpPr>
        <p:spPr>
          <a:xfrm>
            <a:off x="6729754" y="5594400"/>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R</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26" name="Прямоугольник 25"/>
          <p:cNvSpPr/>
          <p:nvPr/>
        </p:nvSpPr>
        <p:spPr>
          <a:xfrm>
            <a:off x="7644103" y="5578802"/>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A</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27" name="Скругленный прямоугольник 26"/>
          <p:cNvSpPr/>
          <p:nvPr/>
        </p:nvSpPr>
        <p:spPr>
          <a:xfrm>
            <a:off x="8572680" y="5700465"/>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28" name="Скругленный прямоугольник 27"/>
          <p:cNvSpPr/>
          <p:nvPr/>
        </p:nvSpPr>
        <p:spPr>
          <a:xfrm>
            <a:off x="9487080" y="5703713"/>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29" name="Скругленный прямоугольник 28"/>
          <p:cNvSpPr/>
          <p:nvPr/>
        </p:nvSpPr>
        <p:spPr>
          <a:xfrm>
            <a:off x="10406205" y="5695554"/>
            <a:ext cx="711200" cy="711200"/>
          </a:xfrm>
          <a:prstGeom prst="roundRect">
            <a:avLst/>
          </a:prstGeom>
          <a:solidFill>
            <a:schemeClr val="bg1"/>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8572680" y="5594400"/>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Z</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31" name="Прямоугольник 30"/>
          <p:cNvSpPr/>
          <p:nvPr/>
        </p:nvSpPr>
        <p:spPr>
          <a:xfrm>
            <a:off x="9491805" y="5597648"/>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I</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sp>
        <p:nvSpPr>
          <p:cNvPr id="32" name="Прямоугольник 31"/>
          <p:cNvSpPr/>
          <p:nvPr/>
        </p:nvSpPr>
        <p:spPr>
          <a:xfrm>
            <a:off x="10401479" y="5589489"/>
            <a:ext cx="701749" cy="923330"/>
          </a:xfrm>
          <a:prstGeom prst="rect">
            <a:avLst/>
          </a:prstGeom>
          <a:noFill/>
        </p:spPr>
        <p:txBody>
          <a:bodyPr wrap="squar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rPr>
              <a:t>L</a:t>
            </a:r>
            <a:endParaRPr lang="ru-RU" sz="5400" b="1" cap="none" spc="0" dirty="0">
              <a:ln w="0"/>
              <a:solidFill>
                <a:schemeClr val="accent1"/>
              </a:solidFill>
              <a:effectLst>
                <a:outerShdw blurRad="38100" dist="25400" dir="5400000" algn="ctr" rotWithShape="0">
                  <a:srgbClr val="6E747A">
                    <a:alpha val="43000"/>
                  </a:srgbClr>
                </a:outerShdw>
              </a:effectLst>
              <a:latin typeface="Bookman Old Style" panose="02050604050505020204" pitchFamily="18" charset="0"/>
            </a:endParaRPr>
          </a:p>
        </p:txBody>
      </p:sp>
      <p:pic>
        <p:nvPicPr>
          <p:cNvPr id="33" name="Рисунок 32" descr="brazil_640 (1).png"/>
          <p:cNvPicPr>
            <a:picLocks noChangeAspect="1"/>
          </p:cNvPicPr>
          <p:nvPr/>
        </p:nvPicPr>
        <p:blipFill>
          <a:blip r:embed="rId6"/>
          <a:stretch>
            <a:fillRect/>
          </a:stretch>
        </p:blipFill>
        <p:spPr>
          <a:xfrm>
            <a:off x="-178129" y="2087206"/>
            <a:ext cx="6388924" cy="4770794"/>
          </a:xfrm>
          <a:prstGeom prst="rect">
            <a:avLst/>
          </a:prstGeom>
        </p:spPr>
      </p:pic>
      <p:pic>
        <p:nvPicPr>
          <p:cNvPr id="34" name="Рисунок 33" descr="975057.jpg"/>
          <p:cNvPicPr>
            <a:picLocks noChangeAspect="1"/>
          </p:cNvPicPr>
          <p:nvPr/>
        </p:nvPicPr>
        <p:blipFill>
          <a:blip r:embed="rId7"/>
          <a:stretch>
            <a:fillRect/>
          </a:stretch>
        </p:blipFill>
        <p:spPr>
          <a:xfrm>
            <a:off x="6211614" y="1818290"/>
            <a:ext cx="3993931" cy="2659117"/>
          </a:xfrm>
          <a:prstGeom prst="rect">
            <a:avLst/>
          </a:prstGeom>
          <a:effectLst>
            <a:softEdge rad="317500"/>
          </a:effectLst>
        </p:spPr>
      </p:pic>
      <p:pic>
        <p:nvPicPr>
          <p:cNvPr id="38" name="Рисунок 37" descr="0_12c4c8_53a3f7c3_orig.png"/>
          <p:cNvPicPr>
            <a:picLocks noChangeAspect="1"/>
          </p:cNvPicPr>
          <p:nvPr/>
        </p:nvPicPr>
        <p:blipFill>
          <a:blip r:embed="rId8" cstate="print"/>
          <a:stretch>
            <a:fillRect/>
          </a:stretch>
        </p:blipFill>
        <p:spPr>
          <a:xfrm>
            <a:off x="5569016" y="1156136"/>
            <a:ext cx="5335037" cy="4120056"/>
          </a:xfrm>
          <a:prstGeom prst="rect">
            <a:avLst/>
          </a:prstGeom>
        </p:spPr>
      </p:pic>
    </p:spTree>
    <p:extLst>
      <p:ext uri="{BB962C8B-B14F-4D97-AF65-F5344CB8AC3E}">
        <p14:creationId xmlns:p14="http://schemas.microsoft.com/office/powerpoint/2010/main" val="210140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1000"/>
                                        <p:tgtEl>
                                          <p:spTgt spid="33"/>
                                        </p:tgtEl>
                                      </p:cBhvr>
                                    </p:animEffect>
                                  </p:childTnLst>
                                </p:cTn>
                              </p:par>
                            </p:childTnLst>
                          </p:cTn>
                        </p:par>
                        <p:par>
                          <p:cTn id="8" fill="hold">
                            <p:stCondLst>
                              <p:cond delay="1000"/>
                            </p:stCondLst>
                            <p:childTnLst>
                              <p:par>
                                <p:cTn id="9" presetID="55" presetClass="entr" presetSubtype="0" fill="hold" grpId="0" nodeType="afterEffect">
                                  <p:stCondLst>
                                    <p:cond delay="2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0.70"/>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par>
                          <p:cTn id="14" fill="hold">
                            <p:stCondLst>
                              <p:cond delay="1520"/>
                            </p:stCondLst>
                            <p:childTnLst>
                              <p:par>
                                <p:cTn id="15" presetID="55" presetClass="entr" presetSubtype="0" fill="hold" grpId="0" nodeType="afterEffect">
                                  <p:stCondLst>
                                    <p:cond delay="2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strVal val="#ppt_w*0.70"/>
                                          </p:val>
                                        </p:tav>
                                        <p:tav tm="100000">
                                          <p:val>
                                            <p:strVal val="#ppt_w"/>
                                          </p:val>
                                        </p:tav>
                                      </p:tavLst>
                                    </p:anim>
                                    <p:anim calcmode="lin" valueType="num">
                                      <p:cBhvr>
                                        <p:cTn id="18" dur="500" fill="hold"/>
                                        <p:tgtEl>
                                          <p:spTgt spid="25"/>
                                        </p:tgtEl>
                                        <p:attrNameLst>
                                          <p:attrName>ppt_h</p:attrName>
                                        </p:attrNameLst>
                                      </p:cBhvr>
                                      <p:tavLst>
                                        <p:tav tm="0">
                                          <p:val>
                                            <p:strVal val="#ppt_h"/>
                                          </p:val>
                                        </p:tav>
                                        <p:tav tm="100000">
                                          <p:val>
                                            <p:strVal val="#ppt_h"/>
                                          </p:val>
                                        </p:tav>
                                      </p:tavLst>
                                    </p:anim>
                                    <p:animEffect transition="in" filter="fade">
                                      <p:cBhvr>
                                        <p:cTn id="19" dur="500"/>
                                        <p:tgtEl>
                                          <p:spTgt spid="25"/>
                                        </p:tgtEl>
                                      </p:cBhvr>
                                    </p:animEffect>
                                  </p:childTnLst>
                                </p:cTn>
                              </p:par>
                            </p:childTnLst>
                          </p:cTn>
                        </p:par>
                        <p:par>
                          <p:cTn id="20" fill="hold">
                            <p:stCondLst>
                              <p:cond delay="2040"/>
                            </p:stCondLst>
                            <p:childTnLst>
                              <p:par>
                                <p:cTn id="21" presetID="55" presetClass="entr" presetSubtype="0" fill="hold" grpId="0" nodeType="afterEffect">
                                  <p:stCondLst>
                                    <p:cond delay="2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strVal val="#ppt_w*0.70"/>
                                          </p:val>
                                        </p:tav>
                                        <p:tav tm="100000">
                                          <p:val>
                                            <p:strVal val="#ppt_w"/>
                                          </p:val>
                                        </p:tav>
                                      </p:tavLst>
                                    </p:anim>
                                    <p:anim calcmode="lin" valueType="num">
                                      <p:cBhvr>
                                        <p:cTn id="24" dur="500" fill="hold"/>
                                        <p:tgtEl>
                                          <p:spTgt spid="26"/>
                                        </p:tgtEl>
                                        <p:attrNameLst>
                                          <p:attrName>ppt_h</p:attrName>
                                        </p:attrNameLst>
                                      </p:cBhvr>
                                      <p:tavLst>
                                        <p:tav tm="0">
                                          <p:val>
                                            <p:strVal val="#ppt_h"/>
                                          </p:val>
                                        </p:tav>
                                        <p:tav tm="100000">
                                          <p:val>
                                            <p:strVal val="#ppt_h"/>
                                          </p:val>
                                        </p:tav>
                                      </p:tavLst>
                                    </p:anim>
                                    <p:animEffect transition="in" filter="fade">
                                      <p:cBhvr>
                                        <p:cTn id="25" dur="500"/>
                                        <p:tgtEl>
                                          <p:spTgt spid="26"/>
                                        </p:tgtEl>
                                      </p:cBhvr>
                                    </p:animEffect>
                                  </p:childTnLst>
                                </p:cTn>
                              </p:par>
                            </p:childTnLst>
                          </p:cTn>
                        </p:par>
                        <p:par>
                          <p:cTn id="26" fill="hold">
                            <p:stCondLst>
                              <p:cond delay="2560"/>
                            </p:stCondLst>
                            <p:childTnLst>
                              <p:par>
                                <p:cTn id="27" presetID="55" presetClass="entr" presetSubtype="0" fill="hold" grpId="0" nodeType="afterEffect">
                                  <p:stCondLst>
                                    <p:cond delay="2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strVal val="#ppt_w*0.70"/>
                                          </p:val>
                                        </p:tav>
                                        <p:tav tm="100000">
                                          <p:val>
                                            <p:strVal val="#ppt_w"/>
                                          </p:val>
                                        </p:tav>
                                      </p:tavLst>
                                    </p:anim>
                                    <p:anim calcmode="lin" valueType="num">
                                      <p:cBhvr>
                                        <p:cTn id="30" dur="500" fill="hold"/>
                                        <p:tgtEl>
                                          <p:spTgt spid="30"/>
                                        </p:tgtEl>
                                        <p:attrNameLst>
                                          <p:attrName>ppt_h</p:attrName>
                                        </p:attrNameLst>
                                      </p:cBhvr>
                                      <p:tavLst>
                                        <p:tav tm="0">
                                          <p:val>
                                            <p:strVal val="#ppt_h"/>
                                          </p:val>
                                        </p:tav>
                                        <p:tav tm="100000">
                                          <p:val>
                                            <p:strVal val="#ppt_h"/>
                                          </p:val>
                                        </p:tav>
                                      </p:tavLst>
                                    </p:anim>
                                    <p:animEffect transition="in" filter="fade">
                                      <p:cBhvr>
                                        <p:cTn id="31" dur="500"/>
                                        <p:tgtEl>
                                          <p:spTgt spid="30"/>
                                        </p:tgtEl>
                                      </p:cBhvr>
                                    </p:animEffect>
                                  </p:childTnLst>
                                </p:cTn>
                              </p:par>
                            </p:childTnLst>
                          </p:cTn>
                        </p:par>
                        <p:par>
                          <p:cTn id="32" fill="hold">
                            <p:stCondLst>
                              <p:cond delay="3080"/>
                            </p:stCondLst>
                            <p:childTnLst>
                              <p:par>
                                <p:cTn id="33" presetID="55" presetClass="entr" presetSubtype="0" fill="hold" grpId="0" nodeType="afterEffect">
                                  <p:stCondLst>
                                    <p:cond delay="2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strVal val="#ppt_w*0.70"/>
                                          </p:val>
                                        </p:tav>
                                        <p:tav tm="100000">
                                          <p:val>
                                            <p:strVal val="#ppt_w"/>
                                          </p:val>
                                        </p:tav>
                                      </p:tavLst>
                                    </p:anim>
                                    <p:anim calcmode="lin" valueType="num">
                                      <p:cBhvr>
                                        <p:cTn id="36" dur="500" fill="hold"/>
                                        <p:tgtEl>
                                          <p:spTgt spid="31"/>
                                        </p:tgtEl>
                                        <p:attrNameLst>
                                          <p:attrName>ppt_h</p:attrName>
                                        </p:attrNameLst>
                                      </p:cBhvr>
                                      <p:tavLst>
                                        <p:tav tm="0">
                                          <p:val>
                                            <p:strVal val="#ppt_h"/>
                                          </p:val>
                                        </p:tav>
                                        <p:tav tm="100000">
                                          <p:val>
                                            <p:strVal val="#ppt_h"/>
                                          </p:val>
                                        </p:tav>
                                      </p:tavLst>
                                    </p:anim>
                                    <p:animEffect transition="in" filter="fade">
                                      <p:cBhvr>
                                        <p:cTn id="37" dur="500"/>
                                        <p:tgtEl>
                                          <p:spTgt spid="31"/>
                                        </p:tgtEl>
                                      </p:cBhvr>
                                    </p:animEffect>
                                  </p:childTnLst>
                                </p:cTn>
                              </p:par>
                            </p:childTnLst>
                          </p:cTn>
                        </p:par>
                        <p:par>
                          <p:cTn id="38" fill="hold">
                            <p:stCondLst>
                              <p:cond delay="3600"/>
                            </p:stCondLst>
                            <p:childTnLst>
                              <p:par>
                                <p:cTn id="39" presetID="55" presetClass="entr" presetSubtype="0"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strVal val="#ppt_w*0.70"/>
                                          </p:val>
                                        </p:tav>
                                        <p:tav tm="100000">
                                          <p:val>
                                            <p:strVal val="#ppt_w"/>
                                          </p:val>
                                        </p:tav>
                                      </p:tavLst>
                                    </p:anim>
                                    <p:anim calcmode="lin" valueType="num">
                                      <p:cBhvr>
                                        <p:cTn id="42" dur="500" fill="hold"/>
                                        <p:tgtEl>
                                          <p:spTgt spid="32"/>
                                        </p:tgtEl>
                                        <p:attrNameLst>
                                          <p:attrName>ppt_h</p:attrName>
                                        </p:attrNameLst>
                                      </p:cBhvr>
                                      <p:tavLst>
                                        <p:tav tm="0">
                                          <p:val>
                                            <p:strVal val="#ppt_h"/>
                                          </p:val>
                                        </p:tav>
                                        <p:tav tm="100000">
                                          <p:val>
                                            <p:strVal val="#ppt_h"/>
                                          </p:val>
                                        </p:tav>
                                      </p:tavLst>
                                    </p:anim>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0731" y="472965"/>
            <a:ext cx="9879724" cy="1818289"/>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366946" y="782146"/>
            <a:ext cx="9592792" cy="1077218"/>
          </a:xfrm>
          <a:prstGeom prst="rect">
            <a:avLst/>
          </a:prstGeom>
        </p:spPr>
        <p:txBody>
          <a:bodyPr wrap="square">
            <a:spAutoFit/>
          </a:bodyPr>
          <a:lstStyle/>
          <a:p>
            <a:pPr algn="ctr"/>
            <a:r>
              <a:rPr lang="en-US" sz="3200" dirty="0" smtClean="0">
                <a:solidFill>
                  <a:schemeClr val="accent5">
                    <a:lumMod val="75000"/>
                  </a:schemeClr>
                </a:solidFill>
                <a:latin typeface="Book Antiqua" pitchFamily="18" charset="0"/>
                <a:cs typeface="Times New Roman" panose="02020603050405020304" pitchFamily="18" charset="0"/>
              </a:rPr>
              <a:t>New Year in Brazil is summer holiday.</a:t>
            </a:r>
            <a:r>
              <a:rPr lang="ru-RU" sz="3200" dirty="0" smtClean="0">
                <a:solidFill>
                  <a:schemeClr val="accent5">
                    <a:lumMod val="75000"/>
                  </a:schemeClr>
                </a:solidFill>
                <a:latin typeface="Book Antiqua" pitchFamily="18" charset="0"/>
                <a:cs typeface="Times New Roman" panose="02020603050405020304" pitchFamily="18" charset="0"/>
              </a:rPr>
              <a:t> </a:t>
            </a:r>
            <a:r>
              <a:rPr lang="en-US" sz="3200" dirty="0" smtClean="0">
                <a:solidFill>
                  <a:schemeClr val="accent5">
                    <a:lumMod val="75000"/>
                  </a:schemeClr>
                </a:solidFill>
                <a:latin typeface="Book Antiqua" pitchFamily="18" charset="0"/>
                <a:cs typeface="Times New Roman" panose="02020603050405020304" pitchFamily="18" charset="0"/>
              </a:rPr>
              <a:t>Brazilians celebrate the New Year dancing and singing.</a:t>
            </a:r>
            <a:endParaRPr lang="ru-RU" sz="3200" dirty="0">
              <a:solidFill>
                <a:schemeClr val="accent5">
                  <a:lumMod val="75000"/>
                </a:schemeClr>
              </a:solidFill>
              <a:latin typeface="Book Antiqua" pitchFamily="18" charset="0"/>
            </a:endParaRPr>
          </a:p>
        </p:txBody>
      </p:sp>
      <p:pic>
        <p:nvPicPr>
          <p:cNvPr id="7" name="Рисунок 6" descr="9948403_l.jpg"/>
          <p:cNvPicPr>
            <a:picLocks noChangeAspect="1"/>
          </p:cNvPicPr>
          <p:nvPr/>
        </p:nvPicPr>
        <p:blipFill>
          <a:blip r:embed="rId2" cstate="print"/>
          <a:stretch>
            <a:fillRect/>
          </a:stretch>
        </p:blipFill>
        <p:spPr>
          <a:xfrm>
            <a:off x="1227909" y="2782390"/>
            <a:ext cx="4898571" cy="3396342"/>
          </a:xfrm>
          <a:prstGeom prst="rect">
            <a:avLst/>
          </a:prstGeom>
          <a:effectLst>
            <a:softEdge rad="63500"/>
          </a:effectLst>
        </p:spPr>
      </p:pic>
      <p:pic>
        <p:nvPicPr>
          <p:cNvPr id="11" name="Рисунок 10" descr="pic000a03.jpg"/>
          <p:cNvPicPr>
            <a:picLocks noChangeAspect="1"/>
          </p:cNvPicPr>
          <p:nvPr/>
        </p:nvPicPr>
        <p:blipFill>
          <a:blip r:embed="rId3"/>
          <a:stretch>
            <a:fillRect/>
          </a:stretch>
        </p:blipFill>
        <p:spPr>
          <a:xfrm>
            <a:off x="6309360" y="2821577"/>
            <a:ext cx="4942114" cy="3396343"/>
          </a:xfrm>
          <a:prstGeom prst="rect">
            <a:avLst/>
          </a:prstGeom>
          <a:effectLst>
            <a:softEdge rad="63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2522</TotalTime>
  <Words>1754</Words>
  <Application>Microsoft Office PowerPoint</Application>
  <PresentationFormat>Широкоэкранный</PresentationFormat>
  <Paragraphs>256</Paragraphs>
  <Slides>70</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70</vt:i4>
      </vt:variant>
    </vt:vector>
  </HeadingPairs>
  <TitlesOfParts>
    <vt:vector size="79" baseType="lpstr">
      <vt:lpstr>ＭＳ Ｐゴシック</vt:lpstr>
      <vt:lpstr>Arial</vt:lpstr>
      <vt:lpstr>Book Antiqua</vt:lpstr>
      <vt:lpstr>Bookman Old Style</vt:lpstr>
      <vt:lpstr>Calibri</vt:lpstr>
      <vt:lpstr>Calibri Light</vt:lpstr>
      <vt:lpstr>Mangal</vt:lpstr>
      <vt:lpstr>Times New Roman</vt:lpstr>
      <vt:lpstr>Тема Office</vt:lpstr>
      <vt:lpstr>Презентация PowerPoint</vt:lpstr>
      <vt:lpstr>Guess the country</vt:lpstr>
      <vt:lpstr>Презентация PowerPoint</vt:lpstr>
      <vt:lpstr>Презентация PowerPoint</vt:lpstr>
      <vt:lpstr>Презентация PowerPoint</vt:lpstr>
      <vt:lpstr>Презентация PowerPoint</vt:lpstr>
      <vt:lpstr>Презентация PowerPoint</vt:lpstr>
      <vt:lpstr>Guess the country</vt:lpstr>
      <vt:lpstr>Презентация PowerPoint</vt:lpstr>
      <vt:lpstr>Презентация PowerPoint</vt:lpstr>
      <vt:lpstr>Презентация PowerPoint</vt:lpstr>
      <vt:lpstr>Презентация PowerPoint</vt:lpstr>
      <vt:lpstr>Guess the country</vt:lpstr>
      <vt:lpstr>Презентация PowerPoint</vt:lpstr>
      <vt:lpstr>Презентация PowerPoint</vt:lpstr>
      <vt:lpstr>Презентация PowerPoint</vt:lpstr>
      <vt:lpstr>Презентация PowerPoint</vt:lpstr>
      <vt:lpstr>Презентация PowerPoint</vt:lpstr>
      <vt:lpstr>Guess the country</vt:lpstr>
      <vt:lpstr>Презентация PowerPoint</vt:lpstr>
      <vt:lpstr>Презентация PowerPoint</vt:lpstr>
      <vt:lpstr>Презентация PowerPoint</vt:lpstr>
      <vt:lpstr>Презентация PowerPoint</vt:lpstr>
      <vt:lpstr>Презентация PowerPoint</vt:lpstr>
      <vt:lpstr>Guess the country</vt:lpstr>
      <vt:lpstr>Презентация PowerPoint</vt:lpstr>
      <vt:lpstr>Презентация PowerPoint</vt:lpstr>
      <vt:lpstr>Презентация PowerPoint</vt:lpstr>
      <vt:lpstr>Презентация PowerPoint</vt:lpstr>
      <vt:lpstr>Презентация PowerPoint</vt:lpstr>
      <vt:lpstr>Guess the country</vt:lpstr>
      <vt:lpstr>Презентация PowerPoint</vt:lpstr>
      <vt:lpstr>Презентация PowerPoint</vt:lpstr>
      <vt:lpstr>Презентация PowerPoint</vt:lpstr>
      <vt:lpstr>Презентация PowerPoint</vt:lpstr>
      <vt:lpstr>Презентация PowerPoint</vt:lpstr>
      <vt:lpstr>Guess the country</vt:lpstr>
      <vt:lpstr>Презентация PowerPoint</vt:lpstr>
      <vt:lpstr>Презентация PowerPoint</vt:lpstr>
      <vt:lpstr>Презентация PowerPoint</vt:lpstr>
      <vt:lpstr>Презентация PowerPoint</vt:lpstr>
      <vt:lpstr>Презентация PowerPoint</vt:lpstr>
      <vt:lpstr>Guess the country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StartSoft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Вера</dc:creator>
  <cp:lastModifiedBy>Вера</cp:lastModifiedBy>
  <cp:revision>213</cp:revision>
  <dcterms:created xsi:type="dcterms:W3CDTF">2017-01-12T11:52:11Z</dcterms:created>
  <dcterms:modified xsi:type="dcterms:W3CDTF">2017-02-15T12:38:38Z</dcterms:modified>
</cp:coreProperties>
</file>