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62" r:id="rId3"/>
    <p:sldId id="263" r:id="rId4"/>
    <p:sldId id="258" r:id="rId5"/>
    <p:sldId id="260" r:id="rId6"/>
    <p:sldId id="264" r:id="rId7"/>
    <p:sldId id="268" r:id="rId8"/>
    <p:sldId id="265" r:id="rId9"/>
    <p:sldId id="319" r:id="rId10"/>
    <p:sldId id="320" r:id="rId11"/>
    <p:sldId id="321" r:id="rId12"/>
    <p:sldId id="322" r:id="rId13"/>
    <p:sldId id="323" r:id="rId14"/>
    <p:sldId id="275" r:id="rId15"/>
    <p:sldId id="298" r:id="rId16"/>
    <p:sldId id="324" r:id="rId17"/>
    <p:sldId id="302" r:id="rId18"/>
    <p:sldId id="305" r:id="rId19"/>
    <p:sldId id="306" r:id="rId20"/>
    <p:sldId id="307" r:id="rId21"/>
    <p:sldId id="308" r:id="rId22"/>
    <p:sldId id="312" r:id="rId23"/>
    <p:sldId id="313" r:id="rId24"/>
    <p:sldId id="314" r:id="rId25"/>
    <p:sldId id="315" r:id="rId26"/>
    <p:sldId id="326" r:id="rId27"/>
    <p:sldId id="327" r:id="rId28"/>
    <p:sldId id="273" r:id="rId29"/>
    <p:sldId id="277" r:id="rId30"/>
    <p:sldId id="287" r:id="rId31"/>
    <p:sldId id="282" r:id="rId32"/>
    <p:sldId id="318" r:id="rId33"/>
    <p:sldId id="285" r:id="rId34"/>
    <p:sldId id="292" r:id="rId35"/>
    <p:sldId id="290" r:id="rId36"/>
    <p:sldId id="316" r:id="rId37"/>
    <p:sldId id="317" r:id="rId38"/>
    <p:sldId id="291" r:id="rId39"/>
    <p:sldId id="293" r:id="rId40"/>
    <p:sldId id="288" r:id="rId41"/>
    <p:sldId id="289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A4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3" autoAdjust="0"/>
    <p:restoredTop sz="94607" autoAdjust="0"/>
  </p:normalViewPr>
  <p:slideViewPr>
    <p:cSldViewPr>
      <p:cViewPr>
        <p:scale>
          <a:sx n="77" d="100"/>
          <a:sy n="77" d="100"/>
        </p:scale>
        <p:origin x="-1086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4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CEDC8F-791B-4392-A313-2B06BB9B31EB}" type="datetimeFigureOut">
              <a:rPr lang="ru-RU" smtClean="0"/>
              <a:pPr/>
              <a:t>23.02.2017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EDF27B-D9CE-4868-BB9F-D338CBE5D6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036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DF27B-D9CE-4868-BB9F-D338CBE5D611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4480" y="4120595"/>
            <a:ext cx="7772400" cy="859205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8825" y="5036825"/>
            <a:ext cx="6400800" cy="835455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rgbClr val="6BA42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rgbClr val="6BA42C"/>
                </a:solidFill>
              </a:defRPr>
            </a:lvl1pPr>
            <a:lvl2pPr>
              <a:defRPr>
                <a:solidFill>
                  <a:srgbClr val="6BA42C"/>
                </a:solidFill>
              </a:defRPr>
            </a:lvl2pPr>
            <a:lvl3pPr>
              <a:defRPr>
                <a:solidFill>
                  <a:srgbClr val="6BA42C"/>
                </a:solidFill>
              </a:defRPr>
            </a:lvl3pPr>
            <a:lvl4pPr>
              <a:defRPr>
                <a:solidFill>
                  <a:srgbClr val="6BA42C"/>
                </a:solidFill>
              </a:defRPr>
            </a:lvl4pPr>
            <a:lvl5pPr>
              <a:defRPr>
                <a:solidFill>
                  <a:srgbClr val="6BA42C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425" y="274638"/>
            <a:ext cx="6710784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425" y="1443836"/>
            <a:ext cx="6710784" cy="4275740"/>
          </a:xfrm>
        </p:spPr>
        <p:txBody>
          <a:bodyPr/>
          <a:lstStyle>
            <a:lvl1pPr>
              <a:defRPr sz="2800">
                <a:solidFill>
                  <a:srgbClr val="6BA42C"/>
                </a:solidFill>
              </a:defRPr>
            </a:lvl1pPr>
            <a:lvl2pPr>
              <a:defRPr>
                <a:solidFill>
                  <a:srgbClr val="6BA42C"/>
                </a:solidFill>
              </a:defRPr>
            </a:lvl2pPr>
            <a:lvl3pPr>
              <a:defRPr>
                <a:solidFill>
                  <a:srgbClr val="6BA42C"/>
                </a:solidFill>
              </a:defRPr>
            </a:lvl3pPr>
            <a:lvl4pPr>
              <a:defRPr>
                <a:solidFill>
                  <a:srgbClr val="6BA42C"/>
                </a:solidFill>
              </a:defRPr>
            </a:lvl4pPr>
            <a:lvl5pPr>
              <a:defRPr>
                <a:solidFill>
                  <a:srgbClr val="6BA42C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3835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BA42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73697"/>
            <a:ext cx="4040188" cy="3798583"/>
          </a:xfrm>
        </p:spPr>
        <p:txBody>
          <a:bodyPr/>
          <a:lstStyle>
            <a:lvl1pPr>
              <a:defRPr sz="2400">
                <a:solidFill>
                  <a:srgbClr val="6BA42C"/>
                </a:solidFill>
              </a:defRPr>
            </a:lvl1pPr>
            <a:lvl2pPr>
              <a:defRPr sz="2000">
                <a:solidFill>
                  <a:srgbClr val="6BA42C"/>
                </a:solidFill>
              </a:defRPr>
            </a:lvl2pPr>
            <a:lvl3pPr>
              <a:defRPr sz="1800">
                <a:solidFill>
                  <a:srgbClr val="6BA42C"/>
                </a:solidFill>
              </a:defRPr>
            </a:lvl3pPr>
            <a:lvl4pPr>
              <a:defRPr sz="1600">
                <a:solidFill>
                  <a:srgbClr val="6BA42C"/>
                </a:solidFill>
              </a:defRPr>
            </a:lvl4pPr>
            <a:lvl5pPr>
              <a:defRPr sz="1600">
                <a:solidFill>
                  <a:srgbClr val="6BA42C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43835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BA42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73697"/>
            <a:ext cx="4041775" cy="3798583"/>
          </a:xfrm>
        </p:spPr>
        <p:txBody>
          <a:bodyPr/>
          <a:lstStyle>
            <a:lvl1pPr>
              <a:defRPr sz="2400">
                <a:solidFill>
                  <a:srgbClr val="6BA42C"/>
                </a:solidFill>
              </a:defRPr>
            </a:lvl1pPr>
            <a:lvl2pPr>
              <a:defRPr sz="2000">
                <a:solidFill>
                  <a:srgbClr val="6BA42C"/>
                </a:solidFill>
              </a:defRPr>
            </a:lvl2pPr>
            <a:lvl3pPr>
              <a:defRPr sz="1800">
                <a:solidFill>
                  <a:srgbClr val="6BA42C"/>
                </a:solidFill>
              </a:defRPr>
            </a:lvl3pPr>
            <a:lvl4pPr>
              <a:defRPr sz="1600">
                <a:solidFill>
                  <a:srgbClr val="6BA42C"/>
                </a:solidFill>
              </a:defRPr>
            </a:lvl4pPr>
            <a:lvl5pPr>
              <a:defRPr sz="1600">
                <a:solidFill>
                  <a:srgbClr val="6BA42C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3042" y="2500306"/>
            <a:ext cx="7358114" cy="222483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Экологическое воспитание дошкольников 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детском саду «Ветерок»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43306" y="5429264"/>
            <a:ext cx="5072098" cy="1071570"/>
          </a:xfrm>
        </p:spPr>
        <p:txBody>
          <a:bodyPr>
            <a:normAutofit fontScale="85000" lnSpcReduction="20000"/>
          </a:bodyPr>
          <a:lstStyle/>
          <a:p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Старший воспитатель: Родионова Л.В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endParaRPr lang="ru-RU" b="1" dirty="0" smtClean="0"/>
          </a:p>
          <a:p>
            <a:pPr algn="l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Серноводск 2017г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0035" y="428604"/>
            <a:ext cx="84296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85852" y="214290"/>
            <a:ext cx="6500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ГБОУ СОШ «ОЦ» пос. Серноводск СП ДС «Ветерок»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G:\для дней зещиты 16\эко сказка Луканчева\GEDC04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643314"/>
            <a:ext cx="4531354" cy="2210512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G:\для дней зещиты 16\эко сказка Луканчева\GEDC04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785794"/>
            <a:ext cx="4143401" cy="2309781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C:\Users\Ветерок-1\Desktop\выпуск\SAM_4167.JPG"/>
          <p:cNvPicPr>
            <a:picLocks noChangeAspect="1" noChangeArrowheads="1"/>
          </p:cNvPicPr>
          <p:nvPr/>
        </p:nvPicPr>
        <p:blipFill rotWithShape="1">
          <a:blip r:embed="rId4" cstate="print"/>
          <a:srcRect r="2625" b="14914"/>
          <a:stretch/>
        </p:blipFill>
        <p:spPr bwMode="auto">
          <a:xfrm>
            <a:off x="5167719" y="3643314"/>
            <a:ext cx="3738390" cy="2449982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8" descr="G:\для дней зещиты 16\эко сказка Луканчева\GEDC041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642918"/>
            <a:ext cx="3429025" cy="2245760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214810" y="214290"/>
            <a:ext cx="3322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6BA42C"/>
                </a:solidFill>
                <a:latin typeface="Times New Roman" pitchFamily="18" charset="0"/>
                <a:cs typeface="Times New Roman" pitchFamily="18" charset="0"/>
              </a:rPr>
              <a:t>Экологические сказки</a:t>
            </a:r>
            <a:endParaRPr lang="ru-RU" sz="2400" b="1" dirty="0">
              <a:solidFill>
                <a:srgbClr val="6BA42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Ветерок-1\Desktop\огород на подоконникеНовая папка (2)\IMG1832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857232"/>
            <a:ext cx="3357609" cy="2517773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Users\Ветерок-1\Desktop\огород на подоконникеНовая папка (2)\IMG1934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714356"/>
            <a:ext cx="3524298" cy="2643753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C:\Users\Ветерок-1\Desktop\фото Сазанович\DSCF087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3857628"/>
            <a:ext cx="3357597" cy="2517776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428860" y="285728"/>
            <a:ext cx="3429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BA42C"/>
                </a:solidFill>
                <a:latin typeface="Times New Roman" pitchFamily="18" charset="0"/>
                <a:cs typeface="Times New Roman" pitchFamily="18" charset="0"/>
              </a:rPr>
              <a:t>Наши проекты</a:t>
            </a:r>
            <a:endParaRPr lang="ru-RU" sz="2400" b="1" dirty="0">
              <a:solidFill>
                <a:srgbClr val="6BA42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5" descr="DSCN43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3786190"/>
            <a:ext cx="3499943" cy="2625391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GEDC236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66"/>
            <a:ext cx="2000264" cy="2999529"/>
          </a:xfrm>
          <a:prstGeom prst="rect">
            <a:avLst/>
          </a:prstGeom>
          <a:noFill/>
          <a:ln w="57150">
            <a:solidFill>
              <a:srgbClr val="6BA42C"/>
            </a:solidFill>
            <a:miter lim="800000"/>
            <a:headEnd/>
            <a:tailEnd/>
          </a:ln>
        </p:spPr>
      </p:pic>
      <p:pic>
        <p:nvPicPr>
          <p:cNvPr id="3" name="Picture 5" descr="2015-04-28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714356"/>
            <a:ext cx="2000264" cy="2666021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C:\Documents and Settings\user\Рабочий стол\занятия\посадка цветов\P1010085.JPG"/>
          <p:cNvPicPr>
            <a:picLocks noChangeAspect="1" noChangeArrowheads="1"/>
          </p:cNvPicPr>
          <p:nvPr/>
        </p:nvPicPr>
        <p:blipFill>
          <a:blip r:embed="rId4" cstate="print"/>
          <a:srcRect r="19340"/>
          <a:stretch>
            <a:fillRect/>
          </a:stretch>
        </p:blipFill>
        <p:spPr bwMode="auto">
          <a:xfrm>
            <a:off x="5929322" y="642918"/>
            <a:ext cx="2671192" cy="2446888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AM_24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071942"/>
            <a:ext cx="2893868" cy="2044846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0" descr="G:\для дней зещиты 16\экология Русина\GEDC07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4000504"/>
            <a:ext cx="2322111" cy="2286016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Ветерок-1\Desktop\старший воспитатель\выпуск\SAM_3742.JPG"/>
          <p:cNvPicPr>
            <a:picLocks noChangeAspect="1" noChangeArrowheads="1"/>
          </p:cNvPicPr>
          <p:nvPr/>
        </p:nvPicPr>
        <p:blipFill>
          <a:blip r:embed="rId7" cstate="print"/>
          <a:srcRect b="12281"/>
          <a:stretch>
            <a:fillRect/>
          </a:stretch>
        </p:blipFill>
        <p:spPr bwMode="auto">
          <a:xfrm>
            <a:off x="3357554" y="4071942"/>
            <a:ext cx="2928958" cy="1926947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P10308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428604"/>
            <a:ext cx="3249613" cy="2436812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4" descr="snapshot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571480"/>
            <a:ext cx="4222089" cy="2357454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5" descr="G:\отобрано\GEDC09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3357562"/>
            <a:ext cx="1887168" cy="3160080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G:\отобрано\GEDC087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446" y="3571876"/>
            <a:ext cx="3162779" cy="2643206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G:\отобрано\GEDC09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3571876"/>
            <a:ext cx="2859236" cy="2792174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714480" y="0"/>
            <a:ext cx="4000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BA42C"/>
                </a:solidFill>
                <a:latin typeface="Times New Roman" pitchFamily="18" charset="0"/>
                <a:cs typeface="Times New Roman" pitchFamily="18" charset="0"/>
              </a:rPr>
              <a:t>Игровая деятельность</a:t>
            </a:r>
            <a:endParaRPr lang="ru-RU" sz="2400" b="1" dirty="0">
              <a:solidFill>
                <a:srgbClr val="6BA42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7290" y="285728"/>
            <a:ext cx="64294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6BA42C"/>
                </a:solidFill>
                <a:latin typeface="Times New Roman" pitchFamily="18" charset="0"/>
                <a:cs typeface="Times New Roman" pitchFamily="18" charset="0"/>
              </a:rPr>
              <a:t>3.  практическое направление работы </a:t>
            </a:r>
            <a:endParaRPr lang="ru-RU" sz="2800" b="1" dirty="0">
              <a:solidFill>
                <a:srgbClr val="6BA42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SAM_244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928670"/>
            <a:ext cx="3786214" cy="2507753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 descr="SAM_758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853030"/>
            <a:ext cx="2928958" cy="2756733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SAM_23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3929066"/>
            <a:ext cx="3071834" cy="2569378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0" descr="SAM_244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4" y="3929066"/>
            <a:ext cx="3785822" cy="2521575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:\фото. экол. суб\P101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428604"/>
            <a:ext cx="3500462" cy="2619228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C:\Users\Ветерок-1\Desktop\старший воспитатель\фото  экол. 1 мл. гр\SAM_4776.JPG"/>
          <p:cNvPicPr>
            <a:picLocks noChangeAspect="1" noChangeArrowheads="1"/>
          </p:cNvPicPr>
          <p:nvPr/>
        </p:nvPicPr>
        <p:blipFill>
          <a:blip r:embed="rId3" cstate="print"/>
          <a:srcRect r="1299" b="10390"/>
          <a:stretch>
            <a:fillRect/>
          </a:stretch>
        </p:blipFill>
        <p:spPr bwMode="auto">
          <a:xfrm>
            <a:off x="1000100" y="3786190"/>
            <a:ext cx="3776897" cy="2571768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C:\Users\Ветерок-1\Desktop\старший воспитатель\фото экол. субб\SAM_47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1887" y="428604"/>
            <a:ext cx="3852340" cy="2571768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1" descr="G:\для дней зещиты 16\GEDC061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80" y="3714752"/>
            <a:ext cx="3548087" cy="2661065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0034" y="214290"/>
            <a:ext cx="7500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BA42C"/>
                </a:solidFill>
                <a:latin typeface="Times New Roman" pitchFamily="18" charset="0"/>
                <a:cs typeface="Times New Roman" pitchFamily="18" charset="0"/>
              </a:rPr>
              <a:t> 4. Исследовательское направление работы </a:t>
            </a:r>
            <a:endParaRPr lang="ru-RU" sz="2400" b="1" dirty="0">
              <a:solidFill>
                <a:srgbClr val="6BA42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000108"/>
            <a:ext cx="3643338" cy="2429589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142984"/>
            <a:ext cx="3535119" cy="2357453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 descr="C:\Users\Ветерок-1\Desktop\Нат.Ив. День солнца\SAM_4305.JPG"/>
          <p:cNvPicPr>
            <a:picLocks noChangeAspect="1" noChangeArrowheads="1"/>
          </p:cNvPicPr>
          <p:nvPr/>
        </p:nvPicPr>
        <p:blipFill>
          <a:blip r:embed="rId4"/>
          <a:srcRect r="-2128" b="12056"/>
          <a:stretch>
            <a:fillRect/>
          </a:stretch>
        </p:blipFill>
        <p:spPr bwMode="auto">
          <a:xfrm>
            <a:off x="5143504" y="4143380"/>
            <a:ext cx="3650251" cy="2357454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5" name="Picture 1" descr="C:\Users\Ветерок-1\Desktop\старший воспитатель\фото 2016\DCIM\100GEDSC\GEDC13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28" y="3786190"/>
            <a:ext cx="3286148" cy="2464612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14" y="0"/>
            <a:ext cx="64294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«7 чудес Сергиевской земли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428604"/>
            <a:ext cx="7858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6BA42C"/>
                </a:solidFill>
                <a:latin typeface="Times New Roman" pitchFamily="18" charset="0"/>
                <a:cs typeface="Times New Roman" pitchFamily="18" charset="0"/>
              </a:rPr>
              <a:t>1 этап   «Рисуем и фотографируем чудеса Сергиевской земли»</a:t>
            </a:r>
            <a:endParaRPr lang="ru-RU" b="1" dirty="0">
              <a:solidFill>
                <a:srgbClr val="6BA42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F:\7 чудес фото работ\GEDC18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71546"/>
            <a:ext cx="2922171" cy="2071702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 descr="F:\7 чудес фото работ\GEDC18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1658" y="1142985"/>
            <a:ext cx="2969019" cy="2071702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428992" y="1000108"/>
            <a:ext cx="2286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Серное озеро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F:\7 чудес фото работ\GEDC18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2143116"/>
            <a:ext cx="2428892" cy="3308095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8" descr="F:\7 чудес фото работ\GEDC18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643314"/>
            <a:ext cx="2934318" cy="2214578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9" descr="F:\7 чудес фото работ\GEDC188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3929066"/>
            <a:ext cx="2935223" cy="2254063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1604" y="0"/>
            <a:ext cx="6000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«7 чудес Сергиевской земли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7224" y="428604"/>
            <a:ext cx="7429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6BA42C"/>
                </a:solidFill>
                <a:latin typeface="Times New Roman" pitchFamily="18" charset="0"/>
                <a:cs typeface="Times New Roman" pitchFamily="18" charset="0"/>
              </a:rPr>
              <a:t>1 этап   «Рисуем и фотографируем чудеса Сергиевской земли»</a:t>
            </a:r>
            <a:endParaRPr lang="ru-RU" b="1" dirty="0">
              <a:solidFill>
                <a:srgbClr val="6BA42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F:\7 чудес фото работ\GEDC18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268760"/>
            <a:ext cx="3500462" cy="2505543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F:\7 чудес фото работ\GEDC18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995516"/>
            <a:ext cx="2928958" cy="4216205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F:\7 чудес фото работ\GEDC18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4000504"/>
            <a:ext cx="3536632" cy="2428892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572000" y="2132856"/>
            <a:ext cx="1224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Голубое</a:t>
            </a:r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озеро</a:t>
            </a:r>
            <a:endParaRPr lang="ru-RU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8794" y="0"/>
            <a:ext cx="5500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«7 чудес Сергиевской земли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00100" y="357166"/>
            <a:ext cx="7358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6BA42C"/>
                </a:solidFill>
                <a:latin typeface="Times New Roman" pitchFamily="18" charset="0"/>
                <a:cs typeface="Times New Roman" pitchFamily="18" charset="0"/>
              </a:rPr>
              <a:t>1 этап   «Рисуем и фотографируем чудеса Сергиевской земли»</a:t>
            </a:r>
            <a:endParaRPr lang="ru-RU" b="1" dirty="0">
              <a:solidFill>
                <a:srgbClr val="6BA42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7" descr="F:\7 чудес фото работ\GEDC18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214422"/>
            <a:ext cx="3643338" cy="2525319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57158" y="785794"/>
            <a:ext cx="33575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Гора Шихан</a:t>
            </a:r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F:\7 чудес фото работ\GEDC18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714488"/>
            <a:ext cx="3558776" cy="3571899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929190" y="1142984"/>
            <a:ext cx="3929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Радаевское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месторождение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F:\7 чудес фото работ\GEDC18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4071942"/>
            <a:ext cx="3286148" cy="2500594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71638" y="285728"/>
            <a:ext cx="7072362" cy="121444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Batang" pitchFamily="18" charset="-127"/>
                <a:ea typeface="Batang" pitchFamily="18" charset="-127"/>
              </a:rPr>
              <a:t> </a:t>
            </a:r>
            <a:endParaRPr lang="en-US" b="1" dirty="0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85918" y="1000108"/>
            <a:ext cx="7000924" cy="5357850"/>
          </a:xfrm>
        </p:spPr>
        <p:txBody>
          <a:bodyPr>
            <a:normAutofit fontScale="92500"/>
          </a:bodyPr>
          <a:lstStyle/>
          <a:p>
            <a:pPr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● программа структурного подразделения «Детский сад «Ветерок»» ГБОУ СОШ «ОЦ» пос. Серноводск; </a:t>
            </a:r>
          </a:p>
          <a:p>
            <a:pPr>
              <a:buNone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● технологии программ :</a:t>
            </a:r>
          </a:p>
          <a:p>
            <a:pPr>
              <a:buNone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-  «Юный эколог» С.Н. Николаевой </a:t>
            </a:r>
          </a:p>
          <a:p>
            <a:pPr>
              <a:buNone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-  «Наш дом – природа» Н.А. Рыжовой </a:t>
            </a:r>
          </a:p>
          <a:p>
            <a:pPr>
              <a:buNone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● авторская программа кружка для старшего дошкольного возраста  С. Н. </a:t>
            </a:r>
            <a:r>
              <a:rPr lang="ru-RU" sz="2600" b="1" dirty="0" err="1" smtClean="0">
                <a:latin typeface="Times New Roman" pitchFamily="18" charset="0"/>
                <a:cs typeface="Times New Roman" pitchFamily="18" charset="0"/>
              </a:rPr>
              <a:t>Луканчевой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 и Е.Ю. </a:t>
            </a:r>
            <a:r>
              <a:rPr lang="ru-RU" sz="2600" b="1" dirty="0" err="1" smtClean="0">
                <a:latin typeface="Times New Roman" pitchFamily="18" charset="0"/>
                <a:cs typeface="Times New Roman" pitchFamily="18" charset="0"/>
              </a:rPr>
              <a:t>Сазанович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«Маленькие исследователи» </a:t>
            </a:r>
          </a:p>
          <a:p>
            <a:pPr>
              <a:buNone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● авторская программа кружка для среднего дошкольного возраста  С.А. </a:t>
            </a:r>
            <a:r>
              <a:rPr lang="ru-RU" sz="2600" b="1" dirty="0" err="1" smtClean="0">
                <a:latin typeface="Times New Roman" pitchFamily="18" charset="0"/>
                <a:cs typeface="Times New Roman" pitchFamily="18" charset="0"/>
              </a:rPr>
              <a:t>Русиной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«Одуванчик»</a:t>
            </a:r>
            <a:endParaRPr lang="en-US" sz="2600" b="1" dirty="0" smtClean="0"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00232" y="285729"/>
            <a:ext cx="70009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ea typeface="Batang" pitchFamily="18" charset="-127"/>
              </a:rPr>
              <a:t>   </a:t>
            </a:r>
            <a:endParaRPr lang="ru-RU" sz="32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0430" y="642918"/>
            <a:ext cx="2871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Программы:</a:t>
            </a:r>
            <a:endParaRPr lang="ru-RU" sz="36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3042" y="0"/>
            <a:ext cx="6000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«7 чудес Сергиевской земли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8728" y="357167"/>
            <a:ext cx="66437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6BA42C"/>
                </a:solidFill>
                <a:latin typeface="Times New Roman" pitchFamily="18" charset="0"/>
                <a:cs typeface="Times New Roman" pitchFamily="18" charset="0"/>
              </a:rPr>
              <a:t>2 этап  «Пишем сказку об одном из чудес Сергиевской земли» </a:t>
            </a:r>
            <a:endParaRPr lang="ru-RU" b="1" dirty="0">
              <a:solidFill>
                <a:srgbClr val="6BA42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F:\7 чудес фото работ\GEDC18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928670"/>
            <a:ext cx="4805435" cy="2214578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F:\7 чудес фото работ\GEDC18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3429000"/>
            <a:ext cx="2286016" cy="3057749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F:\7 чудес фото работ\GEDC18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643314"/>
            <a:ext cx="3541277" cy="2633845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 descr="E:\фестиваль 1 сентября\7 чудес света Сергиевской земли\Новая папка (2)\100_28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928670"/>
            <a:ext cx="2976584" cy="2232438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фестиваль 1 сентября\7 чудес света Сергиевской земли\Новая папка (2)\100_28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00108"/>
            <a:ext cx="1928826" cy="2571768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E:\фестиваль 1 сентября\7 чудес света Сергиевской земли\Новая папка (2)\100_28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928670"/>
            <a:ext cx="1964545" cy="2619393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E:\фестиваль 1 сентября\7 чудес света Сергиевской земли\Новая папка (2)\100_28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928670"/>
            <a:ext cx="3500461" cy="2625347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E:\фестиваль 1 сентября\7 чудес света Сергиевской земли\Новая папка (2)\100_2821.JPG"/>
          <p:cNvPicPr>
            <a:picLocks noChangeAspect="1" noChangeArrowheads="1"/>
          </p:cNvPicPr>
          <p:nvPr/>
        </p:nvPicPr>
        <p:blipFill>
          <a:blip r:embed="rId5" cstate="print"/>
          <a:srcRect l="6667" t="2500" r="6666" b="5000"/>
          <a:stretch>
            <a:fillRect/>
          </a:stretch>
        </p:blipFill>
        <p:spPr bwMode="auto">
          <a:xfrm>
            <a:off x="2357422" y="3857628"/>
            <a:ext cx="2000264" cy="2846529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714480" y="0"/>
            <a:ext cx="5429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«7 чудес Сергиевской земли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57290" y="285728"/>
            <a:ext cx="6715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6BA42C"/>
                </a:solidFill>
                <a:latin typeface="Times New Roman" pitchFamily="18" charset="0"/>
                <a:cs typeface="Times New Roman" pitchFamily="18" charset="0"/>
              </a:rPr>
              <a:t>2 этап «Пишем сказку об одном из чудес Сергиевской земли» </a:t>
            </a:r>
            <a:endParaRPr lang="ru-RU" b="1" dirty="0">
              <a:solidFill>
                <a:srgbClr val="6BA42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 descr="F:\7 чудес фото работ\GEDC19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4071942"/>
            <a:ext cx="3679981" cy="2428892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0166" y="0"/>
            <a:ext cx="6000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«7 чудес Сергиевской земли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00100" y="357167"/>
            <a:ext cx="7429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6BA42C"/>
                </a:solidFill>
                <a:latin typeface="Times New Roman" pitchFamily="18" charset="0"/>
                <a:cs typeface="Times New Roman" pitchFamily="18" charset="0"/>
              </a:rPr>
              <a:t>2 этап «Пишем сказку об одном из чудес Сергиевской земли» </a:t>
            </a:r>
            <a:endParaRPr lang="ru-RU" b="1" dirty="0">
              <a:solidFill>
                <a:srgbClr val="6BA42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F:\7 чудес фото работ\GEDC18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1857388" cy="2628842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F:\7 чудес фото работ\GEDC19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928671"/>
            <a:ext cx="1928826" cy="2571768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E:\фестиваль 1 сентября\7 чудес света Сергиевской земли\Новая папка (2)\100_2827.JPG"/>
          <p:cNvPicPr>
            <a:picLocks noChangeAspect="1" noChangeArrowheads="1"/>
          </p:cNvPicPr>
          <p:nvPr/>
        </p:nvPicPr>
        <p:blipFill>
          <a:blip r:embed="rId4" cstate="print"/>
          <a:srcRect l="18182" t="3030" r="4545"/>
          <a:stretch>
            <a:fillRect/>
          </a:stretch>
        </p:blipFill>
        <p:spPr bwMode="auto">
          <a:xfrm>
            <a:off x="2357422" y="1214422"/>
            <a:ext cx="2214578" cy="2084309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E:\фестиваль 1 сентября\7 чудес света Сергиевской земли\Новая папка (2)\100_28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4000504"/>
            <a:ext cx="2916605" cy="2187454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5" descr="F:\7 чудес фото работ\GEDC19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2330" y="928670"/>
            <a:ext cx="1928826" cy="2571768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6" descr="F:\7 чудес фото работ\GEDC19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636" y="3929066"/>
            <a:ext cx="2191926" cy="2714644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5918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«7 чудес Сергиевской земли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285728"/>
            <a:ext cx="84296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6BA42C"/>
                </a:solidFill>
                <a:latin typeface="Times New Roman" pitchFamily="18" charset="0"/>
                <a:cs typeface="Times New Roman" pitchFamily="18" charset="0"/>
              </a:rPr>
              <a:t>3 этап  «Объемная модель одного из чудес Сергиевской земли»</a:t>
            </a:r>
            <a:endParaRPr lang="ru-RU" b="1" dirty="0"/>
          </a:p>
        </p:txBody>
      </p:sp>
      <p:pic>
        <p:nvPicPr>
          <p:cNvPr id="4" name="Picture 3" descr="C:\Users\Ветерок-1\Desktop\Новая папка\GEDC21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3857628"/>
            <a:ext cx="3500462" cy="2625347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 descr="C:\Users\Ветерок-1\Desktop\Новая папка\GEDC21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3" y="857232"/>
            <a:ext cx="3429023" cy="2571768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 rot="10800000" flipV="1">
            <a:off x="3947787" y="1850179"/>
            <a:ext cx="1257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серное озеро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фестиваль 1 сентября\7 чудес света Сергиевской земли\Новая папка (2)\100_28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3857628"/>
            <a:ext cx="3500462" cy="2625348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E:\фестиваль 1 сентября\7 чудес света Сергиевской земли\Новая папка (2)\100_28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3" y="857232"/>
            <a:ext cx="3429025" cy="2571768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1670" y="0"/>
            <a:ext cx="50006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«7 чудес Сергиевской земли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00100" y="285728"/>
            <a:ext cx="72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6BA42C"/>
                </a:solidFill>
                <a:latin typeface="Times New Roman" pitchFamily="18" charset="0"/>
                <a:cs typeface="Times New Roman" pitchFamily="18" charset="0"/>
              </a:rPr>
              <a:t>3 этап  «Объемная модель одного из чудес Сергиевской земли»</a:t>
            </a:r>
            <a:endParaRPr lang="ru-RU" b="1" dirty="0"/>
          </a:p>
        </p:txBody>
      </p:sp>
      <p:pic>
        <p:nvPicPr>
          <p:cNvPr id="2050" name="Picture 2" descr="E:\фестиваль 1 сентября\7 чудес света Сергиевской земли\Новая папка (2)\100_28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85794"/>
            <a:ext cx="3143273" cy="2357455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 rot="10800000" flipV="1">
            <a:off x="3714742" y="2159281"/>
            <a:ext cx="1000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Голубе озеро</a:t>
            </a:r>
            <a:endParaRPr lang="ru-RU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E:\фестиваль 1 сентября\7 чудес света Сергиевской земли\Новая папка (2)\100_2851.JPG"/>
          <p:cNvPicPr>
            <a:picLocks noChangeAspect="1" noChangeArrowheads="1"/>
          </p:cNvPicPr>
          <p:nvPr/>
        </p:nvPicPr>
        <p:blipFill>
          <a:blip r:embed="rId3" cstate="print"/>
          <a:srcRect t="25926" r="1042" b="3704"/>
          <a:stretch>
            <a:fillRect/>
          </a:stretch>
        </p:blipFill>
        <p:spPr bwMode="auto">
          <a:xfrm>
            <a:off x="4929190" y="1142984"/>
            <a:ext cx="3884441" cy="2071702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E:\фестиваль 1 сентября\7 чудес света Сергиевской земли\Новая папка (2)\100_28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3500438"/>
            <a:ext cx="3143272" cy="2357454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E:\фестиваль 1 сентября\7 чудес света Сергиевской земли\Новая папка (2)\100_28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4214818"/>
            <a:ext cx="3059480" cy="2294610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429388" y="3714752"/>
            <a:ext cx="2214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Красные родники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0" y="0"/>
            <a:ext cx="5715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«7 чудес Сергиевской земли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2910" y="357167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6BA42C"/>
                </a:solidFill>
                <a:latin typeface="Times New Roman" pitchFamily="18" charset="0"/>
                <a:cs typeface="Times New Roman" pitchFamily="18" charset="0"/>
              </a:rPr>
              <a:t>3 этап  «Объемная модель одного из чудес Сергиевской земли»</a:t>
            </a:r>
            <a:endParaRPr lang="ru-RU" b="1" dirty="0"/>
          </a:p>
        </p:txBody>
      </p:sp>
      <p:pic>
        <p:nvPicPr>
          <p:cNvPr id="3075" name="Picture 3" descr="E:\фестиваль 1 сентября\7 чудес света Сергиевской земли\Новая папка (2)\100_2863.JPG"/>
          <p:cNvPicPr>
            <a:picLocks noChangeAspect="1" noChangeArrowheads="1"/>
          </p:cNvPicPr>
          <p:nvPr/>
        </p:nvPicPr>
        <p:blipFill>
          <a:blip r:embed="rId2" cstate="print"/>
          <a:srcRect t="7547" r="3774" b="6918"/>
          <a:stretch>
            <a:fillRect/>
          </a:stretch>
        </p:blipFill>
        <p:spPr bwMode="auto">
          <a:xfrm>
            <a:off x="214282" y="1000108"/>
            <a:ext cx="3714776" cy="2476517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E:\фестиваль 1 сентября\7 чудес света Сергиевской земли\Новая папка (2)\100_28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000108"/>
            <a:ext cx="3333773" cy="2500330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071934" y="1500174"/>
            <a:ext cx="1071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Гора  Шихан</a:t>
            </a:r>
            <a:endParaRPr lang="ru-RU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6117" y="3571876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Радаевское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месторождение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esktop\100_28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43636"/>
            <a:ext cx="3600400" cy="2700300"/>
          </a:xfrm>
          <a:prstGeom prst="rect">
            <a:avLst/>
          </a:prstGeom>
          <a:ln w="57150">
            <a:solidFill>
              <a:srgbClr val="6BA42C"/>
            </a:solidFill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0232" y="142852"/>
            <a:ext cx="607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6BA42C"/>
                </a:solidFill>
                <a:latin typeface="Times New Roman" pitchFamily="18" charset="0"/>
                <a:cs typeface="Times New Roman" pitchFamily="18" charset="0"/>
              </a:rPr>
              <a:t>Экомода</a:t>
            </a:r>
            <a:r>
              <a:rPr lang="ru-RU" sz="2000" b="1" dirty="0" smtClean="0">
                <a:solidFill>
                  <a:srgbClr val="6BA42C"/>
                </a:solidFill>
                <a:latin typeface="Times New Roman" pitchFamily="18" charset="0"/>
                <a:cs typeface="Times New Roman" pitchFamily="18" charset="0"/>
              </a:rPr>
              <a:t> «7 чудес Сергиевской земли</a:t>
            </a:r>
            <a:endParaRPr lang="ru-RU" sz="2000" b="1" dirty="0">
              <a:solidFill>
                <a:srgbClr val="6BA42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Ветерок-1\Desktop\Экомода\DSCF1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642919"/>
            <a:ext cx="2143140" cy="2857519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 rot="10800000" flipV="1">
            <a:off x="7286643" y="1617510"/>
            <a:ext cx="1571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Серное озеро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E:\фестиваль 1 сентября\Экомода\DSCF10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053686"/>
            <a:ext cx="2928958" cy="2196718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000100" y="571480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Гора Шихан</a:t>
            </a:r>
            <a:endParaRPr lang="ru-RU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E:\фестиваль 1 сентября\Экомода\DSCF10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4286256"/>
            <a:ext cx="3143274" cy="2357454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500166" y="3714752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Серноводская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Пещера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E:\фестиваль 1 сентября\Экомода\DSCF10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3016" y="4024316"/>
            <a:ext cx="1982388" cy="2643183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500826" y="3500438"/>
            <a:ext cx="2643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Казачий холм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фестиваль 1 сентября\Экомода\DSCF10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428737"/>
            <a:ext cx="2786082" cy="2089562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E:\фестиваль 1 сентября\Экомода\DSCF1083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4500570"/>
            <a:ext cx="2786082" cy="2089561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714480" y="214290"/>
            <a:ext cx="5643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rgbClr val="6BA42C"/>
                </a:solidFill>
                <a:latin typeface="Times New Roman" pitchFamily="18" charset="0"/>
                <a:cs typeface="Times New Roman" pitchFamily="18" charset="0"/>
              </a:rPr>
              <a:t>Экомода</a:t>
            </a:r>
            <a:r>
              <a:rPr lang="ru-RU" b="1" dirty="0" smtClean="0">
                <a:solidFill>
                  <a:srgbClr val="6BA42C"/>
                </a:solidFill>
                <a:latin typeface="Times New Roman" pitchFamily="18" charset="0"/>
                <a:cs typeface="Times New Roman" pitchFamily="18" charset="0"/>
              </a:rPr>
              <a:t> «7 чудес Сергиевской земли</a:t>
            </a:r>
            <a:endParaRPr lang="ru-RU" b="1" dirty="0">
              <a:solidFill>
                <a:srgbClr val="6BA42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E:\фестиваль 1 сентября\Экомода\DSCF10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1285860"/>
            <a:ext cx="1928825" cy="2571767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E:\фестиваль 1 сентября\Экомода\DSCF10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2357430"/>
            <a:ext cx="2161018" cy="2881358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71472" y="857232"/>
            <a:ext cx="2661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70C0"/>
                </a:solidFill>
              </a:rPr>
              <a:t>Голубое</a:t>
            </a:r>
            <a:r>
              <a:rPr lang="ru-RU" b="1" dirty="0" smtClean="0">
                <a:solidFill>
                  <a:srgbClr val="0070C0"/>
                </a:solidFill>
              </a:rPr>
              <a:t> озеро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29058" y="714356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Гора Высокая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72264" y="1500174"/>
            <a:ext cx="2286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Радаевское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месторождение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3286115" y="3973538"/>
            <a:ext cx="2500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Красные родники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4546" y="285728"/>
            <a:ext cx="39290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6BA42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6BA42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1" descr="GEDC02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85794"/>
            <a:ext cx="3643338" cy="2731691"/>
          </a:xfrm>
          <a:prstGeom prst="rect">
            <a:avLst/>
          </a:prstGeom>
          <a:ln w="57150">
            <a:solidFill>
              <a:schemeClr val="accent3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2" descr="G:\для дней зещиты 16\GEDC06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785794"/>
            <a:ext cx="3523032" cy="2643206"/>
          </a:xfrm>
          <a:prstGeom prst="rect">
            <a:avLst/>
          </a:prstGeom>
          <a:ln w="57150">
            <a:solidFill>
              <a:schemeClr val="accent3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7" descr="100_026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3714752"/>
            <a:ext cx="3857652" cy="289386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71472" y="214290"/>
            <a:ext cx="8286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6BA42C"/>
                </a:solidFill>
                <a:latin typeface="Times New Roman" pitchFamily="18" charset="0"/>
                <a:cs typeface="Times New Roman" pitchFamily="18" charset="0"/>
              </a:rPr>
              <a:t>Экологический конкурс «Вторая жизнь отходов»</a:t>
            </a:r>
            <a:endParaRPr lang="ru-RU" sz="2800" b="1" dirty="0">
              <a:solidFill>
                <a:srgbClr val="6BA42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357167"/>
            <a:ext cx="72866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6BA42C"/>
                </a:solidFill>
                <a:latin typeface="Times New Roman" pitchFamily="18" charset="0"/>
                <a:cs typeface="Times New Roman" pitchFamily="18" charset="0"/>
              </a:rPr>
              <a:t>Конкурс рисунка  «Как убираем участок дома»</a:t>
            </a:r>
            <a:endParaRPr lang="ru-RU" sz="2400" b="1" dirty="0">
              <a:solidFill>
                <a:srgbClr val="6BA42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IMG_7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000108"/>
            <a:ext cx="3357586" cy="2746053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 descr="IMG_70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3952505"/>
            <a:ext cx="3099872" cy="2591339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7" descr="IMG_70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928670"/>
            <a:ext cx="2459038" cy="3527425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74638"/>
            <a:ext cx="7929586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 экологического воспитания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00166" y="1357298"/>
            <a:ext cx="7492043" cy="4714908"/>
          </a:xfrm>
        </p:spPr>
        <p:txBody>
          <a:bodyPr/>
          <a:lstStyle/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развитие положительных нравственных качеств, побуждающих детей к соблюдению норм поведения в природе, в обществе;</a:t>
            </a: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воспитание этических и эстетических чувств, развитие эмоций, чувства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эмпатии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формирование познавательных, практических и творческих умений экологического характера.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214290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6BA42C"/>
                </a:solidFill>
                <a:latin typeface="Times New Roman" pitchFamily="18" charset="0"/>
                <a:cs typeface="Times New Roman" pitchFamily="18" charset="0"/>
              </a:rPr>
              <a:t>Конкурс фотографий и </a:t>
            </a:r>
            <a:r>
              <a:rPr lang="ru-RU" altLang="ru-RU" sz="2400" b="1" dirty="0" err="1" smtClean="0">
                <a:solidFill>
                  <a:srgbClr val="6BA42C"/>
                </a:solidFill>
                <a:latin typeface="Times New Roman" pitchFamily="18" charset="0"/>
                <a:cs typeface="Times New Roman" pitchFamily="18" charset="0"/>
              </a:rPr>
              <a:t>фотоколлажей</a:t>
            </a:r>
            <a:r>
              <a:rPr lang="ru-RU" altLang="ru-RU" sz="2400" b="1" dirty="0" smtClean="0">
                <a:solidFill>
                  <a:srgbClr val="6BA42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altLang="ru-RU" sz="2400" b="1" dirty="0" smtClean="0">
                <a:solidFill>
                  <a:srgbClr val="6BA42C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2400" b="1" dirty="0" err="1" smtClean="0">
                <a:solidFill>
                  <a:srgbClr val="6BA42C"/>
                </a:solidFill>
                <a:latin typeface="Times New Roman" pitchFamily="18" charset="0"/>
                <a:cs typeface="Times New Roman" pitchFamily="18" charset="0"/>
              </a:rPr>
              <a:t>Эко-взгляд</a:t>
            </a:r>
            <a:r>
              <a:rPr lang="ru-RU" altLang="ru-RU" sz="2400" b="1" dirty="0" smtClean="0">
                <a:solidFill>
                  <a:srgbClr val="6BA42C"/>
                </a:solidFill>
                <a:latin typeface="Times New Roman" pitchFamily="18" charset="0"/>
                <a:cs typeface="Times New Roman" pitchFamily="18" charset="0"/>
              </a:rPr>
              <a:t> через объектив»</a:t>
            </a:r>
            <a:endParaRPr lang="ru-RU" sz="2400" b="1" dirty="0">
              <a:solidFill>
                <a:srgbClr val="6BA42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0" descr="GEDC02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1142984"/>
            <a:ext cx="3268288" cy="4357718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11" descr="GEDC02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8" y="2000240"/>
            <a:ext cx="3178066" cy="4238504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Ветерок-1\Desktop\выпуск\SAM_2424.JPG"/>
          <p:cNvPicPr>
            <a:picLocks noChangeAspect="1" noChangeArrowheads="1"/>
          </p:cNvPicPr>
          <p:nvPr/>
        </p:nvPicPr>
        <p:blipFill>
          <a:blip r:embed="rId2" cstate="print"/>
          <a:srcRect r="1316" b="15789"/>
          <a:stretch>
            <a:fillRect/>
          </a:stretch>
        </p:blipFill>
        <p:spPr bwMode="auto">
          <a:xfrm>
            <a:off x="1142976" y="785794"/>
            <a:ext cx="3237035" cy="2071702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57224" y="214290"/>
            <a:ext cx="7072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6BA42C"/>
                </a:solidFill>
                <a:latin typeface="Times New Roman" pitchFamily="18" charset="0"/>
                <a:cs typeface="Times New Roman" pitchFamily="18" charset="0"/>
              </a:rPr>
              <a:t>Фотоконкурс  «Я и природа» , «Наши домашние питомцы»</a:t>
            </a:r>
            <a:endParaRPr lang="ru-RU" sz="2000" b="1" dirty="0">
              <a:solidFill>
                <a:srgbClr val="6BA42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Ветерок-1\Desktop\выпуск\SAM_3725.JPG"/>
          <p:cNvPicPr>
            <a:picLocks noChangeAspect="1" noChangeArrowheads="1"/>
          </p:cNvPicPr>
          <p:nvPr/>
        </p:nvPicPr>
        <p:blipFill>
          <a:blip r:embed="rId3" cstate="print"/>
          <a:srcRect r="2703" b="13513"/>
          <a:stretch>
            <a:fillRect/>
          </a:stretch>
        </p:blipFill>
        <p:spPr bwMode="auto">
          <a:xfrm>
            <a:off x="214282" y="3286124"/>
            <a:ext cx="2893238" cy="1928826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Ветерок-1\Desktop\Фото Ивановой Софьи\SAM_2693.JPG"/>
          <p:cNvPicPr>
            <a:picLocks noChangeAspect="1" noChangeArrowheads="1"/>
          </p:cNvPicPr>
          <p:nvPr/>
        </p:nvPicPr>
        <p:blipFill>
          <a:blip r:embed="rId4" cstate="print"/>
          <a:srcRect l="4082" t="5442" r="4082" b="12925"/>
          <a:stretch>
            <a:fillRect/>
          </a:stretch>
        </p:blipFill>
        <p:spPr bwMode="auto">
          <a:xfrm>
            <a:off x="5429256" y="857232"/>
            <a:ext cx="3036115" cy="2024077"/>
          </a:xfrm>
          <a:prstGeom prst="rect">
            <a:avLst/>
          </a:prstGeom>
          <a:noFill/>
          <a:ln w="57150">
            <a:solidFill>
              <a:srgbClr val="6BA42C"/>
            </a:solidFill>
          </a:ln>
        </p:spPr>
      </p:pic>
      <p:pic>
        <p:nvPicPr>
          <p:cNvPr id="5" name="Picture 2" descr="C:\Users\Ветерок-1\Desktop\1411060876989_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8992" y="3214686"/>
            <a:ext cx="2308304" cy="3093854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E:\фестиваль 1 сентября\7 чудес света Сергиевской земли\Новая папка (2)\100_2839.JPG"/>
          <p:cNvPicPr>
            <a:picLocks noChangeAspect="1" noChangeArrowheads="1"/>
          </p:cNvPicPr>
          <p:nvPr/>
        </p:nvPicPr>
        <p:blipFill>
          <a:blip r:embed="rId6" cstate="print"/>
          <a:srcRect t="3252"/>
          <a:stretch>
            <a:fillRect/>
          </a:stretch>
        </p:blipFill>
        <p:spPr bwMode="auto">
          <a:xfrm>
            <a:off x="6000760" y="3929066"/>
            <a:ext cx="2928958" cy="2125279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214291"/>
            <a:ext cx="6929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6BA42C"/>
                </a:solidFill>
                <a:latin typeface="Times New Roman" pitchFamily="18" charset="0"/>
                <a:cs typeface="Times New Roman" pitchFamily="18" charset="0"/>
              </a:rPr>
              <a:t>Экологическая акция</a:t>
            </a:r>
            <a:br>
              <a:rPr lang="ru-RU" sz="2000" dirty="0" smtClean="0">
                <a:solidFill>
                  <a:srgbClr val="6BA42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6BA42C"/>
                </a:solidFill>
                <a:latin typeface="Times New Roman" pitchFamily="18" charset="0"/>
                <a:cs typeface="Times New Roman" pitchFamily="18" charset="0"/>
              </a:rPr>
              <a:t>«Национальный день посадки  леса»</a:t>
            </a:r>
            <a:endParaRPr lang="ru-RU" sz="2000" dirty="0">
              <a:solidFill>
                <a:srgbClr val="6BA42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8" descr="G:\для дней зещиты 16\GEDC06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928670"/>
            <a:ext cx="3643338" cy="2732503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13" descr="G:\для дней зещиты 16\субботник Ляукина\GEDC07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6816" y="928670"/>
            <a:ext cx="3619525" cy="2714644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 descr="GEDC265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4131312"/>
            <a:ext cx="3929090" cy="2618081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785917" y="3714752"/>
            <a:ext cx="5857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6BA42C"/>
                </a:solidFill>
                <a:latin typeface="Times New Roman" pitchFamily="18" charset="0"/>
                <a:cs typeface="Times New Roman" pitchFamily="18" charset="0"/>
              </a:rPr>
              <a:t>Каждому скворцу по дворцу </a:t>
            </a:r>
            <a:endParaRPr lang="ru-RU" b="1" i="1" dirty="0">
              <a:solidFill>
                <a:srgbClr val="6BA42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 rot="10800000" flipV="1">
            <a:off x="1643042" y="147229"/>
            <a:ext cx="67151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достижения: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0232" y="714356"/>
            <a:ext cx="678661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AutoNum type="arabicPeriod"/>
              <a:tabLst>
                <a:tab pos="22860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Участие в ежегодном региональном конкурсе «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Эколидер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номинации «Образование» «Дошкольное учреждение»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Три года подряд, участвуя в муниципальном конкурсе на лучшее проведение акции «Дни защиты от экологической опасности»  занимали призовые места(2013- III, 2014, 2015-II)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Активные участники  районного конкурса детских творческих работ на экологическую тематику «Чистый взгляд на родную природу», в 2014- наш воспитанник занял I место в номинации фотография или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фотоколлаж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Эко-взгляд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через объектив»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Наши дети призёры и активные участники Всероссийских заочных конкурсов для дошкольников  «Светлячок», «Изумрудный город»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С 2012 года участие в районном конкурсе по озеленению «Сергиевск в цвету», в этом же 2012 году получили диплом III степени, в 2015  - диплом I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cтепени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 В 2016 -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I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cтепени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среди образовательных учреждений.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  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Ветерок-1\Desktop\старший воспитатель\эколидер 2014\дипломы экология\Атаманенко диплом эколог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428604"/>
            <a:ext cx="2214578" cy="3039616"/>
          </a:xfrm>
          <a:prstGeom prst="rect">
            <a:avLst/>
          </a:prstGeom>
          <a:ln w="3810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Users\Ветерок-1\Desktop\старший воспитатель\эколидер 2014\дипломы экология\Луканчева сертификат светлячо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3643314"/>
            <a:ext cx="2143140" cy="2941564"/>
          </a:xfrm>
          <a:prstGeom prst="rect">
            <a:avLst/>
          </a:prstGeom>
          <a:ln w="3810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 descr="C:\Users\Ветерок-1\Desktop\старший воспитатель\эколидер 2014\дипломы экология\Балясникова диплом светлячо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428604"/>
            <a:ext cx="2186004" cy="3000396"/>
          </a:xfrm>
          <a:prstGeom prst="rect">
            <a:avLst/>
          </a:prstGeom>
          <a:ln w="3810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8" name="Picture 6" descr="C:\Users\Ветерок-1\Desktop\старший воспитатель\эколидер 2014\дипломы экология\Гагарина диплом светлячо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3714752"/>
            <a:ext cx="2143140" cy="2941564"/>
          </a:xfrm>
          <a:prstGeom prst="rect">
            <a:avLst/>
          </a:prstGeom>
          <a:ln w="3810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етерок-1\Desktop\старший воспитатель\эколидер 15 итог\дипломы\дни защит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642918"/>
            <a:ext cx="2674770" cy="3679644"/>
          </a:xfrm>
          <a:prstGeom prst="rect">
            <a:avLst/>
          </a:prstGeom>
          <a:ln w="38100">
            <a:solidFill>
              <a:schemeClr val="accent3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Ветерок-1\Desktop\старший воспитатель\эколидер 2014\дипломы экология\Дни защиты 14 дипло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2643182"/>
            <a:ext cx="2610549" cy="3583106"/>
          </a:xfrm>
          <a:prstGeom prst="rect">
            <a:avLst/>
          </a:prstGeom>
          <a:ln w="38100">
            <a:solidFill>
              <a:schemeClr val="accent3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2" descr="E:\2016-12-05\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714356"/>
            <a:ext cx="2714644" cy="3727046"/>
          </a:xfrm>
          <a:prstGeom prst="rect">
            <a:avLst/>
          </a:prstGeom>
          <a:ln w="38100">
            <a:solidFill>
              <a:schemeClr val="accent3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E:\Ветерок фото 15-16\Сергиевск в цвету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3929066"/>
            <a:ext cx="2202409" cy="2654608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5" name="Picture 5" descr="E:\Ветерок фото 15-16\Сергиевск в цвету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3429000"/>
            <a:ext cx="2428892" cy="2504650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357290" y="285728"/>
            <a:ext cx="7000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6BA42C"/>
                </a:solidFill>
                <a:latin typeface="Times New Roman" pitchFamily="18" charset="0"/>
                <a:cs typeface="Times New Roman" pitchFamily="18" charset="0"/>
              </a:rPr>
              <a:t>Конкурс «Сергиевск в цвету- 2016</a:t>
            </a:r>
            <a:endParaRPr lang="ru-RU" sz="2800" b="1" dirty="0">
              <a:solidFill>
                <a:srgbClr val="6BA42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4514" name="Picture 2" descr="E:\смешарики\GEDC11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285728"/>
            <a:ext cx="2571768" cy="1928828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Ветерок-1\Desktop\старший воспитатель\100GEDSC\100GEDSC\GEDC11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857232"/>
            <a:ext cx="2967424" cy="2143140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C:\Users\Ветерок-1\Desktop\старший воспитатель\100GEDSC\GEDC11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2643182"/>
            <a:ext cx="2571768" cy="1928826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Users\Ветерок-1\Desktop\старший воспитатель\100GEDSC\GEDC11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857232"/>
            <a:ext cx="3095647" cy="2321735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C:\Users\Ветерок-1\Desktop\старший воспитатель\выпуск\SAM_3751.JPG"/>
          <p:cNvPicPr>
            <a:picLocks noChangeAspect="1" noChangeArrowheads="1"/>
          </p:cNvPicPr>
          <p:nvPr/>
        </p:nvPicPr>
        <p:blipFill>
          <a:blip r:embed="rId3" cstate="print"/>
          <a:srcRect r="4819" b="12048"/>
          <a:stretch>
            <a:fillRect/>
          </a:stretch>
        </p:blipFill>
        <p:spPr bwMode="auto">
          <a:xfrm>
            <a:off x="5357818" y="1000108"/>
            <a:ext cx="3401603" cy="2357453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7" descr="C:\Users\Ветерок-1\Desktop\старший воспитатель\100GEDSC\GEDC11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4143380"/>
            <a:ext cx="3286148" cy="2464612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0" descr="C:\Users\Ветерок-1\Desktop\старший воспитатель\100GEDSC\GEDC11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08" y="3571876"/>
            <a:ext cx="3071834" cy="2303875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285984" y="214290"/>
            <a:ext cx="5429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rgbClr val="6BA42C"/>
                </a:solidFill>
                <a:latin typeface="Times New Roman" pitchFamily="18" charset="0"/>
                <a:cs typeface="Times New Roman" pitchFamily="18" charset="0"/>
              </a:rPr>
              <a:t>Конкурс «Сергиевск в цвету- 2016</a:t>
            </a:r>
            <a:endParaRPr lang="ru-RU" sz="2800" b="1" dirty="0">
              <a:solidFill>
                <a:srgbClr val="6BA42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Ветерок-1\Desktop\старший воспитатель\эколидер 15 итог\дипломы\сергиевск в цвету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2714620"/>
            <a:ext cx="2578366" cy="3547023"/>
          </a:xfrm>
          <a:prstGeom prst="rect">
            <a:avLst/>
          </a:prstGeom>
          <a:ln w="3810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E:\2016-12-05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4231" y="500042"/>
            <a:ext cx="2757740" cy="3786214"/>
          </a:xfrm>
          <a:prstGeom prst="rect">
            <a:avLst/>
          </a:prstGeom>
          <a:noFill/>
          <a:ln w="38100">
            <a:solidFill>
              <a:srgbClr val="6BA42C"/>
            </a:solidFill>
          </a:ln>
        </p:spPr>
      </p:pic>
      <p:pic>
        <p:nvPicPr>
          <p:cNvPr id="2051" name="Picture 3" descr="E:\2016-12-05\диплом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500042"/>
            <a:ext cx="2779899" cy="3816638"/>
          </a:xfrm>
          <a:prstGeom prst="rect">
            <a:avLst/>
          </a:prstGeom>
          <a:ln w="3810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2016-12-05\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04"/>
            <a:ext cx="2495005" cy="3425494"/>
          </a:xfrm>
          <a:prstGeom prst="rect">
            <a:avLst/>
          </a:prstGeom>
          <a:ln w="3810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E:\2016-12-05\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428604"/>
            <a:ext cx="2500330" cy="3432806"/>
          </a:xfrm>
          <a:prstGeom prst="rect">
            <a:avLst/>
          </a:prstGeom>
          <a:ln w="3810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E:\2016-12-05\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90182" y="2357430"/>
            <a:ext cx="2653674" cy="3643338"/>
          </a:xfrm>
          <a:prstGeom prst="rect">
            <a:avLst/>
          </a:prstGeom>
          <a:ln w="3810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1472" y="214290"/>
            <a:ext cx="8358246" cy="85725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 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857356" y="1000108"/>
            <a:ext cx="6858048" cy="5072098"/>
          </a:xfrm>
          <a:noFill/>
        </p:spPr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 marL="457200" indent="-457200">
              <a:buAutoNum type="arabicPeriod"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Познавательное</a:t>
            </a:r>
          </a:p>
          <a:p>
            <a:pPr marL="457200" indent="-457200">
              <a:buNone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формы:</a:t>
            </a:r>
          </a:p>
          <a:p>
            <a:pPr marL="457200" indent="-457200">
              <a:buFontTx/>
              <a:buChar char="-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дидактические игры </a:t>
            </a:r>
          </a:p>
          <a:p>
            <a:pPr marL="457200" indent="-457200">
              <a:buFontTx/>
              <a:buChar char="-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беседы</a:t>
            </a:r>
          </a:p>
          <a:p>
            <a:pPr marL="457200" indent="-457200">
              <a:buFontTx/>
              <a:buChar char="-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путешествия </a:t>
            </a:r>
          </a:p>
          <a:p>
            <a:pPr marL="457200" indent="-457200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   спектакли</a:t>
            </a:r>
          </a:p>
          <a:p>
            <a:pPr marL="457200" indent="-457200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   викторины</a:t>
            </a:r>
            <a:endParaRPr lang="ru-RU" sz="2800" b="1" dirty="0" smtClean="0"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endParaRPr lang="ru-RU" dirty="0" smtClean="0"/>
          </a:p>
          <a:p>
            <a:endParaRPr lang="ru-RU" b="1" dirty="0" smtClean="0">
              <a:latin typeface="Batang" pitchFamily="18" charset="-127"/>
              <a:ea typeface="Batang" pitchFamily="18" charset="-127"/>
            </a:endParaRPr>
          </a:p>
          <a:p>
            <a:endParaRPr lang="ru-RU" b="1" dirty="0" smtClean="0">
              <a:latin typeface="Batang" pitchFamily="18" charset="-127"/>
              <a:ea typeface="Batang" pitchFamily="18" charset="-127"/>
            </a:endParaRPr>
          </a:p>
          <a:p>
            <a:endParaRPr lang="en-US" dirty="0"/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857356" y="357166"/>
            <a:ext cx="68580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направления:</a:t>
            </a:r>
            <a:endParaRPr kumimoji="0" lang="ru-RU" sz="48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783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14282" y="0"/>
            <a:ext cx="87154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Перспективы экологического образования в СП ДС «Ветерок» на последующие годы: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 rot="10800000" flipV="1">
            <a:off x="642910" y="3670139"/>
            <a:ext cx="807249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 rot="10800000" flipV="1">
            <a:off x="1857356" y="785794"/>
            <a:ext cx="7143800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 Создание условий для экспериментирования и опытнической деятельности детей с природными материалами с целью развития исследовательских навыков, проектного мышления воспитанников.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 Обновление содержания образования путем реализации системных инновационных проектов и экспериментальной деятельности с учетом ФГОС ДО.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 Изменение развивающей предметно-пространственной среды в ДОО, представление ее как модели, обеспечивающей развитие эмоциональных и физических качеств личности ребенка.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 Оборудование экологической лаборатории, создание сада, огорода,  экологического музея «Природа нашего края»,  оснащение групп специальным оборудованием для природных уголков, обеспечение каждой группы дидактическим материалом с учетом возрастных особенностей.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/>
          </p:cNvSpPr>
          <p:nvPr/>
        </p:nvSpPr>
        <p:spPr bwMode="auto">
          <a:xfrm rot="10800000" flipV="1">
            <a:off x="428596" y="-42028"/>
            <a:ext cx="850112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«Пусть ребенок чувствует красоту и восторгается ею, пусть в его сердце и памяти навсегда сохраняются образы, в которых воплощается Родина», писал В.А.Сухомлинский. Хочется верить, что любовь к родной природе останется в сердцах наших воспитанников на долгие годы и поможет им жить в гармонии с окружающим миром.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4" name="Picture 2" descr="C:\Users\Ветерок-1\Desktop\Фото Ивановой Софьи\SAM_2685.JPG"/>
          <p:cNvPicPr>
            <a:picLocks noChangeAspect="1" noChangeArrowheads="1"/>
          </p:cNvPicPr>
          <p:nvPr/>
        </p:nvPicPr>
        <p:blipFill>
          <a:blip r:embed="rId2" cstate="print"/>
          <a:srcRect r="1205" b="11647"/>
          <a:stretch>
            <a:fillRect/>
          </a:stretch>
        </p:blipFill>
        <p:spPr bwMode="auto">
          <a:xfrm>
            <a:off x="2571736" y="2428868"/>
            <a:ext cx="6177439" cy="4143404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AM_07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3633837"/>
            <a:ext cx="4357718" cy="2914779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7" descr="GEDC016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331" y="681188"/>
            <a:ext cx="4329143" cy="2319184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 descr="P103048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92885"/>
            <a:ext cx="3786214" cy="2839659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user\Рабочий стол\занятия\прогулка в лес\P1010052.JPG"/>
          <p:cNvPicPr>
            <a:picLocks noChangeAspect="1" noChangeArrowheads="1"/>
          </p:cNvPicPr>
          <p:nvPr/>
        </p:nvPicPr>
        <p:blipFill>
          <a:blip r:embed="rId2" cstate="print"/>
          <a:srcRect l="8663" t="5682" r="3939"/>
          <a:stretch>
            <a:fillRect/>
          </a:stretch>
        </p:blipFill>
        <p:spPr bwMode="auto">
          <a:xfrm>
            <a:off x="4857752" y="252287"/>
            <a:ext cx="3587777" cy="2748085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2" descr="C:\Users\Ветерок-1\Desktop\DCIM\100OLYMP\P101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411016"/>
            <a:ext cx="3714776" cy="2779588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3" y="285729"/>
            <a:ext cx="3643337" cy="2732503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F:\музей СМВ\DSCN51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429000"/>
            <a:ext cx="3595713" cy="2696785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G:\для дней зещиты 16\экология Русина\GEDC07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43174" y="3786190"/>
            <a:ext cx="4326986" cy="2827050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4" descr="SAM_1415.JPG"/>
          <p:cNvPicPr>
            <a:picLocks noChangeAspect="1"/>
          </p:cNvPicPr>
          <p:nvPr/>
        </p:nvPicPr>
        <p:blipFill>
          <a:blip r:embed="rId3"/>
          <a:srcRect r="775" b="11791"/>
          <a:stretch>
            <a:fillRect/>
          </a:stretch>
        </p:blipFill>
        <p:spPr>
          <a:xfrm>
            <a:off x="571472" y="500042"/>
            <a:ext cx="3857652" cy="2571768"/>
          </a:xfrm>
          <a:prstGeom prst="rect">
            <a:avLst/>
          </a:prstGeom>
          <a:noFill/>
          <a:ln w="57150">
            <a:solidFill>
              <a:srgbClr val="6BA42C"/>
            </a:solidFill>
          </a:ln>
        </p:spPr>
      </p:pic>
      <p:pic>
        <p:nvPicPr>
          <p:cNvPr id="5" name="Picture 4" descr="G:\для дней зещиты 16\экология Русина\GEDC07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357166"/>
            <a:ext cx="2357454" cy="3181556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290"/>
            <a:ext cx="85725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6BA42C"/>
                </a:solidFill>
                <a:latin typeface="Times New Roman" pitchFamily="18" charset="0"/>
                <a:cs typeface="Times New Roman" pitchFamily="18" charset="0"/>
              </a:rPr>
              <a:t>2.Познавательно-развлекательное направление </a:t>
            </a:r>
            <a:endParaRPr lang="ru-RU" sz="3200" b="1" dirty="0">
              <a:solidFill>
                <a:srgbClr val="6BA42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785918" y="1714488"/>
            <a:ext cx="671517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6BA42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театрализованные представления на         экологическую тему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6BA42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праздники,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6BA42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утренники,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6BA42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экологические игры,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lang="ru-RU" sz="3200" dirty="0" smtClean="0">
                <a:solidFill>
                  <a:srgbClr val="6BA42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6BA42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игры-путешествия.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6BA42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G_686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857628"/>
            <a:ext cx="4730559" cy="2643206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IMG_698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642918"/>
            <a:ext cx="3166678" cy="2928958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8" descr="IMG_698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1000108"/>
            <a:ext cx="4748941" cy="2562230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9" descr="20140523175624[(042267)20-55-25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80" y="4214818"/>
            <a:ext cx="3671650" cy="2071703"/>
          </a:xfrm>
          <a:prstGeom prst="rect">
            <a:avLst/>
          </a:prstGeom>
          <a:ln w="57150">
            <a:solidFill>
              <a:srgbClr val="6BA42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643306" y="214290"/>
            <a:ext cx="328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BA42C"/>
                </a:solidFill>
                <a:latin typeface="Times New Roman" pitchFamily="18" charset="0"/>
                <a:cs typeface="Times New Roman" pitchFamily="18" charset="0"/>
              </a:rPr>
              <a:t>Праздники</a:t>
            </a:r>
            <a:endParaRPr lang="ru-RU" sz="2400" b="1" dirty="0">
              <a:solidFill>
                <a:srgbClr val="6BA42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5069</TotalTime>
  <Words>762</Words>
  <Application>Microsoft Office PowerPoint</Application>
  <PresentationFormat>Экран (4:3)</PresentationFormat>
  <Paragraphs>110</Paragraphs>
  <Slides>41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Office Theme</vt:lpstr>
      <vt:lpstr>Экологическое воспитание дошкольников  в детском саду «Ветерок»</vt:lpstr>
      <vt:lpstr> </vt:lpstr>
      <vt:lpstr>Задачи экологического воспитания</vt:lpstr>
      <vt:lpstr> 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Admin</cp:lastModifiedBy>
  <cp:revision>150</cp:revision>
  <dcterms:created xsi:type="dcterms:W3CDTF">2013-08-21T19:17:07Z</dcterms:created>
  <dcterms:modified xsi:type="dcterms:W3CDTF">2017-02-23T09:36:17Z</dcterms:modified>
</cp:coreProperties>
</file>