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31" r:id="rId1"/>
  </p:sldMasterIdLst>
  <p:notesMasterIdLst>
    <p:notesMasterId r:id="rId19"/>
  </p:notesMasterIdLst>
  <p:sldIdLst>
    <p:sldId id="256" r:id="rId2"/>
    <p:sldId id="271" r:id="rId3"/>
    <p:sldId id="272" r:id="rId4"/>
    <p:sldId id="257" r:id="rId5"/>
    <p:sldId id="258" r:id="rId6"/>
    <p:sldId id="260" r:id="rId7"/>
    <p:sldId id="259" r:id="rId8"/>
    <p:sldId id="268" r:id="rId9"/>
    <p:sldId id="261" r:id="rId10"/>
    <p:sldId id="263" r:id="rId11"/>
    <p:sldId id="273" r:id="rId12"/>
    <p:sldId id="262" r:id="rId13"/>
    <p:sldId id="264" r:id="rId14"/>
    <p:sldId id="265" r:id="rId15"/>
    <p:sldId id="266" r:id="rId16"/>
    <p:sldId id="267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4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1" autoAdjust="0"/>
    <p:restoredTop sz="94660"/>
  </p:normalViewPr>
  <p:slideViewPr>
    <p:cSldViewPr snapToGrid="0">
      <p:cViewPr varScale="1">
        <p:scale>
          <a:sx n="75" d="100"/>
          <a:sy n="75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5E6CF-98B8-4E20-A343-9C59FC4EF3AC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08F32-AAF9-4FB6-9648-CFFEE3766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58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8F32-AAF9-4FB6-9648-CFFEE37662B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18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8F32-AAF9-4FB6-9648-CFFEE37662B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072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8F32-AAF9-4FB6-9648-CFFEE37662B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064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8F32-AAF9-4FB6-9648-CFFEE37662B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01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03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6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4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0490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8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2101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03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74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4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55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0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26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8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51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0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61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  <p:sldLayoutId id="2147484243" r:id="rId12"/>
    <p:sldLayoutId id="2147484244" r:id="rId13"/>
    <p:sldLayoutId id="2147484245" r:id="rId14"/>
    <p:sldLayoutId id="2147484246" r:id="rId15"/>
    <p:sldLayoutId id="2147484247" r:id="rId16"/>
    <p:sldLayoutId id="21474842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508001"/>
            <a:ext cx="10727500" cy="215899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Интегрированный урок – </a:t>
            </a:r>
            <a:br>
              <a:rPr lang="ru-RU" sz="3600" dirty="0" smtClean="0"/>
            </a:br>
            <a:r>
              <a:rPr lang="ru-RU" sz="3600" dirty="0" smtClean="0">
                <a:latin typeface="+mn-lt"/>
              </a:rPr>
              <a:t>математика-биология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b="1" dirty="0" smtClean="0"/>
              <a:t>«А было ли яйцо золотым?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424" y="4140200"/>
            <a:ext cx="7716076" cy="20304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bg1"/>
                </a:solidFill>
              </a:rPr>
              <a:t>Учителя  математики ГБОУ ЦО ТО: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dirty="0" err="1" smtClean="0">
                <a:solidFill>
                  <a:schemeClr val="bg1"/>
                </a:solidFill>
              </a:rPr>
              <a:t>Кострова</a:t>
            </a:r>
            <a:r>
              <a:rPr lang="ru-RU" sz="2800" dirty="0" smtClean="0">
                <a:solidFill>
                  <a:schemeClr val="bg1"/>
                </a:solidFill>
              </a:rPr>
              <a:t> Татьяна Дмитриевна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bg1"/>
                </a:solidFill>
              </a:rPr>
              <a:t>Майорова Людмила  Константиновна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bg1"/>
                </a:solidFill>
              </a:rPr>
              <a:t>Ягодкина Елена Борисовна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Сказка Курочка Ряба (Яичко) сказка - Снесла курочка яичк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456" y="3577167"/>
            <a:ext cx="3730244" cy="2786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78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163" y="4543426"/>
            <a:ext cx="7797800" cy="2022473"/>
          </a:xfrm>
        </p:spPr>
        <p:txBody>
          <a:bodyPr>
            <a:noAutofit/>
          </a:bodyPr>
          <a:lstStyle/>
          <a:p>
            <a:pPr lvl="0"/>
            <a:r>
              <a:rPr lang="ru-RU" altLang="ru-RU" sz="4000" b="1" cap="none" dirty="0">
                <a:ln>
                  <a:noFill/>
                </a:ln>
                <a:ea typeface="Times New Roman" panose="02020603050405020304" pitchFamily="18" charset="0"/>
              </a:rPr>
              <a:t>Золотое сечение отрезка с помощью циркуля и </a:t>
            </a:r>
            <a:r>
              <a:rPr lang="ru-RU" altLang="ru-RU" sz="4000" b="1" cap="none" dirty="0" smtClean="0">
                <a:ln>
                  <a:noFill/>
                </a:ln>
                <a:ea typeface="Times New Roman" panose="02020603050405020304" pitchFamily="18" charset="0"/>
              </a:rPr>
              <a:t>линейки</a:t>
            </a:r>
            <a:endParaRPr lang="ru-RU" sz="40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21738" y="-24919"/>
            <a:ext cx="7422062" cy="4432300"/>
          </a:xfrm>
        </p:spPr>
        <p:txBody>
          <a:bodyPr>
            <a:normAutofit/>
          </a:bodyPr>
          <a:lstStyle/>
          <a:p>
            <a:pPr marL="0" lvl="0" indent="306388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851525" algn="l"/>
              </a:tabLst>
            </a:pPr>
            <a:endParaRPr lang="ru-RU" altLang="ru-RU" sz="2400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0" lvl="0" indent="306388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851525" algn="l"/>
              </a:tabLst>
            </a:pPr>
            <a:endParaRPr lang="ru-RU" altLang="ru-RU" sz="24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0" lvl="0" indent="306388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851525" algn="l"/>
              </a:tabLst>
            </a:pPr>
            <a:r>
              <a:rPr lang="ru-RU" altLang="ru-RU" sz="24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Делим </a:t>
            </a:r>
            <a:r>
              <a:rPr lang="ru-RU" altLang="ru-RU" sz="2400" dirty="0">
                <a:solidFill>
                  <a:schemeClr val="bg1"/>
                </a:solidFill>
                <a:ea typeface="Times New Roman" panose="02020603050405020304" pitchFamily="18" charset="0"/>
              </a:rPr>
              <a:t>отрезок АВ пополам и восстанавливаем из точки В перпендикуляр В</a:t>
            </a:r>
            <a:r>
              <a:rPr lang="en-US" altLang="ru-RU" sz="2400" dirty="0">
                <a:solidFill>
                  <a:schemeClr val="bg1"/>
                </a:solidFill>
                <a:ea typeface="Times New Roman" panose="02020603050405020304" pitchFamily="18" charset="0"/>
              </a:rPr>
              <a:t>D</a:t>
            </a:r>
            <a:r>
              <a:rPr lang="ru-RU" altLang="ru-RU" sz="2400" dirty="0">
                <a:solidFill>
                  <a:schemeClr val="bg1"/>
                </a:solidFill>
                <a:ea typeface="Times New Roman" panose="02020603050405020304" pitchFamily="18" charset="0"/>
              </a:rPr>
              <a:t>, длина которого равна половине длины отрезка АВ. </a:t>
            </a:r>
            <a:endParaRPr lang="ru-RU" altLang="ru-RU" sz="2400" dirty="0">
              <a:solidFill>
                <a:schemeClr val="bg1"/>
              </a:solidFill>
            </a:endParaRPr>
          </a:p>
          <a:p>
            <a:pPr marL="0" lvl="0" indent="306388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851525" algn="l"/>
              </a:tabLst>
            </a:pPr>
            <a:r>
              <a:rPr lang="ru-RU" altLang="ru-RU" sz="2400" dirty="0">
                <a:solidFill>
                  <a:schemeClr val="bg1"/>
                </a:solidFill>
                <a:ea typeface="Times New Roman" panose="02020603050405020304" pitchFamily="18" charset="0"/>
              </a:rPr>
              <a:t>Точку </a:t>
            </a:r>
            <a:r>
              <a:rPr lang="en-US" altLang="ru-RU" sz="2400" dirty="0">
                <a:solidFill>
                  <a:schemeClr val="bg1"/>
                </a:solidFill>
                <a:ea typeface="Times New Roman" panose="02020603050405020304" pitchFamily="18" charset="0"/>
              </a:rPr>
              <a:t>D </a:t>
            </a:r>
            <a:r>
              <a:rPr lang="ru-RU" altLang="ru-RU" sz="2400" dirty="0">
                <a:solidFill>
                  <a:schemeClr val="bg1"/>
                </a:solidFill>
                <a:ea typeface="Times New Roman" panose="02020603050405020304" pitchFamily="18" charset="0"/>
              </a:rPr>
              <a:t>соединяем с точкой А отрезком </a:t>
            </a:r>
            <a:r>
              <a:rPr lang="en-US" altLang="ru-RU" sz="2400" dirty="0">
                <a:solidFill>
                  <a:schemeClr val="bg1"/>
                </a:solidFill>
                <a:ea typeface="Times New Roman" panose="02020603050405020304" pitchFamily="18" charset="0"/>
              </a:rPr>
              <a:t>D</a:t>
            </a:r>
            <a:r>
              <a:rPr lang="ru-RU" altLang="ru-RU" sz="2400" dirty="0">
                <a:solidFill>
                  <a:schemeClr val="bg1"/>
                </a:solidFill>
                <a:ea typeface="Times New Roman" panose="02020603050405020304" pitchFamily="18" charset="0"/>
              </a:rPr>
              <a:t>А. На нём откладываем от </a:t>
            </a:r>
            <a:r>
              <a:rPr lang="en-US" altLang="ru-RU" sz="2400" dirty="0">
                <a:solidFill>
                  <a:schemeClr val="bg1"/>
                </a:solidFill>
                <a:ea typeface="Times New Roman" panose="02020603050405020304" pitchFamily="18" charset="0"/>
              </a:rPr>
              <a:t>D</a:t>
            </a:r>
            <a:r>
              <a:rPr lang="ru-RU" altLang="ru-RU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отрезок Е</a:t>
            </a:r>
            <a:r>
              <a:rPr lang="en-US" altLang="ru-RU" sz="2400" dirty="0">
                <a:solidFill>
                  <a:schemeClr val="bg1"/>
                </a:solidFill>
                <a:ea typeface="Times New Roman" panose="02020603050405020304" pitchFamily="18" charset="0"/>
              </a:rPr>
              <a:t>D</a:t>
            </a:r>
            <a:r>
              <a:rPr lang="ru-RU" altLang="ru-RU" sz="2400" dirty="0">
                <a:solidFill>
                  <a:schemeClr val="bg1"/>
                </a:solidFill>
                <a:ea typeface="Times New Roman" panose="02020603050405020304" pitchFamily="18" charset="0"/>
              </a:rPr>
              <a:t>, длина </a:t>
            </a:r>
            <a:r>
              <a:rPr lang="ru-RU" altLang="ru-RU" sz="24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которого </a:t>
            </a:r>
            <a:r>
              <a:rPr lang="ru-RU" altLang="ru-RU" sz="2400" dirty="0">
                <a:solidFill>
                  <a:schemeClr val="bg1"/>
                </a:solidFill>
                <a:ea typeface="Times New Roman" panose="02020603050405020304" pitchFamily="18" charset="0"/>
              </a:rPr>
              <a:t>равна В</a:t>
            </a:r>
            <a:r>
              <a:rPr lang="en-US" altLang="ru-RU" sz="24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D</a:t>
            </a:r>
            <a:r>
              <a:rPr lang="ru-RU" altLang="ru-RU" sz="24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888" y="1181895"/>
            <a:ext cx="4276493" cy="23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4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29" y="5271165"/>
            <a:ext cx="7686262" cy="1119889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Золотой </a:t>
            </a:r>
            <a:r>
              <a:rPr lang="ru-RU" sz="4000" b="1" dirty="0"/>
              <a:t>прямоугольник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565" y="287140"/>
            <a:ext cx="6321287" cy="248146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Золотой прямоугольник – это прямоугольник, </a:t>
            </a:r>
            <a:r>
              <a:rPr lang="ru-RU" sz="2400" dirty="0">
                <a:solidFill>
                  <a:schemeClr val="bg1"/>
                </a:solidFill>
              </a:rPr>
              <a:t>у которого отношение длины </a:t>
            </a:r>
            <a:r>
              <a:rPr lang="ru-RU" sz="2400" dirty="0" smtClean="0">
                <a:solidFill>
                  <a:schemeClr val="bg1"/>
                </a:solidFill>
              </a:rPr>
              <a:t>большей </a:t>
            </a:r>
            <a:r>
              <a:rPr lang="ru-RU" sz="2400" dirty="0">
                <a:solidFill>
                  <a:schemeClr val="bg1"/>
                </a:solidFill>
              </a:rPr>
              <a:t>стороны к длине меньшей равно φ.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0" y="2507726"/>
            <a:ext cx="3580639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992" y="287140"/>
            <a:ext cx="3496330" cy="212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349" y="4415574"/>
            <a:ext cx="3796624" cy="230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149009" y="2507726"/>
            <a:ext cx="5711687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6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Золотой прямоугольник  и его божественная пропорциональность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«золотого сечения»,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широко используется в искусстве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 архитектуре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306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141374" y="4231529"/>
            <a:ext cx="1369943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356" y="5782850"/>
            <a:ext cx="11996928" cy="678687"/>
          </a:xfrm>
        </p:spPr>
        <p:txBody>
          <a:bodyPr>
            <a:noAutofit/>
          </a:bodyPr>
          <a:lstStyle/>
          <a:p>
            <a:r>
              <a:rPr lang="ru-RU" sz="3800" b="1" dirty="0" smtClean="0"/>
              <a:t>Построение золотого прямоугольника-</a:t>
            </a:r>
            <a:endParaRPr lang="ru-RU" sz="3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581660"/>
              </p:ext>
            </p:extLst>
          </p:nvPr>
        </p:nvGraphicFramePr>
        <p:xfrm>
          <a:off x="395617" y="637673"/>
          <a:ext cx="11480832" cy="48360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240982"/>
                <a:gridCol w="6239850"/>
              </a:tblGrid>
              <a:tr h="1649673">
                <a:tc>
                  <a:txBody>
                    <a:bodyPr/>
                    <a:lstStyle/>
                    <a:p>
                      <a:pPr marL="36195" marR="36195" indent="306705" algn="just">
                        <a:spcAft>
                          <a:spcPts val="0"/>
                        </a:spcAft>
                      </a:pPr>
                      <a:endParaRPr lang="ru-RU" sz="2000" b="0" spc="-2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36195" indent="0" algn="just">
                        <a:spcAft>
                          <a:spcPts val="0"/>
                        </a:spcAft>
                      </a:pPr>
                      <a:r>
                        <a:rPr lang="ru-RU" sz="2000" b="0" spc="-20" dirty="0" smtClean="0">
                          <a:solidFill>
                            <a:schemeClr val="bg1"/>
                          </a:solidFill>
                          <a:effectLst/>
                        </a:rPr>
                        <a:t>Начнем </a:t>
                      </a:r>
                      <a:r>
                        <a:rPr lang="ru-RU" sz="2000" b="0" spc="-20" dirty="0">
                          <a:solidFill>
                            <a:schemeClr val="bg1"/>
                          </a:solidFill>
                          <a:effectLst/>
                        </a:rPr>
                        <a:t>с квадрата. </a:t>
                      </a:r>
                      <a:endParaRPr lang="ru-RU" sz="2000" b="0" spc="-2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36195" indent="0" algn="just">
                        <a:spcAft>
                          <a:spcPts val="0"/>
                        </a:spcAft>
                      </a:pPr>
                      <a:r>
                        <a:rPr lang="ru-RU" sz="2000" b="0" spc="-25" dirty="0" smtClean="0">
                          <a:solidFill>
                            <a:schemeClr val="bg1"/>
                          </a:solidFill>
                          <a:effectLst/>
                        </a:rPr>
                        <a:t>Разделим </a:t>
                      </a:r>
                      <a:r>
                        <a:rPr lang="ru-RU" sz="2000" b="0" spc="-25" dirty="0">
                          <a:solidFill>
                            <a:schemeClr val="bg1"/>
                          </a:solidFill>
                          <a:effectLst/>
                        </a:rPr>
                        <a:t>его </a:t>
                      </a:r>
                      <a:r>
                        <a:rPr lang="ru-RU" sz="2000" b="0" spc="-25" dirty="0" smtClean="0">
                          <a:solidFill>
                            <a:schemeClr val="bg1"/>
                          </a:solidFill>
                          <a:effectLst/>
                        </a:rPr>
                        <a:t>на</a:t>
                      </a:r>
                    </a:p>
                    <a:p>
                      <a:pPr marL="0" marR="36195" indent="0" algn="just">
                        <a:spcAft>
                          <a:spcPts val="0"/>
                        </a:spcAft>
                      </a:pPr>
                      <a:r>
                        <a:rPr lang="ru-RU" sz="2000" b="0" spc="-25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spc="-25" dirty="0">
                          <a:solidFill>
                            <a:schemeClr val="bg1"/>
                          </a:solidFill>
                          <a:effectLst/>
                        </a:rPr>
                        <a:t>два </a:t>
                      </a:r>
                      <a:r>
                        <a:rPr lang="ru-RU" sz="2000" b="0" spc="-35" dirty="0">
                          <a:solidFill>
                            <a:schemeClr val="bg1"/>
                          </a:solidFill>
                          <a:effectLst/>
                        </a:rPr>
                        <a:t>равных </a:t>
                      </a:r>
                      <a:endParaRPr lang="ru-RU" sz="2000" b="0" spc="-35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36195" indent="0" algn="just">
                        <a:spcAft>
                          <a:spcPts val="0"/>
                        </a:spcAft>
                      </a:pPr>
                      <a:r>
                        <a:rPr lang="ru-RU" sz="2000" b="0" spc="-35" dirty="0" smtClean="0">
                          <a:solidFill>
                            <a:schemeClr val="bg1"/>
                          </a:solidFill>
                          <a:effectLst/>
                        </a:rPr>
                        <a:t>прямоуголь</a:t>
                      </a:r>
                      <a:r>
                        <a:rPr lang="ru-RU" sz="2000" b="0" spc="-60" dirty="0" smtClean="0">
                          <a:solidFill>
                            <a:schemeClr val="bg1"/>
                          </a:solidFill>
                          <a:effectLst/>
                        </a:rPr>
                        <a:t>ника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306705" algn="just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marL="36195" marR="36195" indent="306705" algn="just">
                        <a:spcAft>
                          <a:spcPts val="0"/>
                        </a:spcAft>
                      </a:pPr>
                      <a:r>
                        <a:rPr lang="ru-RU" sz="2000" b="0" spc="-5" dirty="0">
                          <a:solidFill>
                            <a:schemeClr val="bg1"/>
                          </a:solidFill>
                          <a:effectLst/>
                        </a:rPr>
                        <a:t>Проведем диаго</a:t>
                      </a:r>
                      <a:r>
                        <a:rPr lang="ru-RU" sz="2000" b="0" spc="-20" dirty="0">
                          <a:solidFill>
                            <a:schemeClr val="bg1"/>
                          </a:solidFill>
                          <a:effectLst/>
                        </a:rPr>
                        <a:t>наль </a:t>
                      </a:r>
                      <a:endParaRPr lang="ru-RU" sz="2000" b="0" spc="-2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6195" marR="36195" indent="306705" algn="just">
                        <a:spcAft>
                          <a:spcPts val="0"/>
                        </a:spcAft>
                      </a:pPr>
                      <a:r>
                        <a:rPr lang="ru-RU" sz="2000" b="0" spc="-20" dirty="0" smtClean="0">
                          <a:solidFill>
                            <a:schemeClr val="bg1"/>
                          </a:solidFill>
                          <a:effectLst/>
                        </a:rPr>
                        <a:t>одного </a:t>
                      </a:r>
                      <a:r>
                        <a:rPr lang="ru-RU" sz="2000" b="0" spc="-20" dirty="0">
                          <a:solidFill>
                            <a:schemeClr val="bg1"/>
                          </a:solidFill>
                          <a:effectLst/>
                        </a:rPr>
                        <a:t>из них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186354">
                <a:tc>
                  <a:txBody>
                    <a:bodyPr/>
                    <a:lstStyle/>
                    <a:p>
                      <a:pPr marL="36195" marR="36195" indent="306705"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marL="36195" marR="36195" indent="306705" algn="just">
                        <a:spcAft>
                          <a:spcPts val="0"/>
                        </a:spcAft>
                      </a:pPr>
                      <a:r>
                        <a:rPr lang="ru-RU" sz="2000" b="0" spc="-10" dirty="0">
                          <a:solidFill>
                            <a:schemeClr val="bg1"/>
                          </a:solidFill>
                          <a:effectLst/>
                        </a:rPr>
                        <a:t>Циркулем проведем дугу окружности радиусом АВ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с центром в точке А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306705" algn="just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marL="0" marR="36195" indent="0"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Продолжим основание до пересечения </a:t>
                      </a:r>
                      <a:r>
                        <a:rPr lang="ru-RU" sz="2000" b="0" spc="-10" dirty="0">
                          <a:solidFill>
                            <a:schemeClr val="bg1"/>
                          </a:solidFill>
                          <a:effectLst/>
                        </a:rPr>
                        <a:t>с дугой. Проведем боковую сторону </a:t>
                      </a:r>
                      <a:r>
                        <a:rPr lang="ru-RU" sz="2000" b="0" spc="-15" dirty="0">
                          <a:solidFill>
                            <a:schemeClr val="bg1"/>
                          </a:solidFill>
                          <a:effectLst/>
                        </a:rPr>
                        <a:t>под прямым углом и закончим построение </a:t>
                      </a:r>
                      <a:r>
                        <a:rPr lang="ru-RU" sz="2000" b="0" spc="-5" dirty="0">
                          <a:solidFill>
                            <a:schemeClr val="bg1"/>
                          </a:solidFill>
                          <a:effectLst/>
                        </a:rPr>
                        <a:t>золотого </a:t>
                      </a:r>
                      <a:r>
                        <a:rPr lang="ru-RU" sz="2000" b="0" spc="-5" dirty="0" smtClean="0">
                          <a:solidFill>
                            <a:schemeClr val="bg1"/>
                          </a:solidFill>
                          <a:effectLst/>
                        </a:rPr>
                        <a:t>прямоугольника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6195" marR="36195" indent="306705" algn="just">
                        <a:spcAft>
                          <a:spcPts val="0"/>
                        </a:spcAft>
                      </a:pPr>
                      <a:r>
                        <a:rPr lang="ru-RU" sz="2000" spc="35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988" y="829239"/>
            <a:ext cx="1928884" cy="14241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x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876" y="769399"/>
            <a:ext cx="2041402" cy="1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96" y="3494818"/>
            <a:ext cx="3295176" cy="17353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209" y="3771171"/>
            <a:ext cx="3520213" cy="173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0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696" y="5281862"/>
            <a:ext cx="8169442" cy="1227221"/>
          </a:xfrm>
        </p:spPr>
        <p:txBody>
          <a:bodyPr/>
          <a:lstStyle/>
          <a:p>
            <a:r>
              <a:rPr lang="ru-RU" b="1" dirty="0" smtClean="0"/>
              <a:t>Сказка ложь, Да в ней намек…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663" y="3128211"/>
            <a:ext cx="11180064" cy="2454442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Такие </a:t>
            </a:r>
            <a:r>
              <a:rPr lang="ru-RU" sz="2400" dirty="0">
                <a:solidFill>
                  <a:schemeClr val="bg1"/>
                </a:solidFill>
                <a:cs typeface="Times New Roman" panose="02020603050405020304" pitchFamily="18" charset="0"/>
              </a:rPr>
              <a:t>формы птичьих яиц не являются случайными, поскольку в настоящее время установлено, что форме яиц, описываемых отношением золотого сечения, отвечают более высокие прочностные характеристики оболочки яйца. </a:t>
            </a:r>
            <a:endParaRPr lang="ru-RU" sz="24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Вот почему дед и баба не могли разбить золотое яйцо.</a:t>
            </a:r>
            <a:endParaRPr lang="ru-RU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170" name="Picture 2" descr="2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37" y="470155"/>
            <a:ext cx="3135590" cy="265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9663" y="215901"/>
            <a:ext cx="781453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Практическая работа №1</a:t>
            </a:r>
            <a:r>
              <a:rPr lang="ru-RU" sz="2800" dirty="0">
                <a:solidFill>
                  <a:schemeClr val="bg1"/>
                </a:solidFill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solidFill>
                  <a:schemeClr val="bg1"/>
                </a:solidFill>
                <a:cs typeface="Times New Roman" panose="02020603050405020304" pitchFamily="18" charset="0"/>
              </a:rPr>
              <a:t>Измерим куриное яйцо: длину яйца, ширину яйца.</a:t>
            </a:r>
          </a:p>
          <a:p>
            <a:r>
              <a:rPr lang="ru-RU" sz="2400" dirty="0">
                <a:solidFill>
                  <a:schemeClr val="bg1"/>
                </a:solidFill>
                <a:cs typeface="Times New Roman" panose="02020603050405020304" pitchFamily="18" charset="0"/>
              </a:rPr>
              <a:t>Найдем отношение длины к ширине.</a:t>
            </a:r>
          </a:p>
          <a:p>
            <a:r>
              <a:rPr lang="ru-RU" sz="2400" dirty="0">
                <a:solidFill>
                  <a:schemeClr val="bg1"/>
                </a:solidFill>
                <a:cs typeface="Times New Roman" panose="02020603050405020304" pitchFamily="18" charset="0"/>
              </a:rPr>
              <a:t>Сделайте вывод:</a:t>
            </a:r>
          </a:p>
          <a:p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Любое яйцо можно </a:t>
            </a:r>
            <a:r>
              <a:rPr lang="ru-RU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«вписать» </a:t>
            </a:r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в золотой прямоугольник.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5522495"/>
            <a:ext cx="10314432" cy="99862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 может быть между формами яйца птицы и человеческой фигурой?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0"/>
            <a:ext cx="9105498" cy="552249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dirty="0" smtClean="0">
                <a:solidFill>
                  <a:schemeClr val="bg1"/>
                </a:solidFill>
              </a:rPr>
              <a:t>Практическая работа №2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600" dirty="0" smtClean="0">
                <a:solidFill>
                  <a:schemeClr val="bg1"/>
                </a:solidFill>
              </a:rPr>
              <a:t>1. Измеряем рост Вани.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dirty="0" smtClean="0">
                <a:solidFill>
                  <a:schemeClr val="bg1"/>
                </a:solidFill>
              </a:rPr>
              <a:t>Измеряем расстояние от пупка до пола.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dirty="0" smtClean="0">
                <a:solidFill>
                  <a:schemeClr val="bg1"/>
                </a:solidFill>
              </a:rPr>
              <a:t>Вычислим отношение полученных величин.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dirty="0">
                <a:solidFill>
                  <a:schemeClr val="bg1"/>
                </a:solidFill>
              </a:rPr>
              <a:t>Делаем </a:t>
            </a:r>
            <a:r>
              <a:rPr lang="ru-RU" sz="9600" dirty="0" smtClean="0">
                <a:solidFill>
                  <a:schemeClr val="bg1"/>
                </a:solidFill>
              </a:rPr>
              <a:t>вывод.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96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600" dirty="0" smtClean="0">
                <a:solidFill>
                  <a:schemeClr val="bg1"/>
                </a:solidFill>
              </a:rPr>
              <a:t>2. Измерим </a:t>
            </a:r>
            <a:r>
              <a:rPr lang="ru-RU" sz="9600" dirty="0">
                <a:solidFill>
                  <a:schemeClr val="bg1"/>
                </a:solidFill>
              </a:rPr>
              <a:t>расстояние </a:t>
            </a:r>
            <a:r>
              <a:rPr lang="ru-RU" sz="9600" dirty="0" smtClean="0">
                <a:solidFill>
                  <a:schemeClr val="bg1"/>
                </a:solidFill>
              </a:rPr>
              <a:t>от плеча до кончиков пальцев.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dirty="0">
                <a:solidFill>
                  <a:schemeClr val="bg1"/>
                </a:solidFill>
              </a:rPr>
              <a:t>Измерим расстояние от </a:t>
            </a:r>
            <a:r>
              <a:rPr lang="ru-RU" sz="9600" dirty="0" smtClean="0">
                <a:solidFill>
                  <a:schemeClr val="bg1"/>
                </a:solidFill>
              </a:rPr>
              <a:t>локтя до </a:t>
            </a:r>
            <a:r>
              <a:rPr lang="ru-RU" sz="9600" dirty="0">
                <a:solidFill>
                  <a:schemeClr val="bg1"/>
                </a:solidFill>
              </a:rPr>
              <a:t>кончиков пальцев.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dirty="0">
                <a:solidFill>
                  <a:schemeClr val="bg1"/>
                </a:solidFill>
              </a:rPr>
              <a:t>Вычислим отношение полученных величин.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dirty="0" smtClean="0">
                <a:solidFill>
                  <a:schemeClr val="bg1"/>
                </a:solidFill>
              </a:rPr>
              <a:t>Делаем вывод.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9600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600" dirty="0" err="1" smtClean="0">
                <a:solidFill>
                  <a:schemeClr val="bg1"/>
                </a:solidFill>
              </a:rPr>
              <a:t>Вывол</a:t>
            </a:r>
            <a:r>
              <a:rPr lang="ru-RU" sz="9600" dirty="0" smtClean="0">
                <a:solidFill>
                  <a:schemeClr val="bg1"/>
                </a:solidFill>
              </a:rPr>
              <a:t>: произведя </a:t>
            </a:r>
            <a:r>
              <a:rPr lang="ru-RU" sz="9600" dirty="0">
                <a:solidFill>
                  <a:schemeClr val="bg1"/>
                </a:solidFill>
              </a:rPr>
              <a:t>измерения высоты различных частей фигуры, мы неоднократно обнаруживаем здесь отношения, равные золотому сечению </a:t>
            </a:r>
            <a:r>
              <a:rPr lang="ru-RU" sz="9600" dirty="0" smtClean="0">
                <a:solidFill>
                  <a:schemeClr val="bg1"/>
                </a:solidFill>
              </a:rPr>
              <a:t>φ, как у золотого яйца курочки Рябы.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301" y="285067"/>
            <a:ext cx="2452707" cy="410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0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" y="5415770"/>
            <a:ext cx="7396214" cy="948935"/>
          </a:xfrm>
        </p:spPr>
        <p:txBody>
          <a:bodyPr/>
          <a:lstStyle/>
          <a:p>
            <a:r>
              <a:rPr lang="ru-RU" b="1" dirty="0" smtClean="0"/>
              <a:t>Золотое сечение в ботанике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4979" y="434999"/>
            <a:ext cx="6698381" cy="2320393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Астроном Иоганн </a:t>
            </a:r>
            <a:r>
              <a:rPr lang="ru-RU" sz="2400" dirty="0" err="1">
                <a:solidFill>
                  <a:schemeClr val="bg1"/>
                </a:solidFill>
              </a:rPr>
              <a:t>Kеплер</a:t>
            </a:r>
            <a:r>
              <a:rPr lang="ru-RU" sz="2400" dirty="0">
                <a:solidFill>
                  <a:schemeClr val="bg1"/>
                </a:solidFill>
              </a:rPr>
              <a:t> назвал золотое сечение одним из сокровищ геометрии. Он первый обратил внимание на значение золотой пропорции в ботанике (рост растений и их строение). 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508" y="3459052"/>
            <a:ext cx="4993957" cy="187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348916" y="3034043"/>
            <a:ext cx="7291138" cy="2211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Практическая работа №3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1. Возьмем отросток денежного дерева и измерим  расстояния </a:t>
            </a:r>
            <a:r>
              <a:rPr lang="ru-RU" sz="2400" dirty="0" err="1" smtClean="0">
                <a:solidFill>
                  <a:schemeClr val="bg1"/>
                </a:solidFill>
              </a:rPr>
              <a:t>а,в,с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2. Найдем отношение а к в, в к с.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Делаем вывод.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5" name="Picture 4" descr="http://www.prague-information.eu/dsgn/img/keplorovo-muze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" y="434999"/>
            <a:ext cx="4119040" cy="232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9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26" y="5612233"/>
            <a:ext cx="7712241" cy="97455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завоевание </a:t>
            </a:r>
            <a:r>
              <a:rPr lang="ru-RU" sz="4000" b="1" dirty="0"/>
              <a:t>пространства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621823"/>
            <a:ext cx="9372600" cy="321400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8800" dirty="0">
                <a:solidFill>
                  <a:schemeClr val="bg1"/>
                </a:solidFill>
              </a:rPr>
              <a:t>Отросток делает сильный выброс в пространство, останавливается, выпускает листок, но уже короче первого, снова делает выброс в пространство, но уже меньшей силы, выпускает листок еще меньшего размера и снова выброс. </a:t>
            </a:r>
          </a:p>
          <a:p>
            <a:pPr algn="just"/>
            <a:r>
              <a:rPr lang="ru-RU" sz="8800" dirty="0" smtClean="0">
                <a:solidFill>
                  <a:schemeClr val="bg1"/>
                </a:solidFill>
              </a:rPr>
              <a:t>Если первый выброс принять за 100 единиц, то второй равен 62 единицам, третий – 38, четвертый – 24 и т.д. Длина лепестков тоже подчинена золотой пропорции.</a:t>
            </a:r>
          </a:p>
          <a:p>
            <a:pPr marL="0" indent="0" algn="just">
              <a:buNone/>
            </a:pPr>
            <a:r>
              <a:rPr lang="ru-RU" sz="9600" dirty="0" smtClean="0">
                <a:solidFill>
                  <a:schemeClr val="bg1"/>
                </a:solidFill>
              </a:rPr>
              <a:t>Вывод: в своем росте, завоевании пространства растение сохраняло определенные пропорции. </a:t>
            </a:r>
          </a:p>
          <a:p>
            <a:endParaRPr lang="ru-RU" dirty="0"/>
          </a:p>
        </p:txBody>
      </p:sp>
      <p:pic>
        <p:nvPicPr>
          <p:cNvPr id="4098" name="Picture 2" descr="http://img-a.photosight.ru/fcd/3899871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52" y="274309"/>
            <a:ext cx="4063195" cy="234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9515" y="274308"/>
            <a:ext cx="64188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</a:rPr>
              <a:t>Среди придорожных трав растет ничем не примечательное растение – цикорий. Приглядимся к нему внимательно.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</a:rPr>
              <a:t>От основного стебля образовался отросток. Тут же расположился первый листок. </a:t>
            </a:r>
          </a:p>
        </p:txBody>
      </p:sp>
      <p:pic>
        <p:nvPicPr>
          <p:cNvPr id="4100" name="Picture 4" descr="http://ww1.hdnux.com/photos/23/27/60/5078020/3/920x9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230" y="2614534"/>
            <a:ext cx="2497748" cy="374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1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312" y="5410200"/>
            <a:ext cx="11228388" cy="888999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Божественная гармония природы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400" y="2668698"/>
            <a:ext cx="11811000" cy="274150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 ходе нашего маленького исследования мы доказали, что все яйца золотые, что все растения. животные и люди наделены физическими пропорциями, которые позволяют нам видеть гармонию природы.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encrypted-tbn0.gstatic.com/images?q=tbn:ANd9GcTYXpZTKKMtZangIyIvQ77eZshqwM4KdsfBDnZ2PsyiSISG6U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403" y="254000"/>
            <a:ext cx="4439298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5312" y="729706"/>
            <a:ext cx="661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/>
              <a:t>«В </a:t>
            </a:r>
            <a:r>
              <a:rPr lang="ru-RU" sz="2400" b="1" i="1" dirty="0"/>
              <a:t>природе всё так тесно связано между собой, что нельзя познать одного, не изучив другого. Нельзя познать части, не познав целого. А целое </a:t>
            </a:r>
            <a:r>
              <a:rPr lang="ru-RU" sz="2400" b="1" i="1" dirty="0" smtClean="0"/>
              <a:t>бесконечно». </a:t>
            </a:r>
            <a:r>
              <a:rPr lang="ru-RU" sz="2400" b="1" i="1" dirty="0"/>
              <a:t>Паскаль</a:t>
            </a:r>
          </a:p>
        </p:txBody>
      </p:sp>
    </p:spTree>
    <p:extLst>
      <p:ext uri="{BB962C8B-B14F-4D97-AF65-F5344CB8AC3E}">
        <p14:creationId xmlns:p14="http://schemas.microsoft.com/office/powerpoint/2010/main" val="336686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5232400"/>
            <a:ext cx="8515350" cy="14097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Отношение – частное чисел</a:t>
            </a:r>
            <a:endParaRPr lang="ru-RU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3749155"/>
                  </p:ext>
                </p:extLst>
              </p:nvPr>
            </p:nvGraphicFramePr>
            <p:xfrm>
              <a:off x="781049" y="394104"/>
              <a:ext cx="10515601" cy="487165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74919"/>
                    <a:gridCol w="2198677"/>
                    <a:gridCol w="932718"/>
                    <a:gridCol w="2435623"/>
                    <a:gridCol w="1030048"/>
                    <a:gridCol w="3043616"/>
                  </a:tblGrid>
                  <a:tr h="1437856"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Укажите выражения, которые являются </a:t>
                          </a:r>
                          <a:r>
                            <a:rPr lang="ru-RU" sz="2800" dirty="0" smtClean="0">
                              <a:effectLst/>
                            </a:rPr>
                            <a:t>отношениями</a:t>
                          </a:r>
                          <a:r>
                            <a:rPr lang="ru-RU" sz="2800" dirty="0">
                              <a:effectLst/>
                            </a:rPr>
                            <a:t> 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40586">
                    <a:tc>
                      <a:txBody>
                        <a:bodyPr/>
                        <a:lstStyle/>
                        <a:p>
                          <a:pPr marL="342900" lvl="0" indent="-3429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ru-RU" sz="2800" dirty="0">
                              <a:effectLst/>
                            </a:rPr>
                            <a:t> 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</a:rPr>
                            <a:t>1 : 2</a:t>
                          </a:r>
                          <a:endParaRPr lang="ru-RU" sz="2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6.</a:t>
                          </a:r>
                          <a:r>
                            <a:rPr lang="ru-RU" sz="2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ru-RU" sz="28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</a:rPr>
                            <a:t>3 : 5</a:t>
                          </a:r>
                          <a:endParaRPr lang="ru-RU" sz="2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342900" lvl="0" indent="-3429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 startAt="11"/>
                          </a:pPr>
                          <a:r>
                            <a:rPr lang="ru-RU" sz="2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ru-RU" sz="28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</a:rPr>
                            <a:t>1 · 2</a:t>
                          </a:r>
                          <a:endParaRPr lang="ru-RU" sz="2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855420"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800" dirty="0" smtClean="0">
                              <a:effectLst/>
                            </a:rPr>
                            <a:t>2.</a:t>
                          </a:r>
                          <a:r>
                            <a:rPr lang="ru-RU" sz="2800" dirty="0">
                              <a:effectLst/>
                            </a:rPr>
                            <a:t> 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</a:rPr>
                            <a:t>5 : 15</a:t>
                          </a:r>
                          <a:endParaRPr lang="ru-RU" sz="2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7.</a:t>
                          </a:r>
                          <a:r>
                            <a:rPr lang="ru-RU" sz="2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ru-RU" sz="28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ru-RU" sz="28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ru-RU" sz="28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28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ru-RU" sz="28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ru-RU" sz="28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12.</a:t>
                          </a:r>
                          <a:r>
                            <a:rPr lang="ru-RU" sz="2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ru-RU" sz="28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ru-RU" sz="28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ru-RU" sz="28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ru-RU" sz="28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40586"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800" dirty="0" smtClean="0">
                              <a:effectLst/>
                            </a:rPr>
                            <a:t>3.</a:t>
                          </a:r>
                          <a:r>
                            <a:rPr lang="ru-RU" sz="2800" dirty="0">
                              <a:effectLst/>
                            </a:rPr>
                            <a:t> 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</a:rPr>
                            <a:t>5 : 3 : 7</a:t>
                          </a:r>
                          <a:endParaRPr lang="ru-RU" sz="2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8.</a:t>
                          </a:r>
                          <a:r>
                            <a:rPr lang="ru-RU" sz="2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ru-RU" sz="28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</a:rPr>
                            <a:t>5 : 6</a:t>
                          </a:r>
                          <a:endParaRPr lang="ru-RU" sz="2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13.</a:t>
                          </a:r>
                          <a:r>
                            <a:rPr lang="ru-RU" sz="2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ru-RU" sz="28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</a:rPr>
                            <a:t>0,1 : 7,8</a:t>
                          </a:r>
                          <a:endParaRPr lang="ru-RU" sz="2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40586"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800" dirty="0" smtClean="0">
                              <a:effectLst/>
                            </a:rPr>
                            <a:t>4.</a:t>
                          </a:r>
                          <a:r>
                            <a:rPr lang="ru-RU" sz="2800" dirty="0">
                              <a:effectLst/>
                            </a:rPr>
                            <a:t> 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</a:rPr>
                            <a:t>7,2 · </a:t>
                          </a:r>
                          <a:r>
                            <a:rPr lang="ru-RU" sz="2800" b="1" dirty="0" smtClean="0">
                              <a:effectLst/>
                            </a:rPr>
                            <a:t> 5,3</a:t>
                          </a:r>
                          <a:endParaRPr lang="ru-RU" sz="2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9.</a:t>
                          </a:r>
                          <a:r>
                            <a:rPr lang="ru-RU" sz="2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ru-RU" sz="28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</a:rPr>
                            <a:t>0,1 : 7,8</a:t>
                          </a:r>
                          <a:endParaRPr lang="ru-RU" sz="2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14.</a:t>
                          </a:r>
                          <a:r>
                            <a:rPr lang="ru-RU" sz="2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ru-RU" sz="28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</a:rPr>
                            <a:t>4 : 2 · 5</a:t>
                          </a:r>
                          <a:endParaRPr lang="ru-RU" sz="2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855420"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800" dirty="0" smtClean="0">
                              <a:effectLst/>
                            </a:rPr>
                            <a:t>5.</a:t>
                          </a:r>
                          <a:r>
                            <a:rPr lang="ru-RU" sz="2800" dirty="0">
                              <a:effectLst/>
                            </a:rPr>
                            <a:t> 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</a:rPr>
                            <a:t>5 · 3 : 7</a:t>
                          </a:r>
                          <a:endParaRPr lang="ru-RU" sz="2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10.</a:t>
                          </a:r>
                          <a:r>
                            <a:rPr lang="ru-RU" sz="2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ru-RU" sz="28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ru-RU" sz="28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15.</a:t>
                          </a:r>
                          <a:r>
                            <a:rPr lang="ru-RU" sz="2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ru-RU" sz="28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ru-RU" sz="28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ru-RU" sz="28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28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ru-RU" sz="28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ru-RU" sz="28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3749155"/>
                  </p:ext>
                </p:extLst>
              </p:nvPr>
            </p:nvGraphicFramePr>
            <p:xfrm>
              <a:off x="781049" y="394104"/>
              <a:ext cx="10515601" cy="487165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74919"/>
                    <a:gridCol w="2198677"/>
                    <a:gridCol w="932718"/>
                    <a:gridCol w="2435623"/>
                    <a:gridCol w="1030048"/>
                    <a:gridCol w="3043616"/>
                  </a:tblGrid>
                  <a:tr h="1437856"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Укажите выражения, которые являются </a:t>
                          </a:r>
                          <a:r>
                            <a:rPr lang="ru-RU" sz="2800" dirty="0" smtClean="0">
                              <a:effectLst/>
                            </a:rPr>
                            <a:t>отношениями</a:t>
                          </a:r>
                          <a:r>
                            <a:rPr lang="ru-RU" sz="2800" dirty="0">
                              <a:effectLst/>
                            </a:rPr>
                            <a:t> 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40586">
                    <a:tc>
                      <a:txBody>
                        <a:bodyPr/>
                        <a:lstStyle/>
                        <a:p>
                          <a:pPr marL="342900" lvl="0" indent="-3429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ru-RU" sz="2800" dirty="0">
                              <a:effectLst/>
                            </a:rPr>
                            <a:t> 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</a:rPr>
                            <a:t>1 : 2</a:t>
                          </a:r>
                          <a:endParaRPr lang="ru-RU" sz="2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6.</a:t>
                          </a:r>
                          <a:r>
                            <a:rPr lang="ru-RU" sz="2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ru-RU" sz="28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</a:rPr>
                            <a:t>3 : 5</a:t>
                          </a:r>
                          <a:endParaRPr lang="ru-RU" sz="2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342900" lvl="0" indent="-3429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 startAt="11"/>
                          </a:pPr>
                          <a:r>
                            <a:rPr lang="ru-RU" sz="2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ru-RU" sz="28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</a:rPr>
                            <a:t>1 · 2</a:t>
                          </a:r>
                          <a:endParaRPr lang="ru-RU" sz="2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906018"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800" dirty="0" smtClean="0">
                              <a:effectLst/>
                            </a:rPr>
                            <a:t>2.</a:t>
                          </a:r>
                          <a:r>
                            <a:rPr lang="ru-RU" sz="2800" dirty="0">
                              <a:effectLst/>
                            </a:rPr>
                            <a:t> 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</a:rPr>
                            <a:t>5 : 15</a:t>
                          </a:r>
                          <a:endParaRPr lang="ru-RU" sz="2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7.</a:t>
                          </a:r>
                          <a:r>
                            <a:rPr lang="ru-RU" sz="2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ru-RU" sz="28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65163" t="-218792" r="-168672" b="-2201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12.</a:t>
                          </a:r>
                          <a:r>
                            <a:rPr lang="ru-RU" sz="2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ru-RU" sz="28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45400" t="-218792" r="-800" b="-220134"/>
                          </a:stretch>
                        </a:blipFill>
                      </a:tcPr>
                    </a:tc>
                  </a:tr>
                  <a:tr h="540586"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800" dirty="0" smtClean="0">
                              <a:effectLst/>
                            </a:rPr>
                            <a:t>3.</a:t>
                          </a:r>
                          <a:r>
                            <a:rPr lang="ru-RU" sz="2800" dirty="0">
                              <a:effectLst/>
                            </a:rPr>
                            <a:t> 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</a:rPr>
                            <a:t>5 : 3 : 7</a:t>
                          </a:r>
                          <a:endParaRPr lang="ru-RU" sz="2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8.</a:t>
                          </a:r>
                          <a:r>
                            <a:rPr lang="ru-RU" sz="2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ru-RU" sz="28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</a:rPr>
                            <a:t>5 : 6</a:t>
                          </a:r>
                          <a:endParaRPr lang="ru-RU" sz="2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13.</a:t>
                          </a:r>
                          <a:r>
                            <a:rPr lang="ru-RU" sz="2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ru-RU" sz="28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</a:rPr>
                            <a:t>0,1 : 7,8</a:t>
                          </a:r>
                          <a:endParaRPr lang="ru-RU" sz="2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40586"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800" dirty="0" smtClean="0">
                              <a:effectLst/>
                            </a:rPr>
                            <a:t>4.</a:t>
                          </a:r>
                          <a:r>
                            <a:rPr lang="ru-RU" sz="2800" dirty="0">
                              <a:effectLst/>
                            </a:rPr>
                            <a:t> 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</a:rPr>
                            <a:t>7,2 · </a:t>
                          </a:r>
                          <a:r>
                            <a:rPr lang="ru-RU" sz="2800" b="1" dirty="0" smtClean="0">
                              <a:effectLst/>
                            </a:rPr>
                            <a:t> 5,3</a:t>
                          </a:r>
                          <a:endParaRPr lang="ru-RU" sz="2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9.</a:t>
                          </a:r>
                          <a:r>
                            <a:rPr lang="ru-RU" sz="2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ru-RU" sz="28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</a:rPr>
                            <a:t>0,1 : 7,8</a:t>
                          </a:r>
                          <a:endParaRPr lang="ru-RU" sz="2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14.</a:t>
                          </a:r>
                          <a:r>
                            <a:rPr lang="ru-RU" sz="2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ru-RU" sz="28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</a:rPr>
                            <a:t>4 : 2 · 5</a:t>
                          </a:r>
                          <a:endParaRPr lang="ru-RU" sz="2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906018"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800" dirty="0" smtClean="0">
                              <a:effectLst/>
                            </a:rPr>
                            <a:t>5.</a:t>
                          </a:r>
                          <a:r>
                            <a:rPr lang="ru-RU" sz="2800" dirty="0">
                              <a:effectLst/>
                            </a:rPr>
                            <a:t> 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</a:rPr>
                            <a:t>5 · 3 : 7</a:t>
                          </a:r>
                          <a:endParaRPr lang="ru-RU" sz="2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10.</a:t>
                          </a:r>
                          <a:r>
                            <a:rPr lang="ru-RU" sz="2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ru-RU" sz="28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65163" t="-437584" r="-168672" b="-13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15.</a:t>
                          </a:r>
                          <a:r>
                            <a:rPr lang="ru-RU" sz="2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ru-RU" sz="28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45400" t="-437584" r="-800" b="-134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128514" y="213132"/>
            <a:ext cx="187325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321711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55600" y="5372100"/>
                <a:ext cx="6483350" cy="975856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sz="4000" b="1" dirty="0" smtClean="0"/>
                  <a:t>Удивительное число </a:t>
                </a:r>
                <a14:m>
                  <m:oMath xmlns:m="http://schemas.openxmlformats.org/officeDocument/2006/math">
                    <m:r>
                      <a:rPr lang="ru-RU" sz="6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5600" y="5372100"/>
                <a:ext cx="6483350" cy="975856"/>
              </a:xfrm>
              <a:blipFill rotWithShape="0">
                <a:blip r:embed="rId3"/>
                <a:stretch>
                  <a:fillRect l="-2820" b="-156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300" y="254000"/>
            <a:ext cx="7035800" cy="55372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400" dirty="0" smtClean="0">
                <a:solidFill>
                  <a:schemeClr val="bg1"/>
                </a:solidFill>
              </a:rPr>
              <a:t>Вспомните удивительное </a:t>
            </a:r>
            <a:r>
              <a:rPr lang="ru-RU" sz="10400" dirty="0">
                <a:solidFill>
                  <a:schemeClr val="bg1"/>
                </a:solidFill>
              </a:rPr>
              <a:t>свойство </a:t>
            </a:r>
            <a:r>
              <a:rPr lang="ru-RU" sz="10400" dirty="0" smtClean="0">
                <a:solidFill>
                  <a:schemeClr val="bg1"/>
                </a:solidFill>
              </a:rPr>
              <a:t>окружности, </a:t>
            </a:r>
            <a:r>
              <a:rPr lang="ru-RU" sz="10400" dirty="0">
                <a:solidFill>
                  <a:schemeClr val="bg1"/>
                </a:solidFill>
              </a:rPr>
              <a:t>которое открыл нам древнегреческий ученый Архимед</a:t>
            </a:r>
            <a:r>
              <a:rPr lang="ru-RU" sz="10400" dirty="0" smtClean="0">
                <a:solidFill>
                  <a:schemeClr val="bg1"/>
                </a:solidFill>
              </a:rPr>
              <a:t>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04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400" dirty="0" smtClean="0">
                <a:solidFill>
                  <a:schemeClr val="bg1"/>
                </a:solidFill>
              </a:rPr>
              <a:t>Задание: проверить </a:t>
            </a:r>
            <a:r>
              <a:rPr lang="ru-RU" sz="10400" dirty="0">
                <a:solidFill>
                  <a:schemeClr val="bg1"/>
                </a:solidFill>
              </a:rPr>
              <a:t>это свойство в программе «Живая математика». </a:t>
            </a:r>
            <a:endParaRPr lang="ru-RU" sz="10400" dirty="0" smtClean="0">
              <a:solidFill>
                <a:schemeClr val="bg1"/>
              </a:solidFill>
            </a:endParaRPr>
          </a:p>
          <a:p>
            <a:pPr marL="0"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400" dirty="0" smtClean="0">
                <a:solidFill>
                  <a:schemeClr val="bg1"/>
                </a:solidFill>
              </a:rPr>
              <a:t>Откройте </a:t>
            </a:r>
            <a:r>
              <a:rPr lang="ru-RU" sz="10400" dirty="0">
                <a:solidFill>
                  <a:schemeClr val="bg1"/>
                </a:solidFill>
              </a:rPr>
              <a:t>программу. </a:t>
            </a:r>
            <a:endParaRPr lang="ru-RU" sz="10400" dirty="0" smtClean="0">
              <a:solidFill>
                <a:schemeClr val="bg1"/>
              </a:solidFill>
            </a:endParaRPr>
          </a:p>
          <a:p>
            <a:pPr marL="0"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400" dirty="0" smtClean="0">
                <a:solidFill>
                  <a:schemeClr val="bg1"/>
                </a:solidFill>
              </a:rPr>
              <a:t>Постройте </a:t>
            </a:r>
            <a:r>
              <a:rPr lang="ru-RU" sz="10400" dirty="0">
                <a:solidFill>
                  <a:schemeClr val="bg1"/>
                </a:solidFill>
              </a:rPr>
              <a:t>в ней окружность. </a:t>
            </a:r>
            <a:endParaRPr lang="ru-RU" sz="10400" dirty="0" smtClean="0">
              <a:solidFill>
                <a:schemeClr val="bg1"/>
              </a:solidFill>
            </a:endParaRPr>
          </a:p>
          <a:p>
            <a:pPr marL="0"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400" dirty="0" smtClean="0">
                <a:solidFill>
                  <a:schemeClr val="bg1"/>
                </a:solidFill>
              </a:rPr>
              <a:t>Измерьте </a:t>
            </a:r>
            <a:r>
              <a:rPr lang="ru-RU" sz="10400" dirty="0">
                <a:solidFill>
                  <a:schemeClr val="bg1"/>
                </a:solidFill>
              </a:rPr>
              <a:t>длину окружности. </a:t>
            </a:r>
            <a:endParaRPr lang="ru-RU" sz="10400" dirty="0" smtClean="0">
              <a:solidFill>
                <a:schemeClr val="bg1"/>
              </a:solidFill>
            </a:endParaRPr>
          </a:p>
          <a:p>
            <a:pPr marL="0"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400" dirty="0" smtClean="0">
                <a:solidFill>
                  <a:schemeClr val="bg1"/>
                </a:solidFill>
              </a:rPr>
              <a:t>Проведите </a:t>
            </a:r>
            <a:r>
              <a:rPr lang="ru-RU" sz="10400" dirty="0">
                <a:solidFill>
                  <a:schemeClr val="bg1"/>
                </a:solidFill>
              </a:rPr>
              <a:t>в окружности диаметр. </a:t>
            </a:r>
            <a:endParaRPr lang="ru-RU" sz="10400" dirty="0" smtClean="0">
              <a:solidFill>
                <a:schemeClr val="bg1"/>
              </a:solidFill>
            </a:endParaRPr>
          </a:p>
          <a:p>
            <a:pPr marL="0"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400" dirty="0" smtClean="0">
                <a:solidFill>
                  <a:schemeClr val="bg1"/>
                </a:solidFill>
              </a:rPr>
              <a:t>Измерьте </a:t>
            </a:r>
            <a:r>
              <a:rPr lang="ru-RU" sz="10400" dirty="0">
                <a:solidFill>
                  <a:schemeClr val="bg1"/>
                </a:solidFill>
              </a:rPr>
              <a:t>длину диаметра. </a:t>
            </a:r>
            <a:endParaRPr lang="ru-RU" sz="10400" dirty="0" smtClean="0">
              <a:solidFill>
                <a:schemeClr val="bg1"/>
              </a:solidFill>
            </a:endParaRPr>
          </a:p>
          <a:p>
            <a:pPr marL="0"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400" dirty="0" smtClean="0">
                <a:solidFill>
                  <a:schemeClr val="bg1"/>
                </a:solidFill>
              </a:rPr>
              <a:t>Найти </a:t>
            </a:r>
            <a:r>
              <a:rPr lang="ru-RU" sz="10400" dirty="0">
                <a:solidFill>
                  <a:schemeClr val="bg1"/>
                </a:solidFill>
              </a:rPr>
              <a:t>отношение длины окружности </a:t>
            </a:r>
            <a:endParaRPr lang="ru-RU" sz="10400" dirty="0" smtClean="0">
              <a:solidFill>
                <a:schemeClr val="bg1"/>
              </a:solidFill>
            </a:endParaRPr>
          </a:p>
          <a:p>
            <a:pPr marL="0"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400" dirty="0" smtClean="0">
                <a:solidFill>
                  <a:schemeClr val="bg1"/>
                </a:solidFill>
              </a:rPr>
              <a:t>к </a:t>
            </a:r>
            <a:r>
              <a:rPr lang="ru-RU" sz="10400" dirty="0">
                <a:solidFill>
                  <a:schemeClr val="bg1"/>
                </a:solidFill>
              </a:rPr>
              <a:t>ее диаметру.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254000"/>
            <a:ext cx="3386137" cy="323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543800" y="3670300"/>
            <a:ext cx="4279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22 совы скучали</a:t>
            </a:r>
            <a:endParaRPr lang="ru-RU" sz="2400" dirty="0"/>
          </a:p>
          <a:p>
            <a:r>
              <a:rPr lang="ru-RU" sz="2400" b="1" dirty="0"/>
              <a:t>На больших сухих суках.</a:t>
            </a:r>
            <a:endParaRPr lang="ru-RU" sz="2400" dirty="0"/>
          </a:p>
          <a:p>
            <a:r>
              <a:rPr lang="ru-RU" sz="2400" b="1" dirty="0"/>
              <a:t>22 совы мечтали</a:t>
            </a:r>
            <a:endParaRPr lang="ru-RU" sz="2400" dirty="0"/>
          </a:p>
          <a:p>
            <a:r>
              <a:rPr lang="ru-RU" sz="2400" b="1" dirty="0"/>
              <a:t>О семи больших мышах,</a:t>
            </a:r>
            <a:endParaRPr lang="ru-RU" sz="2400" dirty="0"/>
          </a:p>
          <a:p>
            <a:r>
              <a:rPr lang="ru-RU" sz="2400" b="1" dirty="0"/>
              <a:t>О мышах довольно юрких,</a:t>
            </a:r>
            <a:endParaRPr lang="ru-RU" sz="2400" dirty="0"/>
          </a:p>
          <a:p>
            <a:r>
              <a:rPr lang="ru-RU" sz="2400" b="1" dirty="0"/>
              <a:t>В аккуратных серых шкурках.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6541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934846"/>
            <a:ext cx="8534400" cy="1484241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Курочка Ряба</a:t>
            </a:r>
            <a:endParaRPr lang="ru-RU" sz="4000" b="1" dirty="0"/>
          </a:p>
        </p:txBody>
      </p:sp>
      <p:pic>
        <p:nvPicPr>
          <p:cNvPr id="1026" name="Picture 2" descr="Сказка Курочка Ряба (Яичко) сказка - Дед плачет, баба плаче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412" y="703431"/>
            <a:ext cx="3127850" cy="41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Сказка Курочка Ряба (Яичко) сказка - Мышка бежала, хвостиком заде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992" y="5019740"/>
            <a:ext cx="28575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22382" y="783057"/>
            <a:ext cx="80467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Жили-были в одной деревне дед да баба.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была у них курочка Ряба.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Снесла курочка яичко, не простое </a:t>
            </a:r>
            <a:r>
              <a:rPr lang="ru-RU" altLang="ru-RU" sz="24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золотое</a:t>
            </a:r>
            <a:r>
              <a:rPr lang="ru-RU" altLang="ru-RU" sz="24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Дед бил, бил - не разбил.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Баба била, била - не разбила.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Мышка бежала, хвостиком задела, </a:t>
            </a:r>
            <a:endParaRPr lang="ru-RU" altLang="ru-RU" sz="24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яичко </a:t>
            </a:r>
            <a:r>
              <a:rPr lang="ru-RU" altLang="ru-RU" sz="24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упало и </a:t>
            </a:r>
            <a:r>
              <a:rPr lang="ru-RU" altLang="ru-RU" sz="24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разбилось.</a:t>
            </a:r>
            <a:endParaRPr lang="ru-RU" altLang="ru-RU" sz="24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Дед плачет, баба плачет, а курочка кудахчет:</a:t>
            </a:r>
          </a:p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4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sz="24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плачь, дед, не плачь, баба: снесу вам яичко </a:t>
            </a:r>
            <a:endParaRPr lang="ru-RU" altLang="ru-RU" sz="24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sz="24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золотое - простое!</a:t>
            </a:r>
            <a:endParaRPr lang="ru-RU" altLang="ru-RU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5594668" cy="1507067"/>
          </a:xfrm>
        </p:spPr>
        <p:txBody>
          <a:bodyPr>
            <a:normAutofit/>
          </a:bodyPr>
          <a:lstStyle/>
          <a:p>
            <a:r>
              <a:rPr lang="ru-RU" sz="4000" b="1" dirty="0"/>
              <a:t>Гипотеза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500" y="134112"/>
            <a:ext cx="6553200" cy="4221988"/>
          </a:xfrm>
        </p:spPr>
        <p:txBody>
          <a:bodyPr>
            <a:normAutofit/>
          </a:bodyPr>
          <a:lstStyle/>
          <a:p>
            <a:pPr marL="285750" lvl="8" indent="-285750"/>
            <a:r>
              <a:rPr lang="ru-RU" sz="2800" dirty="0">
                <a:solidFill>
                  <a:schemeClr val="bg1"/>
                </a:solidFill>
              </a:rPr>
              <a:t>Почему рассказчик назвал яйцо золотым?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Не деревянным, не оловянным, не серебряным?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5zvz.ru/gifubag/matematika-9-klass-variant-ma960167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53" y="2311400"/>
            <a:ext cx="4155728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51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920" y="4065184"/>
            <a:ext cx="5021644" cy="1507067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Золотое сечение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600" y="347640"/>
            <a:ext cx="8648700" cy="3195660"/>
          </a:xfrm>
        </p:spPr>
        <p:txBody>
          <a:bodyPr>
            <a:normAutofit/>
          </a:bodyPr>
          <a:lstStyle/>
          <a:p>
            <a:pPr marL="0" indent="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«В </a:t>
            </a:r>
            <a:r>
              <a:rPr lang="ru-RU" sz="2400" dirty="0">
                <a:solidFill>
                  <a:schemeClr val="bg1"/>
                </a:solidFill>
              </a:rPr>
              <a:t>геометрии существуют два сокровища: 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теорема Пифагора и деление отрезка </a:t>
            </a:r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>
                <a:solidFill>
                  <a:schemeClr val="bg1"/>
                </a:solidFill>
              </a:rPr>
              <a:t>крайнем и среднем отношении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Первое </a:t>
            </a:r>
            <a:r>
              <a:rPr lang="ru-RU" sz="2400" dirty="0">
                <a:solidFill>
                  <a:schemeClr val="bg1"/>
                </a:solidFill>
              </a:rPr>
              <a:t>можно сравнить с ценностью золота, 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второе можно назвать драгоценным </a:t>
            </a:r>
            <a:r>
              <a:rPr lang="ru-RU" sz="2400" dirty="0" smtClean="0">
                <a:solidFill>
                  <a:schemeClr val="bg1"/>
                </a:solidFill>
              </a:rPr>
              <a:t>камнем».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ru-RU" sz="2400" dirty="0">
                <a:solidFill>
                  <a:schemeClr val="bg1"/>
                </a:solidFill>
              </a:rPr>
              <a:t>Иоганн Кеплер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484" y="3104217"/>
            <a:ext cx="4899216" cy="352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2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74"/>
          <a:stretch/>
        </p:blipFill>
        <p:spPr bwMode="auto">
          <a:xfrm>
            <a:off x="5740025" y="291533"/>
            <a:ext cx="5556757" cy="135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4200" y="1842574"/>
            <a:ext cx="110744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6195" indent="306705" algn="just">
              <a:spcAft>
                <a:spcPts val="0"/>
              </a:spcAft>
              <a:tabLst>
                <a:tab pos="90170" algn="l"/>
                <a:tab pos="5850890" algn="l"/>
              </a:tabLst>
            </a:pPr>
            <a:r>
              <a:rPr lang="ru-RU" sz="2400" spc="-45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Разделим отрезок АВ на две неравные части АС и СВ </a:t>
            </a:r>
            <a:r>
              <a:rPr lang="ru-RU" sz="2400" spc="-45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ru-RU" sz="2400" spc="-45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чтобы отношение длины всего отрезка к длине его большей части (отношение (а + в)/а) равнялось отношению длины а большей части к длине в меньшей части:</a:t>
            </a:r>
            <a:endParaRPr lang="ru-RU" sz="24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spc="-45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(а + в)/а = </a:t>
            </a:r>
            <a:r>
              <a:rPr lang="ru-RU" sz="2400" spc="-45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а/в  (1)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  Такое </a:t>
            </a:r>
            <a:r>
              <a:rPr lang="ru-RU" sz="2400" dirty="0">
                <a:solidFill>
                  <a:schemeClr val="bg1"/>
                </a:solidFill>
                <a:cs typeface="Times New Roman" panose="02020603050405020304" pitchFamily="18" charset="0"/>
              </a:rPr>
              <a:t>деление отрезка называют </a:t>
            </a:r>
            <a:r>
              <a:rPr lang="ru-RU" sz="2400" u="sng" dirty="0">
                <a:solidFill>
                  <a:schemeClr val="bg1"/>
                </a:solidFill>
                <a:cs typeface="Times New Roman" panose="02020603050405020304" pitchFamily="18" charset="0"/>
              </a:rPr>
              <a:t>золотым делением или делением в крайнем и среднем отношении, а пропорцию (1) называют золотой пропорцией.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cs typeface="Times New Roman" panose="02020603050405020304" pitchFamily="18" charset="0"/>
              </a:rPr>
              <a:t>Обозначим отношение а/в через φ, после чего перепишем (1) в виде уравнения относительно φ: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cs typeface="Times New Roman" panose="02020603050405020304" pitchFamily="18" charset="0"/>
              </a:rPr>
              <a:t>1 + 1/φ = φ	(2</a:t>
            </a:r>
            <a:r>
              <a:rPr lang="ru-RU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Задание: решите уравнение. Найдите чему равно φ</a:t>
            </a:r>
            <a:r>
              <a:rPr lang="ru-RU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144" y="392504"/>
            <a:ext cx="4925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+mj-lt"/>
              </a:rPr>
              <a:t>Золотое сечение</a:t>
            </a:r>
          </a:p>
        </p:txBody>
      </p:sp>
    </p:spTree>
    <p:extLst>
      <p:ext uri="{BB962C8B-B14F-4D97-AF65-F5344CB8AC3E}">
        <p14:creationId xmlns:p14="http://schemas.microsoft.com/office/powerpoint/2010/main" val="1870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074" y="5089358"/>
            <a:ext cx="4302626" cy="905041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Перемена</a:t>
            </a:r>
            <a:endParaRPr lang="ru-RU" sz="4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210340"/>
              </p:ext>
            </p:extLst>
          </p:nvPr>
        </p:nvGraphicFramePr>
        <p:xfrm>
          <a:off x="553455" y="2482089"/>
          <a:ext cx="5305924" cy="2282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2250"/>
                <a:gridCol w="2923674"/>
              </a:tblGrid>
              <a:tr h="607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Категория: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Масса одного яйца, не менее , г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3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высшая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75,0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3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отборная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65,0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3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первая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55,0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3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вторая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45,0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3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третья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35,0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8758" y="539325"/>
            <a:ext cx="11020927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из ЕГЭ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Куриные яйца в зависимости от их массы подразделяют на пять категорий: высшая, отборная, первая, вторая и третья. Используя данные, представленные в таблице определите, к какой категории относится яйцо массой </a:t>
            </a:r>
            <a:r>
              <a:rPr lang="ru-RU" altLang="ru-RU" sz="24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sz="2400" dirty="0" smtClean="0">
                <a:solidFill>
                  <a:schemeClr val="bg1"/>
                </a:solidFill>
              </a:rPr>
              <a:t>52,6 г; </a:t>
            </a:r>
            <a:r>
              <a:rPr lang="ru-RU" altLang="ru-RU" sz="24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ru-RU" sz="2400" dirty="0">
                <a:solidFill>
                  <a:schemeClr val="bg1"/>
                </a:solidFill>
              </a:rPr>
              <a:t> 82,2 </a:t>
            </a:r>
            <a:r>
              <a:rPr lang="ru-RU" sz="2400" dirty="0" smtClean="0">
                <a:solidFill>
                  <a:schemeClr val="bg1"/>
                </a:solidFill>
              </a:rPr>
              <a:t>г; </a:t>
            </a:r>
            <a:r>
              <a:rPr lang="ru-RU" altLang="ru-RU" sz="24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65,5 г. 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9" name="Picture 9" descr="http://is4.mzstatic.com/image/thumb/Purple/v4/d9/99/3d/d9993dca-fa28-b1cd-7f3a-21d4c397adf2/source/512x512s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973" y="2625138"/>
            <a:ext cx="3858712" cy="385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1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648" y="5598824"/>
            <a:ext cx="8986964" cy="96047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Находим значение числа </a:t>
            </a:r>
            <a:r>
              <a:rPr lang="ru-RU" sz="4000" b="1" dirty="0">
                <a:cs typeface="Times New Roman" panose="02020603050405020304" pitchFamily="18" charset="0"/>
              </a:rPr>
              <a:t>φ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648" y="2713450"/>
            <a:ext cx="11823700" cy="307078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Иррациональное </a:t>
            </a:r>
            <a:r>
              <a:rPr lang="ru-RU" sz="3800" dirty="0">
                <a:solidFill>
                  <a:schemeClr val="bg1"/>
                </a:solidFill>
                <a:cs typeface="Times New Roman" panose="02020603050405020304" pitchFamily="18" charset="0"/>
              </a:rPr>
              <a:t>число φ рассматривается в качестве одной из важнейших математических констант (наряду с числом π и основанием натуральных логарифмов е). </a:t>
            </a:r>
            <a:endParaRPr lang="ru-RU" sz="38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3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Вывод: </a:t>
            </a:r>
            <a:r>
              <a:rPr lang="ru-RU" sz="3800" dirty="0">
                <a:solidFill>
                  <a:schemeClr val="bg1"/>
                </a:solidFill>
                <a:cs typeface="Times New Roman" panose="02020603050405020304" pitchFamily="18" charset="0"/>
              </a:rPr>
              <a:t>в случае золотого деления отрезка отношение всего отрезка к его большей части и отношение большей части к меньшей равны φ, что составляет приблизительно 1,618</a:t>
            </a:r>
            <a:r>
              <a:rPr lang="ru-RU" sz="3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45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Задание: постройте золотое сечение отрезка в программе «Живая геометрия» (см. план построения)</a:t>
            </a:r>
            <a:endParaRPr lang="ru-RU" sz="45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i.ytimg.com/vi/Dgyki7gUMSs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13" y="244661"/>
            <a:ext cx="4068584" cy="22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9184" y="408842"/>
            <a:ext cx="6035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cs typeface="Times New Roman" panose="02020603050405020304" pitchFamily="18" charset="0"/>
              </a:rPr>
              <a:t>Мы решили квадратное уравнение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cs typeface="Times New Roman" panose="02020603050405020304" pitchFamily="18" charset="0"/>
              </a:rPr>
              <a:t>φ</a:t>
            </a:r>
            <a:r>
              <a:rPr lang="ru-RU" sz="24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2 </a:t>
            </a:r>
            <a:r>
              <a:rPr lang="ru-RU" sz="2400" dirty="0">
                <a:solidFill>
                  <a:schemeClr val="bg1"/>
                </a:solidFill>
                <a:cs typeface="Times New Roman" panose="02020603050405020304" pitchFamily="18" charset="0"/>
              </a:rPr>
              <a:t>– φ - 1= 0    (3)</a:t>
            </a:r>
          </a:p>
          <a:p>
            <a:r>
              <a:rPr lang="ru-RU" sz="2400" dirty="0">
                <a:solidFill>
                  <a:schemeClr val="bg1"/>
                </a:solidFill>
                <a:cs typeface="Times New Roman" panose="02020603050405020304" pitchFamily="18" charset="0"/>
              </a:rPr>
              <a:t>Его неотрицательный корень есть </a:t>
            </a:r>
            <a:endParaRPr lang="ru-RU" sz="24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φ </a:t>
            </a:r>
            <a:r>
              <a:rPr lang="ru-RU" sz="2400" dirty="0">
                <a:solidFill>
                  <a:schemeClr val="bg1"/>
                </a:solidFill>
                <a:cs typeface="Times New Roman" panose="02020603050405020304" pitchFamily="18" charset="0"/>
              </a:rPr>
              <a:t>= (√5 + 1)/2 = 1,6180339887... (4)</a:t>
            </a:r>
          </a:p>
          <a:p>
            <a:r>
              <a:rPr lang="ru-RU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92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674</TotalTime>
  <Words>1136</Words>
  <Application>Microsoft Office PowerPoint</Application>
  <PresentationFormat>Широкоэкранный</PresentationFormat>
  <Paragraphs>171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Century Gothic</vt:lpstr>
      <vt:lpstr>Times New Roman</vt:lpstr>
      <vt:lpstr>Wingdings</vt:lpstr>
      <vt:lpstr>Wingdings 3</vt:lpstr>
      <vt:lpstr>Сектор</vt:lpstr>
      <vt:lpstr>Интегрированный урок –  математика-биология  «А было ли яйцо золотым?</vt:lpstr>
      <vt:lpstr>Отношение – частное чисел</vt:lpstr>
      <vt:lpstr>Удивительное число π</vt:lpstr>
      <vt:lpstr>Курочка Ряба</vt:lpstr>
      <vt:lpstr>Гипотеза </vt:lpstr>
      <vt:lpstr>Золотое сечение</vt:lpstr>
      <vt:lpstr>Презентация PowerPoint</vt:lpstr>
      <vt:lpstr>Перемена</vt:lpstr>
      <vt:lpstr>Находим значение числа φ</vt:lpstr>
      <vt:lpstr>Золотое сечение отрезка с помощью циркуля и линейки</vt:lpstr>
      <vt:lpstr> Золотой прямоугольник </vt:lpstr>
      <vt:lpstr>Построение золотого прямоугольника-</vt:lpstr>
      <vt:lpstr>Сказка ложь, Да в ней намек…</vt:lpstr>
      <vt:lpstr>Что может быть между формами яйца птицы и человеческой фигурой? </vt:lpstr>
      <vt:lpstr>Золотое сечение в ботанике</vt:lpstr>
      <vt:lpstr>завоевание пространства</vt:lpstr>
      <vt:lpstr>Божественная гармония природы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54</cp:revision>
  <dcterms:created xsi:type="dcterms:W3CDTF">2016-03-26T13:31:23Z</dcterms:created>
  <dcterms:modified xsi:type="dcterms:W3CDTF">2017-02-19T15:56:03Z</dcterms:modified>
</cp:coreProperties>
</file>