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1" r:id="rId3"/>
    <p:sldMasterId id="2147483734" r:id="rId4"/>
    <p:sldMasterId id="2147483747" r:id="rId5"/>
    <p:sldMasterId id="2147483760" r:id="rId6"/>
    <p:sldMasterId id="2147483773" r:id="rId7"/>
    <p:sldMasterId id="2147483786" r:id="rId8"/>
    <p:sldMasterId id="2147483799" r:id="rId9"/>
    <p:sldMasterId id="2147483812" r:id="rId10"/>
    <p:sldMasterId id="2147483825" r:id="rId11"/>
    <p:sldMasterId id="2147483838" r:id="rId12"/>
  </p:sldMasterIdLst>
  <p:notesMasterIdLst>
    <p:notesMasterId r:id="rId46"/>
  </p:notesMasterIdLst>
  <p:sldIdLst>
    <p:sldId id="256" r:id="rId13"/>
    <p:sldId id="269" r:id="rId14"/>
    <p:sldId id="270" r:id="rId15"/>
    <p:sldId id="271" r:id="rId16"/>
    <p:sldId id="257" r:id="rId17"/>
    <p:sldId id="286" r:id="rId18"/>
    <p:sldId id="272" r:id="rId19"/>
    <p:sldId id="285" r:id="rId20"/>
    <p:sldId id="292" r:id="rId21"/>
    <p:sldId id="291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73" r:id="rId33"/>
    <p:sldId id="258" r:id="rId34"/>
    <p:sldId id="260" r:id="rId35"/>
    <p:sldId id="261" r:id="rId36"/>
    <p:sldId id="262" r:id="rId37"/>
    <p:sldId id="288" r:id="rId38"/>
    <p:sldId id="289" r:id="rId39"/>
    <p:sldId id="264" r:id="rId40"/>
    <p:sldId id="267" r:id="rId41"/>
    <p:sldId id="268" r:id="rId42"/>
    <p:sldId id="274" r:id="rId43"/>
    <p:sldId id="293" r:id="rId44"/>
    <p:sldId id="287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6F5F0-7A4D-4215-9781-2BDB97C24834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AB9C4-2E0F-4E7B-8D61-313ECD658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2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B9C4-2E0F-4E7B-8D61-313ECD65883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5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B9C4-2E0F-4E7B-8D61-313ECD65883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31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D4C4-0B73-4081-8BF2-CD10C4D00E2D}" type="datetime1">
              <a:rPr lang="ru-RU" smtClean="0"/>
              <a:t>14.03.2017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5B55-ADDE-43D4-8189-318722B1335B}" type="datetime1">
              <a:rPr lang="ru-RU" smtClean="0"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BEFAE-A419-47E2-8F98-AF21FE99A4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80BA2-66E9-403C-9F09-22A875329E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BBBCC-1671-44C3-B559-F6C4DB5388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7E5F0-E3DE-4A9B-A8E8-D4A7E6F3ED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2CA20-6247-47B9-95B0-C23B6A9A57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600B3-E94A-4D31-9D36-F1F8CC38B5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4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03B48-81C5-4482-B250-CF6F218716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3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522B5-B9ED-4892-B29D-608BFFD331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E4D68-BA60-4F7E-988E-3EA12AC3C6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859AF-976F-4DC3-87BB-C39DE5BAAF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2BCA-6833-410D-9D57-9DFB1D3EE901}" type="datetime1">
              <a:rPr lang="ru-RU" smtClean="0"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2B9F3-980A-4D36-BF9A-DC433B92D3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16A3D-10B1-4500-8376-A663EEF32E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480B4-C195-4226-A71E-B684271A04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85712-8FF0-4FC9-9AB9-726A9ED608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5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F8A52-68FD-41DD-942E-9563EDCE56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9B5A-552F-425F-8DC6-AD975A9E7A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3ACB6-5C48-4DC3-8ACE-36252EA997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9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B37D5-15D7-4539-A7A5-76519BCEF2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B9BEE-C70D-435E-969E-C44BF2AEE2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F6798-004E-4108-BC1D-1829CD245F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59C8-712A-4E8B-9AE6-273A6BA7B7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4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2AC31-1185-41F1-8B8A-64C86B7970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4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C0F74-248B-4D0D-9FC0-78EF9BF548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02628-AD04-48EA-8A00-D32944626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7ACD-A8A6-44D3-8A0B-18612E872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CE737-AD5B-47B1-9A33-9FF7D93B72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1CFFF-E47A-4B2E-AE67-6FC748FF02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6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4570D-BA4F-4A2E-9AB8-EF37D71FC1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C1F6-B701-43DF-BC51-F1A4C48AED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D13E5-F32C-4E06-9102-84CFB76CAA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DB9A-6381-4FA4-95AC-E629C6DD11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00094-43A3-4C20-99F8-8C72C6608A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24F4B-8B71-434E-AF7B-BC475244F9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46132-1D03-4508-BBC2-8D75872978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78268-22BB-4E19-BFC3-2AA34AB263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7DBA6-6C8E-428D-992B-23FAACB4D6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E5A1B-5DA7-4034-9F20-37626C5BC8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84F7E-ED19-41E0-88B2-3660A0E47E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1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BD6D9-9F59-422D-836B-AFD8D33AE4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5128E-62EB-48B4-895E-C95BE99D16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5C9D9-AD9A-4942-A68D-1CE47BD7F7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D253F-6BB8-420B-A35F-03C2F6F84E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49A68-713E-4C9C-8ED7-2441B05ED1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79096-5EE9-4325-B925-FACB794570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5CDA3-0499-4DF8-A9D4-D4C0371E5A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E555E-48F5-4907-B0AC-572337637E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A602A-0569-484F-A882-A878A32D1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D7068-C90F-4EF1-9B65-AB612B365B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E3AB9-9FD8-4DA8-825B-35458075E9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30E47-E824-4534-A6CA-BBAEC38A24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35DD6-1B2E-4560-9B10-5BAABDA50C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7AB03-693F-49BF-9CCC-D3D2E1867D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32099-14BE-46F6-82A6-13D5FA23D7AA}" type="datetime1">
              <a:rPr lang="ru-RU" smtClean="0"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489FB-4C44-4212-B957-54D5303307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EB60A-98D4-4A57-A084-67B0DA2098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2B76B-C294-4463-8DB1-95188D66DC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A02E8-2BA4-430B-B24A-1FF3F5856C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7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9B330-AEB2-49FF-912B-FCEA63B10A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2218E-57DF-4A4E-8D6A-02EA26B705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0E547-2F9D-4F75-917F-FFF0097E2B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AC2EF-02DD-454F-8E10-CFE509A6F6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96547-502D-4C61-85E4-0754E53767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CD73B-C813-4126-8504-C1F66C67C36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F4CA-3209-45A4-B519-6FB6C3569214}" type="datetime1">
              <a:rPr lang="ru-RU" smtClean="0"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6B221-39BB-4E2A-9100-5A975DEB0D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75E62-5FEB-4B10-87C8-7756152FC1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E58D5-A88A-47FE-A727-938275BA1C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4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2BD6E-3889-4D7A-BD9C-FF635EE626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BDB96-AFB1-4847-8E8C-EBF2A6957F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3FA68-A567-4A8F-8AEA-64B2F64669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CFED7-67B1-4B5E-8E46-1181280E75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4A243-780E-4A21-BDFF-AC59FAECB5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CE889-0652-4A07-B65D-F9FF61B32A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B31AF-3E09-4A6F-9D76-4769DC912F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3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CC46-35C1-486A-9801-3A0D463A3ABF}" type="datetime1">
              <a:rPr lang="ru-RU" smtClean="0"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C0923-DCC0-48F9-915B-D1799F3F96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8F957-6377-431E-9205-8AD306423E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99BBC-F0BA-4BFA-BF81-854DACE18D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8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3DCD9-C3B0-46FC-AED5-F02AC86149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82474-FEF3-444B-B484-5700F5BE58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131BD-1251-4A0C-B6FF-D2E547A806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3871-4F3D-487D-96AF-EBECDDFE64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AAD16-2483-4834-AD38-06F8A46BFA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0E0E1-9D9D-4FD6-82E5-D76C8ABF8E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82BA-202D-43A2-B62C-24E0BBBF44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63966-B3D7-4898-AC8B-9489212289DA}" type="datetime1">
              <a:rPr lang="ru-RU" smtClean="0"/>
              <a:t>14.03.2017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9FD2B-2B9F-43C3-9A03-B7F9D98C0A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6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F9D83-FE46-469B-BB40-CECC8BAF64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D59AE-EB55-4A9A-AA2F-4DAC6AB2E2B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CB217-E6C5-4CC6-AD18-7699C058E4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DFBC2-4B6D-4070-A307-EC101116E9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B01D8-A179-448B-B768-FF97E23516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BED79-5916-4F2D-B331-9862C97298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9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D445F-DF8D-444E-BDE1-1D9DB6B013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F8973-56E2-4990-9D17-3DB0ABF00B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00B17-227D-45DE-9ACC-B6FA5867D8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6E30B-5BF0-4128-BB56-5C6C48C2D834}" type="datetime1">
              <a:rPr lang="ru-RU" smtClean="0"/>
              <a:t>14.03.2017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3E0D0-3744-4671-B9F6-2196C40BE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E3AA9-1CA9-41AC-A64B-A11B798A11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02A3F-726B-4B62-AA35-1EEF125CFC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9D6BE-B6DB-4638-A296-8687A965D3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6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B76E7-8661-43E0-886C-F8EF0C04B9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3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585BE-B07F-4656-BE33-AEE323BBC3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B2C82-707B-4671-BD05-711AD2D1D9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20199-CFD3-4240-9898-AB71FD27CE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2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96425-2C06-41E7-8537-8C91EDF155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7F5ED-6CDE-4E8D-A397-A3F6122F3D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7472-DB8C-4ED0-BECA-2E4CEE3C6223}" type="datetime1">
              <a:rPr lang="ru-RU" smtClean="0"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2AECF-B20F-4C80-BD02-487AA8415C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9F3C3-9445-4427-B904-DE0577F857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9F994-E012-4997-BD03-218AC3EDF1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7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53183-1C3A-4C9D-860B-4512EDF5EE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1C0E9-1D65-447F-AA5F-AA04A97729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E9E20-00B1-42D7-AB15-2869A8B907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6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75CD-9A15-424C-972A-44D5E35818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4FE63-C6E7-48BD-B75A-57E20F2CA96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63CA2-906E-494C-B926-B82529CE198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9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9C534-9812-4E59-8DCA-CBDD5C562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9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DCEC-3E2F-412A-B39E-56FB5D5F390E}" type="datetime1">
              <a:rPr lang="ru-RU" smtClean="0"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1C083-2191-4C53-9379-4BB7B3FA45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E10B3-1592-4D7A-9741-62477E2E53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AF1B8-7A95-4CFB-A4AC-1C17F64602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6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A1E4A-5267-45AA-B605-C48EE384D2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1A9D2-624A-40A1-9F50-F167AF5BF50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F3DB8-F874-4CB3-958F-8AE6419A81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19CA7-B0CE-4137-8A7B-180A44CBD4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5C798-5069-4553-BB61-B9268646DE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B0A6-0F5B-4391-A11A-393158F561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B1BF-2EC8-465D-951E-908AA81B9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9EC4D-E9FF-4543-A529-97DA27CF86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18A1-DF21-4327-9B9C-9514F2CAB7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ED48414-5386-4E8B-9651-0013882053F7}" type="datetime1">
              <a:rPr lang="ru-RU" smtClean="0"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F3E6D-FB32-47FF-B797-1FE6640C0A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9-1FD8-4B20-B191-78DEA4CC4C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0EDC-4BCF-426B-B289-721F834FAA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3116-A62B-4261-99C7-71DD1748E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49325-AEA8-488E-BE53-D92501BA73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0091-75E8-422D-A9BD-A61BE7BA84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940D3-495C-428B-9FB4-C9402E8E8A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FC15-1329-4EA8-A1B5-2F63F67C84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D46DB-EC73-4201-AE4D-5930368771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4649-F44D-4750-8794-865B04F385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4F90C-6AB7-4E46-9BC7-C9EEABF3C0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2C3F-B772-41F3-8778-30C8B72EEE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8246E-3229-4F68-9CE1-C07D7ED0A4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08FF-A8AD-4869-AFF4-FD1367F33B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80917-7018-42DE-AD3C-CAD867642D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2EC1-133F-44C0-92F0-862C9B16B0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CED95-9F14-426C-A5B4-392B1E9F33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4543-5049-4943-B825-4A51BD751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2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4732A-5175-408E-B9A1-A05F9BE993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3180F-076A-4A34-B42A-DB9C15879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055CAC5-7A80-4AF5-9951-04DE8E023C90}" type="datetime1">
              <a:rPr lang="ru-RU" smtClean="0"/>
              <a:t>14.03.2017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6817CCA-314E-484E-BAC2-74E53F146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C7A539-5DDA-4D18-B527-58DDC63393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1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77F752-EB1C-40C6-8DBC-BF72EE2C7D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4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7529D3-8D1F-4B90-8422-81284D33C7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5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BF0043-DB04-401A-8394-605B3C55AC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9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1BC696-F0BF-4598-B0AB-E0AE1F6001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8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725997-A0DB-4B3C-9A63-6E172B1B9A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2EA1AC-A90F-45D7-8495-253BA2F35B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2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6926BC-56F6-42D5-A8A3-B2579B8908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7AF1E4-AB96-4754-A5C1-5C78D15F47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0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B8EFD4-7CFC-48A9-A0F7-20593DDE79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8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CFADC7-206B-47A6-9C82-91BD19AF0F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17A3B5-1EB3-4A5D-8845-C8EC7D14F2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5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2239" y="3717032"/>
            <a:ext cx="8072026" cy="2376264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«Я – патриот?»</a:t>
            </a:r>
            <a:endParaRPr lang="ru-RU" sz="7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40" y="917430"/>
            <a:ext cx="7344816" cy="17526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Урок - рассуждения в 9 классе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332655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</a:rPr>
              <a:t>МБОУ Семеновская СОШ</a:t>
            </a:r>
            <a:endParaRPr lang="ru-RU" sz="3200" b="1" dirty="0">
              <a:solidFill>
                <a:srgbClr val="00009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18A1-DF21-4327-9B9C-9514F2CAB7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907704" y="404664"/>
            <a:ext cx="7072362" cy="3500462"/>
          </a:xfrm>
          <a:prstGeom prst="rect">
            <a:avLst/>
          </a:prstGeom>
        </p:spPr>
        <p:txBody>
          <a:bodyPr vert="horz" lIns="182880" tIns="91440">
            <a:no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Потапов Сергей Борисович и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Дзангиев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Руслан Магомедович </a:t>
            </a:r>
            <a:r>
              <a:rPr lang="ru-RU" b="1" dirty="0">
                <a:latin typeface="Verdana"/>
              </a:rPr>
              <a:t>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если службу  вместе в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Хатлонской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области республики Таджикистан в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в/ч 2033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на границе </a:t>
            </a: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с Афганистаном </a:t>
            </a: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 1991 по 1993 год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Противостояли наркомафии, которая  постоянно пыталась перейти границу.</a:t>
            </a: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Участвовали в тяжёлых боях.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Char char="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2" descr="C:\Documents and Settings\Администратор\Мои документы\Мои рисунки\Мои сканированные изображения\2013-02 (фев)\сканирование0006.jpg"/>
          <p:cNvPicPr>
            <a:picLocks noChangeAspect="1" noChangeArrowheads="1"/>
          </p:cNvPicPr>
          <p:nvPr/>
        </p:nvPicPr>
        <p:blipFill>
          <a:blip r:embed="rId2" cstate="print"/>
          <a:srcRect l="18139" t="13688" r="35690" b="42965"/>
          <a:stretch>
            <a:fillRect/>
          </a:stretch>
        </p:blipFill>
        <p:spPr bwMode="auto">
          <a:xfrm>
            <a:off x="395536" y="333218"/>
            <a:ext cx="1714512" cy="2286016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3" descr="C:\Documents and Settings\Администратор\Мои документы\Мои рисунки\Мои сканированные изображения\2013-02 (фев)\сканирование0007.jpg"/>
          <p:cNvPicPr>
            <a:picLocks noChangeAspect="1" noChangeArrowheads="1"/>
          </p:cNvPicPr>
          <p:nvPr/>
        </p:nvPicPr>
        <p:blipFill>
          <a:blip r:embed="rId3" cstate="print"/>
          <a:srcRect l="8417" t="12743" r="47873" b="41743"/>
          <a:stretch>
            <a:fillRect/>
          </a:stretch>
        </p:blipFill>
        <p:spPr bwMode="auto">
          <a:xfrm>
            <a:off x="395536" y="3501007"/>
            <a:ext cx="1714512" cy="2341245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Администратор\Рабочий стол\Анжелика\Новая папка (2)\сканирование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276872"/>
            <a:ext cx="3968173" cy="3756464"/>
          </a:xfrm>
          <a:prstGeom prst="rect">
            <a:avLst/>
          </a:prstGeom>
          <a:ln w="88900" cap="sq" cmpd="thickThin">
            <a:solidFill>
              <a:srgbClr val="110DB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C:\Documents and Settings\Администратор\Рабочий стол\Анжелика\Новая папка (2)\сканирование0018.jpg"/>
          <p:cNvPicPr>
            <a:picLocks noChangeAspect="1" noChangeArrowheads="1"/>
          </p:cNvPicPr>
          <p:nvPr/>
        </p:nvPicPr>
        <p:blipFill>
          <a:blip r:embed="rId3" cstate="print"/>
          <a:srcRect l="76812" t="57135" r="-1" b="3584"/>
          <a:stretch>
            <a:fillRect/>
          </a:stretch>
        </p:blipFill>
        <p:spPr bwMode="auto">
          <a:xfrm>
            <a:off x="611560" y="1628800"/>
            <a:ext cx="3045874" cy="4188077"/>
          </a:xfrm>
          <a:prstGeom prst="rect">
            <a:avLst/>
          </a:prstGeom>
          <a:ln w="88900" cap="sq" cmpd="thickThin">
            <a:solidFill>
              <a:srgbClr val="110DB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9388" y="260350"/>
            <a:ext cx="7772400" cy="1470025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ЗАРЕЦКИЙ АЛЕКСАНДР АЛЕКСАНДРОВИЧ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СОЖАЛЕНИЮ, УМЕР В 40 лет в 2012 ГОДУ ПОСЛЕ ТЯЖЁЛОЙ БОЛЕЗНИ. УЧАСТНИК БОЕВЫХ ДЕЙСТВИЙ В НАГОРНОМ КАРАБАХЕ в 1990 - 1992 годах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BDF6C9-1FD8-4B20-B191-78DEA4CC4C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2"/>
          <p:cNvSpPr>
            <a:spLocks noGrp="1"/>
          </p:cNvSpPr>
          <p:nvPr>
            <p:ph idx="1"/>
          </p:nvPr>
        </p:nvSpPr>
        <p:spPr>
          <a:xfrm>
            <a:off x="4000500" y="1285875"/>
            <a:ext cx="4857750" cy="45259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3600" b="1" smtClean="0"/>
              <a:t>АРСЕНЮКОВ АЛЕКСАНДР МИХАЙЛОВИЧ</a:t>
            </a:r>
          </a:p>
          <a:p>
            <a:pPr algn="ctr">
              <a:buFont typeface="Arial" charset="0"/>
              <a:buNone/>
            </a:pPr>
            <a:r>
              <a:rPr lang="ru-RU" sz="3600" b="1" smtClean="0"/>
              <a:t> СЛУЖИЛ </a:t>
            </a:r>
          </a:p>
          <a:p>
            <a:pPr algn="ctr">
              <a:buFont typeface="Arial" charset="0"/>
              <a:buNone/>
            </a:pPr>
            <a:r>
              <a:rPr lang="ru-RU" sz="3600" b="1" smtClean="0"/>
              <a:t>В ЧЕЧНЕ </a:t>
            </a:r>
          </a:p>
          <a:p>
            <a:pPr algn="ctr">
              <a:buFont typeface="Arial" charset="0"/>
              <a:buNone/>
            </a:pPr>
            <a:r>
              <a:rPr lang="ru-RU" sz="3600" b="1" smtClean="0"/>
              <a:t>С 1998 – 2000 гг.</a:t>
            </a:r>
          </a:p>
        </p:txBody>
      </p:sp>
      <p:pic>
        <p:nvPicPr>
          <p:cNvPr id="1026" name="Picture 2" descr="C:\Documents and Settings\Администратор\Рабочий стол\Анжелика\Новая папка (2)\сканирование0005.jpg"/>
          <p:cNvPicPr>
            <a:picLocks noChangeAspect="1" noChangeArrowheads="1"/>
          </p:cNvPicPr>
          <p:nvPr/>
        </p:nvPicPr>
        <p:blipFill>
          <a:blip r:embed="rId2" cstate="print"/>
          <a:srcRect b="52712"/>
          <a:stretch>
            <a:fillRect/>
          </a:stretch>
        </p:blipFill>
        <p:spPr bwMode="auto">
          <a:xfrm rot="16200000">
            <a:off x="-341470" y="1412986"/>
            <a:ext cx="5326347" cy="3786214"/>
          </a:xfrm>
          <a:prstGeom prst="rect">
            <a:avLst/>
          </a:prstGeom>
          <a:ln w="88900" cap="sq" cmpd="thickThin">
            <a:solidFill>
              <a:srgbClr val="110DB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2EC1-133F-44C0-92F0-862C9B16B0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Рабочий стол\Анжелика\Новая папка (2)\сканирование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71" t="2941" r="2381" b="52942"/>
          <a:stretch>
            <a:fillRect/>
          </a:stretch>
        </p:blipFill>
        <p:spPr>
          <a:xfrm rot="16200000">
            <a:off x="-346365" y="1632195"/>
            <a:ext cx="5000662" cy="3307863"/>
          </a:xfrm>
          <a:ln w="88900" cap="sq" cmpd="thickThin">
            <a:solidFill>
              <a:srgbClr val="110DB3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995738" y="333375"/>
            <a:ext cx="485775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СТЕПАНОВ ЕВГЕНИЙ ЮРЬЕВИЧ.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 НОЯБРЯ 1993 ГОДА ЗАБРАЛИ В ВОЕННУЮ ЧАСТЬ В г. АНГАРСК. СНАЧАЛА НАПРАВИЛИ В СВЕРДЛОВСК (ЕКАТЕРИНБУРГ), ЗАТЕМ  В СЕВЕРНУЮ ОСЕТИЮ (г. МОЗДОК 24 АВГУСТА 1994 ГОДА) И ДАГЕСТАН, НАГАЙСКАЯ СТЕПЬ, ПОСЁЛОК ТЕРЕКЛИ-МЕКТЕП.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ДЕКАБРЕ БЫЛА ОБЪЯВЛЕНА ВОЙНА. С 13  ДЕКАБРЯ 1994 ГОДА БЫЛ В ЧЕЧНЕ, НА ПЕРЕПРАВЕ ЧЕРЕЗ РЕКУ ТЕРЕК. ЗАЩИЩАЛ ОТ БОЕВИКОВ МОСТ ДО 24 ЯНВАРЯ 1995 ГОДА.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ПОСЛЕ ЧЕЧНИ ДО 13 МАЯ 1995 ГОДА ДОСЛУЖИЛ В АНГАРСКЕ И ВЕРНУЛСЯ ДОМОЙ ЦЕЛЫМ И НЕВРЕДИМЫМ.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2EC1-133F-44C0-92F0-862C9B16B0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071938" y="928688"/>
            <a:ext cx="4357687" cy="5440362"/>
          </a:xfrm>
        </p:spPr>
        <p:txBody>
          <a:bodyPr/>
          <a:lstStyle/>
          <a:p>
            <a:r>
              <a:rPr lang="ru-RU" b="1" smtClean="0"/>
              <a:t>ШЕГНАГАЕВ</a:t>
            </a:r>
            <a:br>
              <a:rPr lang="ru-RU" b="1" smtClean="0"/>
            </a:br>
            <a:r>
              <a:rPr lang="ru-RU" b="1" smtClean="0"/>
              <a:t>ЛЕОНИД</a:t>
            </a:r>
            <a:br>
              <a:rPr lang="ru-RU" b="1" smtClean="0"/>
            </a:br>
            <a:r>
              <a:rPr lang="ru-RU" b="1" smtClean="0"/>
              <a:t>ЛЕОНИДОВИЧ</a:t>
            </a:r>
            <a:br>
              <a:rPr lang="ru-RU" b="1" smtClean="0"/>
            </a:br>
            <a:r>
              <a:rPr lang="ru-RU" b="1" smtClean="0"/>
              <a:t>СЛУЖИЛ </a:t>
            </a:r>
            <a:br>
              <a:rPr lang="ru-RU" b="1" smtClean="0"/>
            </a:br>
            <a:r>
              <a:rPr lang="ru-RU" b="1" smtClean="0"/>
              <a:t>В ЧЕЧНЕ </a:t>
            </a:r>
            <a:br>
              <a:rPr lang="ru-RU" b="1" smtClean="0"/>
            </a:br>
            <a:r>
              <a:rPr lang="ru-RU" b="1" smtClean="0"/>
              <a:t>С  2000-2002 гг.</a:t>
            </a:r>
          </a:p>
        </p:txBody>
      </p:sp>
      <p:pic>
        <p:nvPicPr>
          <p:cNvPr id="4098" name="Picture 2" descr="C:\Documents and Settings\Администратор\Рабочий стол\Анжелика\Новая папка (2)\сканирование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2" t="1724" r="1111" b="50000"/>
          <a:stretch>
            <a:fillRect/>
          </a:stretch>
        </p:blipFill>
        <p:spPr>
          <a:xfrm rot="16200000">
            <a:off x="-791241" y="1648443"/>
            <a:ext cx="5511509" cy="3357586"/>
          </a:xfrm>
          <a:ln w="88900" cap="sq" cmpd="thickThin">
            <a:solidFill>
              <a:srgbClr val="110DB3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2EC1-133F-44C0-92F0-862C9B16B0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4214813" y="428625"/>
            <a:ext cx="4500562" cy="4868863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КУКЛИН</a:t>
            </a:r>
            <a:br>
              <a:rPr lang="ru-RU" b="1" smtClean="0"/>
            </a:br>
            <a:r>
              <a:rPr lang="ru-RU" b="1" smtClean="0"/>
              <a:t>АЛЕКСАНДР</a:t>
            </a:r>
            <a:br>
              <a:rPr lang="ru-RU" b="1" smtClean="0"/>
            </a:br>
            <a:r>
              <a:rPr lang="ru-RU" b="1" smtClean="0"/>
              <a:t>НИКОЛАЕВИЧ</a:t>
            </a:r>
            <a:br>
              <a:rPr lang="ru-RU" b="1" smtClean="0"/>
            </a:br>
            <a:r>
              <a:rPr lang="ru-RU" b="1" smtClean="0"/>
              <a:t> СЛУЖИЛ </a:t>
            </a:r>
            <a:br>
              <a:rPr lang="ru-RU" b="1" smtClean="0"/>
            </a:br>
            <a:r>
              <a:rPr lang="ru-RU" b="1" smtClean="0"/>
              <a:t>В ЧЕЧНЕ </a:t>
            </a:r>
            <a:br>
              <a:rPr lang="ru-RU" b="1" smtClean="0"/>
            </a:br>
            <a:r>
              <a:rPr lang="ru-RU" b="1" smtClean="0"/>
              <a:t>С 2001-2003 гг.</a:t>
            </a:r>
          </a:p>
        </p:txBody>
      </p:sp>
      <p:pic>
        <p:nvPicPr>
          <p:cNvPr id="3074" name="Picture 2" descr="C:\Documents and Settings\Администратор\Рабочий стол\Анжелика\Новая папка (2)\сканирование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74" t="1218" r="3261" b="48676"/>
          <a:stretch>
            <a:fillRect/>
          </a:stretch>
        </p:blipFill>
        <p:spPr>
          <a:xfrm rot="16200000">
            <a:off x="-107189" y="1678771"/>
            <a:ext cx="4929221" cy="3286146"/>
          </a:xfrm>
          <a:ln w="88900" cap="sq" cmpd="thickThin">
            <a:solidFill>
              <a:srgbClr val="110DB3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2EC1-133F-44C0-92F0-862C9B16B0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3995738" y="0"/>
            <a:ext cx="4857750" cy="5868988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z="4000" b="1" smtClean="0"/>
              <a:t>ЗАРЕЦКИЙ</a:t>
            </a:r>
            <a:br>
              <a:rPr lang="ru-RU" sz="4000" b="1" smtClean="0"/>
            </a:br>
            <a:r>
              <a:rPr lang="ru-RU" sz="4000" b="1" smtClean="0"/>
              <a:t>ВАЛЕРИЙ</a:t>
            </a:r>
            <a:br>
              <a:rPr lang="ru-RU" sz="4000" b="1" smtClean="0"/>
            </a:br>
            <a:r>
              <a:rPr lang="ru-RU" sz="4000" b="1" smtClean="0"/>
              <a:t>АЛЕКСАНДРОВИЧ</a:t>
            </a:r>
            <a:br>
              <a:rPr lang="ru-RU" sz="4000" b="1" smtClean="0"/>
            </a:br>
            <a:r>
              <a:rPr lang="ru-RU" sz="4000" b="1" smtClean="0"/>
              <a:t> СЛУЖИЛ </a:t>
            </a:r>
            <a:br>
              <a:rPr lang="ru-RU" sz="4000" b="1" smtClean="0"/>
            </a:br>
            <a:r>
              <a:rPr lang="ru-RU" sz="4000" b="1" smtClean="0"/>
              <a:t>В ЧЕЧНЕ </a:t>
            </a:r>
            <a:br>
              <a:rPr lang="ru-RU" sz="4000" b="1" smtClean="0"/>
            </a:br>
            <a:r>
              <a:rPr lang="ru-RU" sz="4000" b="1" smtClean="0"/>
              <a:t>С  2000 - 2001 гг.</a:t>
            </a:r>
          </a:p>
        </p:txBody>
      </p:sp>
      <p:pic>
        <p:nvPicPr>
          <p:cNvPr id="6146" name="Picture 2" descr="C:\Documents and Settings\Администратор\Рабочий стол\Анжелика\Новая папка (2)\сканирование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8387"/>
          <a:stretch>
            <a:fillRect/>
          </a:stretch>
        </p:blipFill>
        <p:spPr>
          <a:xfrm rot="16200000">
            <a:off x="-679312" y="1536512"/>
            <a:ext cx="5716244" cy="3643304"/>
          </a:xfrm>
          <a:ln w="88900" cap="sq" cmpd="thickThin">
            <a:solidFill>
              <a:srgbClr val="110DB3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4356100" y="404813"/>
            <a:ext cx="3529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 smtClean="0">
                <a:solidFill>
                  <a:srgbClr val="000099"/>
                </a:solidFill>
              </a:rPr>
              <a:t>Гордость нашей школы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2EC1-133F-44C0-92F0-862C9B16B0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000099"/>
                </a:solidFill>
              </a:rPr>
              <a:t>Из рассказа Зарецкого В. А</a:t>
            </a: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250825" y="836613"/>
            <a:ext cx="8229600" cy="5286375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«Шёл эшелон груженый бронетехникой из Ханкалы в Моздок. Первым шёл бронированный тепловоз, разведывал, не заминирована ли дорога или нет ли вооружённых банд.</a:t>
            </a:r>
          </a:p>
          <a:p>
            <a:pPr algn="just">
              <a:buFont typeface="Arial" charset="0"/>
              <a:buNone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Возле Гудурлиса два террориста, пропустив разведывательный бронетепловоз, взорвали эшелон. Взрыв был такой силы, что две площадки эшелона перевернуло и была повреждена железная дорога. Террористы, которые взорвали эшелон с помощью фугаса, стали убегать, снайпер убил одного, а второму удалось скрыться. Командование расставило часовых и рабочие стали восстанавливать эшелон и железнодорожные пути. После восстановления они тут же отправились к назначенному пункту».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2EC1-133F-44C0-92F0-862C9B16B0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канирование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5000660" cy="3857652"/>
          </a:xfrm>
          <a:ln w="88900" cap="sq" cmpd="thickThin">
            <a:solidFill>
              <a:srgbClr val="110DB3"/>
            </a:solidFill>
          </a:ln>
          <a:effectLst>
            <a:innerShdw blurRad="76200">
              <a:srgbClr val="000000"/>
            </a:innerShdw>
          </a:effectLst>
          <a:scene3d>
            <a:camera prst="isometricOffAxis1Right"/>
            <a:lightRig rig="threePt" dir="t"/>
          </a:scene3d>
        </p:spPr>
      </p:pic>
      <p:pic>
        <p:nvPicPr>
          <p:cNvPr id="5" name="Содержимое 3" descr="сканирование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1000108"/>
            <a:ext cx="2143140" cy="3777611"/>
          </a:xfrm>
          <a:prstGeom prst="rect">
            <a:avLst/>
          </a:prstGeom>
          <a:ln w="228600" cap="sq" cmpd="thickThin">
            <a:solidFill>
              <a:srgbClr val="110DB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2EC1-133F-44C0-92F0-862C9B16B0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5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15313" cy="1143000"/>
          </a:xfrm>
        </p:spPr>
        <p:txBody>
          <a:bodyPr/>
          <a:lstStyle/>
          <a:p>
            <a:r>
              <a:rPr lang="ru-RU" smtClean="0"/>
              <a:t>Вырезка из газеты </a:t>
            </a:r>
            <a:br>
              <a:rPr lang="ru-RU" smtClean="0"/>
            </a:br>
            <a:r>
              <a:rPr lang="ru-RU" smtClean="0"/>
              <a:t>«Сельская новь» </a:t>
            </a:r>
            <a:r>
              <a:rPr lang="ru-RU" sz="2400" smtClean="0"/>
              <a:t>от 5 апреля 2002 года </a:t>
            </a:r>
          </a:p>
        </p:txBody>
      </p:sp>
      <p:pic>
        <p:nvPicPr>
          <p:cNvPr id="1026" name="Picture 2" descr="C:\Documents and Settings\Администратор\Рабочий стол\Анжелика\Новая папка (2)\сканирование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585" b="1440"/>
          <a:stretch>
            <a:fillRect/>
          </a:stretch>
        </p:blipFill>
        <p:spPr>
          <a:xfrm rot="21440894">
            <a:off x="446427" y="1754917"/>
            <a:ext cx="8017628" cy="4044528"/>
          </a:xfrm>
          <a:ln w="228600" cap="sq" cmpd="thickThin">
            <a:solidFill>
              <a:srgbClr val="110DB3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2EC1-133F-44C0-92F0-862C9B16B0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7467600" cy="4525963"/>
          </a:xfrm>
        </p:spPr>
        <p:txBody>
          <a:bodyPr>
            <a:noAutofit/>
          </a:bodyPr>
          <a:lstStyle/>
          <a:p>
            <a:pPr marL="752475" indent="-685800">
              <a:lnSpc>
                <a:spcPct val="115000"/>
              </a:lnSpc>
              <a:spcAft>
                <a:spcPts val="0"/>
              </a:spcAft>
              <a:buBlip>
                <a:blip r:embed="rId2"/>
              </a:buBlip>
            </a:pPr>
            <a:r>
              <a:rPr lang="ru-RU" sz="48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«Родина», </a:t>
            </a:r>
            <a:endParaRPr lang="ru-RU" sz="4800" b="1" dirty="0" smtClean="0">
              <a:solidFill>
                <a:schemeClr val="accent5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752475" indent="-685800">
              <a:lnSpc>
                <a:spcPct val="115000"/>
              </a:lnSpc>
              <a:spcAft>
                <a:spcPts val="0"/>
              </a:spcAft>
              <a:buBlip>
                <a:blip r:embed="rId2"/>
              </a:buBlip>
            </a:pPr>
            <a:r>
              <a:rPr lang="ru-RU" sz="48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«Гражданин», </a:t>
            </a:r>
          </a:p>
          <a:p>
            <a:pPr marL="752475" indent="-685800">
              <a:lnSpc>
                <a:spcPct val="115000"/>
              </a:lnSpc>
              <a:spcAft>
                <a:spcPts val="0"/>
              </a:spcAft>
              <a:buBlip>
                <a:blip r:embed="rId2"/>
              </a:buBlip>
            </a:pPr>
            <a:r>
              <a:rPr lang="ru-RU" sz="48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«Патриот», </a:t>
            </a:r>
          </a:p>
          <a:p>
            <a:pPr marL="752475" indent="-685800">
              <a:lnSpc>
                <a:spcPct val="115000"/>
              </a:lnSpc>
              <a:spcAft>
                <a:spcPts val="0"/>
              </a:spcAft>
              <a:buBlip>
                <a:blip r:embed="rId2"/>
              </a:buBlip>
            </a:pPr>
            <a:r>
              <a:rPr lang="ru-RU" sz="48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48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подвиг», </a:t>
            </a:r>
            <a:endParaRPr lang="ru-RU" sz="4800" b="1" dirty="0" smtClean="0">
              <a:solidFill>
                <a:schemeClr val="accent5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752475" indent="-685800">
              <a:lnSpc>
                <a:spcPct val="115000"/>
              </a:lnSpc>
              <a:spcAft>
                <a:spcPts val="0"/>
              </a:spcAft>
              <a:buBlip>
                <a:blip r:embed="rId2"/>
              </a:buBlip>
            </a:pPr>
            <a:r>
              <a:rPr lang="ru-RU" sz="48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48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служение»… </a:t>
            </a:r>
            <a:endParaRPr lang="ru-RU" sz="3600" b="1" dirty="0">
              <a:solidFill>
                <a:schemeClr val="accent5">
                  <a:lumMod val="1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ru-RU" sz="4000" b="1" smtClean="0"/>
              <a:t>ПЕТУХАЕВ ГЕННАДИЙ ЮРЬЕВИЧ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1" y="1357313"/>
            <a:ext cx="4860032" cy="492918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МАЙОР РУБОП.          </a:t>
            </a:r>
          </a:p>
          <a:p>
            <a:pPr algn="ctr">
              <a:buFont typeface="Arial" charset="0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ЧЛЕН СПЕЦИАЛЬНОГО ОТРЯДА БЫСТРОГО РЕАГИРОВАНИЯ.     ИМЕЕТ 16 НАГРАД, ОДИН ИЗ ПЕРВЫХ В ОБЛАСТИ ПОЛУЧИЛ «ОРДЕН ЗАСЛУГИ ПЕРЕД ОТЕЧЕСТВОМ».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ОБЛАДАТЕЛЬ </a:t>
            </a:r>
            <a:r>
              <a:rPr lang="ru-RU" sz="3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КРАПОВОГО   БЕРЕТА</a:t>
            </a: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charset="0"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Администратор\Рабочий стол\Анжелика\Новая папка (2)\сканирование0016.jpg"/>
          <p:cNvPicPr>
            <a:picLocks noChangeAspect="1" noChangeArrowheads="1"/>
          </p:cNvPicPr>
          <p:nvPr/>
        </p:nvPicPr>
        <p:blipFill>
          <a:blip r:embed="rId3" cstate="print"/>
          <a:srcRect l="61359" t="50647" r="16645"/>
          <a:stretch>
            <a:fillRect/>
          </a:stretch>
        </p:blipFill>
        <p:spPr bwMode="auto">
          <a:xfrm>
            <a:off x="5000628" y="1071546"/>
            <a:ext cx="2959975" cy="4857784"/>
          </a:xfrm>
          <a:prstGeom prst="rect">
            <a:avLst/>
          </a:prstGeom>
          <a:ln w="88900" cap="sq" cmpd="thickThin">
            <a:solidFill>
              <a:srgbClr val="110DB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2EC1-133F-44C0-92F0-862C9B16B0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6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62068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accent5">
                    <a:lumMod val="10000"/>
                  </a:schemeClr>
                </a:solidFill>
              </a:rPr>
              <a:t>Жура – Жура - журавель, </a:t>
            </a:r>
          </a:p>
          <a:p>
            <a:r>
              <a:rPr lang="ru-RU" sz="2800" dirty="0">
                <a:solidFill>
                  <a:schemeClr val="accent5">
                    <a:lumMod val="10000"/>
                  </a:schemeClr>
                </a:solidFill>
              </a:rPr>
              <a:t>Облетел ты сто земель,</a:t>
            </a:r>
          </a:p>
          <a:p>
            <a:r>
              <a:rPr lang="ru-RU" sz="2800" dirty="0">
                <a:solidFill>
                  <a:schemeClr val="accent5">
                    <a:lumMod val="10000"/>
                  </a:schemeClr>
                </a:solidFill>
              </a:rPr>
              <a:t>Облетал, обходил,</a:t>
            </a:r>
          </a:p>
          <a:p>
            <a:r>
              <a:rPr lang="ru-RU" sz="2800" dirty="0">
                <a:solidFill>
                  <a:schemeClr val="accent5">
                    <a:lumMod val="10000"/>
                  </a:schemeClr>
                </a:solidFill>
              </a:rPr>
              <a:t>Крылья, ноги натрудил.</a:t>
            </a:r>
          </a:p>
          <a:p>
            <a:r>
              <a:rPr lang="ru-RU" sz="2800" dirty="0">
                <a:solidFill>
                  <a:schemeClr val="accent5">
                    <a:lumMod val="10000"/>
                  </a:schemeClr>
                </a:solidFill>
              </a:rPr>
              <a:t>Мы спросили журавля:</a:t>
            </a:r>
          </a:p>
          <a:p>
            <a:r>
              <a:rPr lang="ru-RU" sz="2800" dirty="0">
                <a:solidFill>
                  <a:schemeClr val="accent5">
                    <a:lumMod val="10000"/>
                  </a:schemeClr>
                </a:solidFill>
              </a:rPr>
              <a:t>“Где же лучшая земля?”</a:t>
            </a:r>
          </a:p>
          <a:p>
            <a:r>
              <a:rPr lang="ru-RU" sz="2800" dirty="0">
                <a:solidFill>
                  <a:schemeClr val="accent5">
                    <a:lumMod val="10000"/>
                  </a:schemeClr>
                </a:solidFill>
              </a:rPr>
              <a:t>Он ответил, пролетая:</a:t>
            </a:r>
          </a:p>
          <a:p>
            <a:r>
              <a:rPr lang="ru-RU" sz="2800" dirty="0">
                <a:solidFill>
                  <a:schemeClr val="accent5">
                    <a:lumMod val="10000"/>
                  </a:schemeClr>
                </a:solidFill>
              </a:rPr>
              <a:t>“Лучше нет родного края!”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8391408" cy="489654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Папа и мама предлагают своему сыну поехать с ними по местам военных сражений. В них участвовал их дедушка. Но мальчику очень не хочется, так как друг дал ему самую новую компьютерную игру, о которой он давно мечтал.</a:t>
            </a:r>
            <a:br>
              <a:rPr lang="ru-RU" sz="3200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Как поступить мальчику? </a:t>
            </a:r>
            <a:endParaRPr lang="ru-RU" sz="3200" dirty="0">
              <a:solidFill>
                <a:schemeClr val="accent5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0" y="404664"/>
            <a:ext cx="6480048" cy="57606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5">
                    <a:lumMod val="10000"/>
                  </a:schemeClr>
                </a:solidFill>
              </a:rPr>
              <a:t>Ситуация 1</a:t>
            </a:r>
            <a:endParaRPr lang="ru-RU" sz="32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103376" cy="465807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 классе появилась новая девочка. Она приехала из Армении. Некоторые ребята в классе предлагают остальным с ней не разговаривать, объясняя это тем, что она «нерусская». </a:t>
            </a:r>
            <a:br>
              <a:rPr lang="ru-RU" sz="3200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Как бы ты поступил?</a:t>
            </a:r>
            <a:endParaRPr lang="ru-RU" sz="3200" dirty="0">
              <a:solidFill>
                <a:schemeClr val="accent5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0" y="260648"/>
            <a:ext cx="6480048" cy="57606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10000"/>
                  </a:schemeClr>
                </a:solidFill>
              </a:rPr>
              <a:t>Ситуация 2</a:t>
            </a:r>
            <a:endParaRPr lang="ru-RU" sz="36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8247392" cy="53285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Учащимся класса предлагается в выходной день принять участие в посадке аллеи Славы. Несколько учеников отказались, объясняя это тем, что родители им не разрешают в выходной день куда-то идти. </a:t>
            </a:r>
            <a:br>
              <a:rPr lang="ru-RU" sz="3600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Как бы ты поступил на их месте?</a:t>
            </a:r>
            <a:endParaRPr lang="ru-RU" sz="3600" dirty="0">
              <a:solidFill>
                <a:schemeClr val="accent5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0" y="260648"/>
            <a:ext cx="6480048" cy="504056"/>
          </a:xfrm>
        </p:spPr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chemeClr val="accent5">
                    <a:lumMod val="10000"/>
                  </a:schemeClr>
                </a:solidFill>
              </a:rPr>
              <a:t>Ситуация 3</a:t>
            </a:r>
            <a:endParaRPr lang="ru-RU" sz="36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712968" cy="54006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Учитель делает замечание учащимся, которые во время исполнения гимна России смеются, разговаривают, ведут себя развязно. После линейки им делает учитель запись в дневнике. Ребята возмущаются тем, что им сделали замечание, еще и записали. А ты как считаешь: прав учитель или нет?</a:t>
            </a:r>
            <a:endParaRPr lang="ru-RU" sz="3200" dirty="0">
              <a:solidFill>
                <a:schemeClr val="accent5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0" y="332656"/>
            <a:ext cx="6480048" cy="504056"/>
          </a:xfrm>
        </p:spPr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chemeClr val="accent5">
                    <a:lumMod val="10000"/>
                  </a:schemeClr>
                </a:solidFill>
              </a:rPr>
              <a:t>Ситуация 4</a:t>
            </a:r>
            <a:endParaRPr lang="ru-RU" sz="36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1916832"/>
            <a:ext cx="6480048" cy="3721968"/>
          </a:xfrm>
        </p:spPr>
        <p:txBody>
          <a:bodyPr>
            <a:normAutofit fontScale="90000"/>
          </a:bodyPr>
          <a:lstStyle/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Что значит быть патриотом?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1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82518"/>
            <a:ext cx="5040560" cy="4525963"/>
          </a:xfrm>
        </p:spPr>
        <p:txBody>
          <a:bodyPr>
            <a:normAutofit fontScale="25000" lnSpcReduction="20000"/>
          </a:bodyPr>
          <a:lstStyle/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Берегите Россию – 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Нет России другой.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Берегите ее тишину и покой,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Это небо, и солнце,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И родное оконце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В позабытом селе...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Берегите Россию – 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Без нее нам не жить,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Берегите ее, чтобы вечно ей быть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Нашей правдой и силой,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Всею нашей судьбой.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Берегите Россию –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Нет России другой! 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657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9600" b="1" dirty="0" err="1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Е.Синицын</a:t>
            </a:r>
            <a:r>
              <a:rPr lang="ru-RU" sz="9600" b="1" dirty="0">
                <a:solidFill>
                  <a:schemeClr val="accent5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ru-RU" sz="9600" b="1" dirty="0">
              <a:solidFill>
                <a:schemeClr val="accent5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234534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Берегите Россию!</a:t>
            </a:r>
            <a:endParaRPr lang="ru-RU" sz="2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026" name="Picture 2" descr="D:\Школьная библиотека\Юбилей\Школьная библиотека 1\Краевед\фотографии\Фото Семён. природа\100_32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3"/>
          <a:stretch/>
        </p:blipFill>
        <p:spPr bwMode="auto">
          <a:xfrm>
            <a:off x="5220072" y="908720"/>
            <a:ext cx="3594325" cy="4824536"/>
          </a:xfrm>
          <a:prstGeom prst="rect">
            <a:avLst/>
          </a:prstGeom>
          <a:ln w="38100" cap="sq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1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1916832"/>
            <a:ext cx="6480048" cy="3721968"/>
          </a:xfrm>
        </p:spPr>
        <p:txBody>
          <a:bodyPr>
            <a:normAutofit/>
          </a:bodyPr>
          <a:lstStyle/>
          <a:p>
            <a:r>
              <a:rPr lang="ru-RU" sz="6500" dirty="0" smtClean="0">
                <a:latin typeface="Times New Roman" pitchFamily="18" charset="0"/>
                <a:cs typeface="Times New Roman" pitchFamily="18" charset="0"/>
              </a:rPr>
              <a:t>Что значит быть патриотом?</a:t>
            </a:r>
            <a:endParaRPr lang="ru-RU" sz="6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2564904"/>
            <a:ext cx="7959360" cy="307389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Я могу считать себя патриотом</a:t>
            </a:r>
            <a:br>
              <a:rPr lang="ru-RU" sz="4000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2. Я не считаю себя патриотом</a:t>
            </a:r>
            <a:endParaRPr lang="ru-RU" sz="4000" dirty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0"/>
            <a:ext cx="7883366" cy="16561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Какой вариант подходит вам: </a:t>
            </a:r>
            <a:endParaRPr lang="ru-RU" sz="40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0528" y="258060"/>
            <a:ext cx="5336798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Если скажут слово “Родина”,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Сразу в памяти встает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Старый сад, в саду – смородина,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Толстый тополь у ворот.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 реки березка-скромница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ромашковый бугор,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другим, наверно, вспомнится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Свой родной красивый двор,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лужах первые кораблики,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Над скакалкой топот ног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большой соседней фабрики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Громкий, радостный гудок,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...Или степь от маков красная,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Золотая целина...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Родина бывает разная,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Но у всех она </a:t>
            </a:r>
            <a:r>
              <a:rPr lang="ru-RU" sz="2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ОДНА.</a:t>
            </a:r>
            <a:endParaRPr lang="ru-RU" sz="2200" b="1" dirty="0">
              <a:solidFill>
                <a:schemeClr val="accent5">
                  <a:lumMod val="10000"/>
                </a:schemeClr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6" name="Picture 2" descr="D:\Школьная библиотека\Юбилей\Школьная библиотека 1\Краевед\фотографии\Фото Семён. природа\100_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730" y="260648"/>
            <a:ext cx="4226270" cy="632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93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329642" cy="538692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 патриот. Я воздух русский,</a:t>
            </a:r>
            <a:b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 землю русскую люблю.</a:t>
            </a:r>
            <a:b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 верю, что нигде на свете</a:t>
            </a:r>
            <a:b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Второй такой не отыщу.</a:t>
            </a:r>
            <a:b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Н.Коган</a:t>
            </a:r>
            <a:endParaRPr lang="ru-RU" sz="4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91" y="908720"/>
            <a:ext cx="8856984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Если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ты хочешь вырасти достойным человеком и гражданином, не говори плохо о стране, в которой живешь ты и твои родители, где заводилась ваша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родословная.</a:t>
            </a:r>
            <a:endParaRPr lang="ru-RU" dirty="0">
              <a:solidFill>
                <a:schemeClr val="accent5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Изучай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историю своей страны, ее прошлое и настоящее, ее радостные дни и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горькие.</a:t>
            </a:r>
            <a:endParaRPr lang="ru-RU" dirty="0">
              <a:solidFill>
                <a:schemeClr val="accent5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Знакомься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с памятными и историческими местами своей Родины, знакомься сам и рассказывай об этом другим людям. Поверь, наша страна настолько богата своей историей, что твой рассказ будет интересен любому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человеку.</a:t>
            </a:r>
            <a:endParaRPr lang="ru-RU" dirty="0">
              <a:solidFill>
                <a:schemeClr val="accent5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Чем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чаще ты будешь посещать музеи и исторические места своей страны, тем интереснее тебе будет возвращаться к ним вновь и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вновь.</a:t>
            </a:r>
            <a:endParaRPr lang="ru-RU" dirty="0">
              <a:solidFill>
                <a:schemeClr val="accent5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Помни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, что чем больше ты будешь выражать недовольство каждым прожитым днем, тем меньше друзей и товарищей будут рядом с тобой. Люди не любят людей все время чем-то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недовольных.</a:t>
            </a:r>
            <a:endParaRPr lang="ru-RU" dirty="0">
              <a:solidFill>
                <a:schemeClr val="accent5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Проявляй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себя с позитивной стороны, не бойся быть инициативным, старайся показывать свои знания и умения, эрудицию и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любознательность.</a:t>
            </a:r>
            <a:endParaRPr lang="ru-RU" dirty="0">
              <a:solidFill>
                <a:schemeClr val="accent5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Смотри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передачи, кинофильмы, рассказывающие о людях, прославивших страну, в которой ты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живешь.</a:t>
            </a:r>
            <a:endParaRPr lang="ru-RU" dirty="0">
              <a:solidFill>
                <a:schemeClr val="accent5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Не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будь равнодушным и безразличным к тем событиям, которые происходят в твоей стране. Это страна, в которой тебе жить долгие годы. От того, как ты будешь проявлять интерес к ее судьбе, зависит ее интерес к твоей судьбе.</a:t>
            </a:r>
            <a:endParaRPr lang="ru-RU" sz="1200" dirty="0">
              <a:solidFill>
                <a:schemeClr val="accent5">
                  <a:lumMod val="1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3326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10000"/>
                  </a:schemeClr>
                </a:solidFill>
              </a:rPr>
              <a:t>Памятка</a:t>
            </a:r>
            <a:endParaRPr lang="ru-RU" sz="28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4951" y="908720"/>
            <a:ext cx="8208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0000CC"/>
                </a:solidFill>
              </a:rPr>
              <a:t>1. Испытывай </a:t>
            </a:r>
            <a:r>
              <a:rPr lang="ru-RU" sz="4400" b="1" dirty="0">
                <a:solidFill>
                  <a:srgbClr val="0000CC"/>
                </a:solidFill>
              </a:rPr>
              <a:t>гордость за людей, прославляющих твою страну.</a:t>
            </a:r>
          </a:p>
          <a:p>
            <a:pPr lvl="0" algn="ctr"/>
            <a:r>
              <a:rPr lang="ru-RU" sz="4400" b="1" dirty="0" smtClean="0">
                <a:solidFill>
                  <a:srgbClr val="0000CC"/>
                </a:solidFill>
              </a:rPr>
              <a:t>2. Гордись </a:t>
            </a:r>
            <a:r>
              <a:rPr lang="ru-RU" sz="4400" b="1" dirty="0">
                <a:solidFill>
                  <a:srgbClr val="0000CC"/>
                </a:solidFill>
              </a:rPr>
              <a:t>тем, что ты – гражданин великой многонациональной России!</a:t>
            </a:r>
          </a:p>
        </p:txBody>
      </p:sp>
    </p:spTree>
    <p:extLst>
      <p:ext uri="{BB962C8B-B14F-4D97-AF65-F5344CB8AC3E}">
        <p14:creationId xmlns:p14="http://schemas.microsoft.com/office/powerpoint/2010/main" val="37591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6"/>
            <a:ext cx="7467600" cy="4525963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7200" b="1" dirty="0" smtClean="0">
                <a:solidFill>
                  <a:schemeClr val="accent5">
                    <a:lumMod val="25000"/>
                  </a:schemeClr>
                </a:solidFill>
              </a:rPr>
              <a:t>Спасибо </a:t>
            </a:r>
          </a:p>
          <a:p>
            <a:pPr marL="36576" indent="0" algn="ctr">
              <a:buNone/>
            </a:pPr>
            <a:r>
              <a:rPr lang="ru-RU" sz="7200" b="1" dirty="0" smtClean="0">
                <a:solidFill>
                  <a:schemeClr val="accent5">
                    <a:lumMod val="25000"/>
                  </a:schemeClr>
                </a:solidFill>
              </a:rPr>
              <a:t>за внимание!</a:t>
            </a:r>
            <a:endParaRPr lang="ru-RU"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726" y="224212"/>
            <a:ext cx="842493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6699FF"/>
              </a:buClr>
              <a:buSzPct val="80000"/>
            </a:pPr>
            <a:r>
              <a:rPr lang="ru-RU" sz="3600" b="1" dirty="0">
                <a:solidFill>
                  <a:srgbClr val="B8CAFF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Родина</a:t>
            </a:r>
            <a:r>
              <a:rPr lang="ru-RU" sz="3600" dirty="0">
                <a:solidFill>
                  <a:srgbClr val="B8CAFF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– Отечество, страна, в которой человек родился и гражданином которой он состоит.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Гражданин </a:t>
            </a:r>
            <a:r>
              <a:rPr lang="ru-RU" sz="40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ru-RU" sz="4000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это житель </a:t>
            </a:r>
            <a:r>
              <a:rPr lang="ru-RU" sz="4000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какой–то </a:t>
            </a:r>
            <a:r>
              <a:rPr lang="ru-RU" sz="4000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страны, имеющий права гражданства.</a:t>
            </a:r>
            <a:endParaRPr lang="ru-RU" sz="2800" dirty="0">
              <a:solidFill>
                <a:schemeClr val="accent5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4000" b="1" dirty="0">
              <a:solidFill>
                <a:schemeClr val="accent5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1101" y="3573016"/>
            <a:ext cx="813018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4000" b="1" dirty="0">
                <a:solidFill>
                  <a:srgbClr val="B8CAFF">
                    <a:lumMod val="10000"/>
                  </a:srgbClr>
                </a:solidFill>
                <a:latin typeface="Times New Roman"/>
                <a:ea typeface="Calibri"/>
                <a:cs typeface="Times New Roman"/>
              </a:rPr>
              <a:t>Гражданин – </a:t>
            </a:r>
            <a:r>
              <a:rPr lang="ru-RU" sz="4000" dirty="0">
                <a:solidFill>
                  <a:srgbClr val="B8CAFF">
                    <a:lumMod val="10000"/>
                  </a:srgbClr>
                </a:solidFill>
                <a:latin typeface="Times New Roman"/>
                <a:ea typeface="Calibri"/>
                <a:cs typeface="Times New Roman"/>
              </a:rPr>
              <a:t>это, прежде всего человек, неравнодушный, знающий и любящий свою Родину.</a:t>
            </a:r>
            <a:endParaRPr lang="ru-RU" sz="2800" dirty="0">
              <a:solidFill>
                <a:srgbClr val="B8CAFF">
                  <a:lumMod val="10000"/>
                </a:srgb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20688"/>
            <a:ext cx="7776864" cy="505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6699FF"/>
              </a:buClr>
              <a:buSzPct val="80000"/>
            </a:pPr>
            <a:r>
              <a:rPr lang="ru-RU" sz="36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Патриот</a:t>
            </a:r>
            <a:r>
              <a:rPr lang="ru-RU" sz="3600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 – это человек, который гордится Родиной, переживает за нее; готов встать на </a:t>
            </a:r>
            <a:r>
              <a:rPr lang="ru-RU" sz="3600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защиту Родины</a:t>
            </a:r>
            <a:r>
              <a:rPr lang="ru-RU" sz="3600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;  предан Родине и отстаивает ее интересы; любит Родину</a:t>
            </a:r>
            <a:r>
              <a:rPr lang="ru-RU" sz="3600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3200" dirty="0">
                <a:solidFill>
                  <a:srgbClr val="B8CAFF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solidFill>
                <a:srgbClr val="B8CAFF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6699FF"/>
              </a:buClr>
              <a:buSzPct val="80000"/>
            </a:pPr>
            <a:r>
              <a:rPr lang="ru-RU" sz="3600" b="1" dirty="0">
                <a:solidFill>
                  <a:srgbClr val="B8CAFF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Патриотизм</a:t>
            </a:r>
            <a:r>
              <a:rPr lang="ru-RU" sz="3600" dirty="0">
                <a:solidFill>
                  <a:srgbClr val="B8CAFF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– любовь, преданность и привязанность к Отечеству, своему народу.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dirty="0">
              <a:solidFill>
                <a:schemeClr val="accent5">
                  <a:lumMod val="1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91291" y="5511367"/>
            <a:ext cx="654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6699FF"/>
              </a:buClr>
              <a:buSzPct val="80000"/>
            </a:pPr>
            <a:r>
              <a:rPr lang="ru-RU" sz="3600" dirty="0">
                <a:solidFill>
                  <a:srgbClr val="B8CAFF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Д.Н</a:t>
            </a:r>
            <a:r>
              <a:rPr lang="ru-RU" sz="3600" dirty="0" smtClean="0">
                <a:solidFill>
                  <a:srgbClr val="B8CAFF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. Ушаков </a:t>
            </a:r>
            <a:r>
              <a:rPr lang="ru-RU" sz="3600" dirty="0">
                <a:solidFill>
                  <a:srgbClr val="B8CAFF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Толковый словарь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50305"/>
            <a:ext cx="8568952" cy="4525963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1. Когда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ты произносишь слово «Родина», что ты можешь себе сразу представить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600" b="1" dirty="0">
              <a:solidFill>
                <a:schemeClr val="accent5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2. Хотелось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бы тебе родиться в какой-нибудь другой стране? Если – да, то почему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600" b="1" dirty="0">
              <a:solidFill>
                <a:schemeClr val="accent5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3. Какого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человека можно назвать патриотом своей Родины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600" b="1" dirty="0">
              <a:solidFill>
                <a:schemeClr val="accent5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4. Кого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из известных тебе людей можно назвать патриотом своей Родины? </a:t>
            </a:r>
            <a:endParaRPr lang="ru-RU" sz="1600" b="1" dirty="0">
              <a:solidFill>
                <a:schemeClr val="accent5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5. Как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ты думаешь, трудно ли человеку жить без Родины? Почему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600" b="1" dirty="0">
              <a:solidFill>
                <a:schemeClr val="accent5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6. Считаешь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ли ты себя патриотом своей Родины? В чем это проявляется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600" b="1" dirty="0">
              <a:solidFill>
                <a:schemeClr val="accent5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7. Интересуешься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ли ты историей, культурой своей Родины? Поддерживают ли тебя родители в этом? Какие памятные места твоей Родины ты посетил(а), чем тебе это запомнилось? </a:t>
            </a:r>
            <a:endParaRPr lang="ru-RU" sz="2000" b="1" dirty="0" smtClean="0">
              <a:solidFill>
                <a:schemeClr val="accent5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8. Чтобы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о своей Родине ты хотел с гордостью рассказать, если бы у тебя была возможность встретиться со своим сверстником – представителем другой страны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600" b="1" dirty="0">
              <a:solidFill>
                <a:schemeClr val="accent5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1886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Анкета для учащихся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09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179" y="692696"/>
            <a:ext cx="720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Быть патриотом,… Что же это значит?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А это значит - Родину любить,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А это значит честно, бескорыстно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Отечеству любимому служить.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Любить его историю седую,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Святые лики русских матерей,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Которые не раз в годину злую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В бой провожали собственных детей.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Учить детей гордиться своим родом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И честь его блюсти и сохранять,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Быть лучшей частью русского народа,</a:t>
            </a:r>
            <a:b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Которую не смог никто подмять.</a:t>
            </a:r>
            <a:endParaRPr lang="ru-RU" sz="2800" b="1" dirty="0">
              <a:solidFill>
                <a:srgbClr val="000099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7CCA-314E-484E-BAC2-74E53F146D3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E:\Школьная библиотека\Юбилей\Школьная библиотека 1\Краевед\Краеведение Маланова\памятник Корсунгай\DSC00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350"/>
            <a:ext cx="4248472" cy="2663825"/>
          </a:xfrm>
          <a:prstGeom prst="rect">
            <a:avLst/>
          </a:prstGeom>
          <a:ln w="88900" cap="sq" cmpd="thickThin">
            <a:solidFill>
              <a:srgbClr val="0000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7" name="Picture 5" descr="E:\фотки Алена\DSC01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12976"/>
            <a:ext cx="4248472" cy="2754306"/>
          </a:xfrm>
          <a:prstGeom prst="rect">
            <a:avLst/>
          </a:prstGeom>
          <a:ln w="88900" cap="sq" cmpd="thickThin">
            <a:solidFill>
              <a:srgbClr val="0000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1403350" y="260350"/>
            <a:ext cx="2592388" cy="5238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prstClr val="black"/>
                </a:solidFill>
              </a:rPr>
              <a:t>Корсунгай</a:t>
            </a: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1476375" y="3213100"/>
            <a:ext cx="2374900" cy="5238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prstClr val="black"/>
                </a:solidFill>
              </a:rPr>
              <a:t>Мейеровка</a:t>
            </a:r>
          </a:p>
        </p:txBody>
      </p:sp>
      <p:pic>
        <p:nvPicPr>
          <p:cNvPr id="13319" name="Picture 7" descr="E:\Школьная библиотека\Юбилей\Школьная библиотека 1\Краевед\фотографии\Фотки с Переверзевой фотоаппарата\P5090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764704"/>
            <a:ext cx="3777884" cy="5229200"/>
          </a:xfrm>
          <a:prstGeom prst="rect">
            <a:avLst/>
          </a:prstGeom>
          <a:ln w="88900" cap="sq" cmpd="thickThin">
            <a:solidFill>
              <a:srgbClr val="0000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6156325" y="5445125"/>
            <a:ext cx="2160588" cy="5238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prstClr val="black"/>
                </a:solidFill>
              </a:rPr>
              <a:t>Семёновск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18A1-DF21-4327-9B9C-9514F2CAB7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18A1-DF21-4327-9B9C-9514F2CAB7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198038" y="1916832"/>
            <a:ext cx="5945962" cy="37147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ru-RU" b="1" dirty="0" smtClean="0">
                <a:solidFill>
                  <a:srgbClr val="0000CC"/>
                </a:solidFill>
              </a:rPr>
              <a:t> </a:t>
            </a:r>
            <a:r>
              <a:rPr lang="ru-RU" b="1" dirty="0" smtClean="0"/>
              <a:t>Хацкевич Виталий Викторович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с 1996 по 1999 год </a:t>
            </a:r>
            <a:r>
              <a:rPr lang="ru-RU" dirty="0" smtClean="0"/>
              <a:t>и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buFont typeface="Arial" charset="0"/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 2001-2004 год  </a:t>
            </a:r>
          </a:p>
          <a:p>
            <a:pPr algn="ctr">
              <a:buFont typeface="Arial" charset="0"/>
              <a:buNone/>
            </a:pPr>
            <a:r>
              <a:rPr lang="ru-RU" b="1" dirty="0" smtClean="0"/>
              <a:t> проходил  службу в неспокойном Таджикистане. Вернулся домой  целым и невредимым, но с израненной душой.</a:t>
            </a:r>
            <a:endParaRPr lang="ru-RU" b="1" dirty="0"/>
          </a:p>
        </p:txBody>
      </p:sp>
      <p:pic>
        <p:nvPicPr>
          <p:cNvPr id="6" name="Picture 2" descr="C:\Documents and Settings\Администратор\Мои документы\Мои рисунки\Мои сканированные изображения\2013-02 (фев)\сканирование0005.jpg"/>
          <p:cNvPicPr>
            <a:picLocks noChangeAspect="1" noChangeArrowheads="1"/>
          </p:cNvPicPr>
          <p:nvPr/>
        </p:nvPicPr>
        <p:blipFill>
          <a:blip r:embed="rId2" cstate="print"/>
          <a:srcRect l="2863"/>
          <a:stretch>
            <a:fillRect/>
          </a:stretch>
        </p:blipFill>
        <p:spPr bwMode="auto">
          <a:xfrm>
            <a:off x="554832" y="2060848"/>
            <a:ext cx="2643206" cy="3665831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326681"/>
            <a:ext cx="8239880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000099"/>
                </a:solidFill>
              </a:rPr>
              <a:t>Выпускники Семёновской школы, служившие в горячих точках</a:t>
            </a:r>
            <a:r>
              <a:rPr lang="ru-RU" sz="3600" dirty="0" smtClean="0">
                <a:solidFill>
                  <a:srgbClr val="92D050"/>
                </a:solidFill>
              </a:rPr>
              <a:t/>
            </a:r>
            <a:br>
              <a:rPr lang="ru-RU" sz="3600" dirty="0" smtClean="0">
                <a:solidFill>
                  <a:srgbClr val="92D050"/>
                </a:solidFill>
              </a:rPr>
            </a:br>
            <a:endParaRPr lang="ru-RU" sz="3600" b="1" dirty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7" grpId="1"/>
    </p:bldLst>
  </p:timing>
</p:sld>
</file>

<file path=ppt/theme/theme1.xml><?xml version="1.0" encoding="utf-8"?>
<a:theme xmlns:a="http://schemas.openxmlformats.org/drawingml/2006/main" name="Техническая">
  <a:themeElements>
    <a:clrScheme name="Другая 5">
      <a:dk1>
        <a:srgbClr val="808080"/>
      </a:dk1>
      <a:lt1>
        <a:srgbClr val="F8F8F8"/>
      </a:lt1>
      <a:dk2>
        <a:srgbClr val="C184FF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0C5DFF"/>
      </a:accent6>
      <a:hlink>
        <a:srgbClr val="00FFFF"/>
      </a:hlink>
      <a:folHlink>
        <a:srgbClr val="0099CC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508</TotalTime>
  <Words>1250</Words>
  <Application>Microsoft Office PowerPoint</Application>
  <PresentationFormat>Экран (4:3)</PresentationFormat>
  <Paragraphs>157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Техническая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«Я – патриот?»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ШЕГНАГАЕВ ЛЕОНИД ЛЕОНИДОВИЧ СЛУЖИЛ  В ЧЕЧНЕ  С  2000-2002 гг.</vt:lpstr>
      <vt:lpstr>  КУКЛИН АЛЕКСАНДР НИКОЛАЕВИЧ  СЛУЖИЛ  В ЧЕЧНЕ  С 2001-2003 гг.</vt:lpstr>
      <vt:lpstr>   ЗАРЕЦКИЙ ВАЛЕРИЙ АЛЕКСАНДРОВИЧ  СЛУЖИЛ  В ЧЕЧНЕ  С  2000 - 2001 гг.</vt:lpstr>
      <vt:lpstr>Из рассказа Зарецкого В. А</vt:lpstr>
      <vt:lpstr>Презентация PowerPoint</vt:lpstr>
      <vt:lpstr>Вырезка из газеты  «Сельская новь» от 5 апреля 2002 года </vt:lpstr>
      <vt:lpstr>ПЕТУХАЕВ ГЕННАДИЙ ЮРЬЕВИЧ</vt:lpstr>
      <vt:lpstr>Презентация PowerPoint</vt:lpstr>
      <vt:lpstr>Папа и мама предлагают своему сыну поехать с ними по местам военных сражений. В них участвовал их дедушка. Но мальчику очень не хочется, так как друг дал ему самую новую компьютерную игру, о которой он давно мечтал.  Как поступить мальчику? </vt:lpstr>
      <vt:lpstr>В классе появилась новая девочка. Она приехала из Армении. Некоторые ребята в классе предлагают остальным с ней не разговаривать, объясняя это тем, что она «нерусская».  Как бы ты поступил?</vt:lpstr>
      <vt:lpstr>Учащимся класса предлагается в выходной день принять участие в посадке аллеи Славы. Несколько учеников отказались, объясняя это тем, что родители им не разрешают в выходной день куда-то идти.  Как бы ты поступил на их месте?</vt:lpstr>
      <vt:lpstr>Учитель делает замечание учащимся, которые во время исполнения гимна России смеются, разговаривают, ведут себя развязно. После линейки им делает учитель запись в дневнике. Ребята возмущаются тем, что им сделали замечание, еще и записали. А ты как считаешь: прав учитель или нет?</vt:lpstr>
      <vt:lpstr>Что значит быть патриотом?</vt:lpstr>
      <vt:lpstr>Презентация PowerPoint</vt:lpstr>
      <vt:lpstr>Что значит быть патриотом?</vt:lpstr>
      <vt:lpstr>1. Я могу считать себя патриотом 2. Я не считаю себя патриотом</vt:lpstr>
      <vt:lpstr>Я патриот. Я воздух русский, Я землю русскую люблю. Я верю, что нигде на свете Второй такой не отыщу.  Н.Коган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– патриот ?</dc:title>
  <dc:creator>павпа</dc:creator>
  <cp:lastModifiedBy>55</cp:lastModifiedBy>
  <cp:revision>36</cp:revision>
  <dcterms:created xsi:type="dcterms:W3CDTF">2016-03-17T17:48:24Z</dcterms:created>
  <dcterms:modified xsi:type="dcterms:W3CDTF">2017-03-14T07:18:14Z</dcterms:modified>
</cp:coreProperties>
</file>