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9" r:id="rId6"/>
    <p:sldId id="262" r:id="rId7"/>
    <p:sldId id="264" r:id="rId8"/>
    <p:sldId id="270" r:id="rId9"/>
    <p:sldId id="271" r:id="rId10"/>
    <p:sldId id="265" r:id="rId11"/>
    <p:sldId id="268" r:id="rId12"/>
    <p:sldId id="272" r:id="rId13"/>
    <p:sldId id="275" r:id="rId14"/>
    <p:sldId id="274" r:id="rId15"/>
    <p:sldId id="261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50" autoAdjust="0"/>
  </p:normalViewPr>
  <p:slideViewPr>
    <p:cSldViewPr snapToGrid="0">
      <p:cViewPr varScale="1">
        <p:scale>
          <a:sx n="82" d="100"/>
          <a:sy n="82" d="100"/>
        </p:scale>
        <p:origin x="8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A6337-DD38-4A2D-B5E4-BA025527639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D9DFC-C036-4CB2-B4C1-5DAA68CF72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09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Организационный момент урока.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9DFC-C036-4CB2-B4C1-5DAA68CF723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38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Этап рефлексии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9DFC-C036-4CB2-B4C1-5DAA68CF723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3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Подведение</a:t>
            </a:r>
            <a:r>
              <a:rPr lang="ru-RU" baseline="0" dirty="0" smtClean="0"/>
              <a:t> итогов. Выставление оценок.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9DFC-C036-4CB2-B4C1-5DAA68CF723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№1 предполагает</a:t>
            </a:r>
            <a:r>
              <a:rPr lang="ru-RU" baseline="0" dirty="0" smtClean="0"/>
              <a:t> работу в парах.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9DFC-C036-4CB2-B4C1-5DAA68CF723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4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9DFC-C036-4CB2-B4C1-5DAA68CF723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89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Этап</a:t>
            </a:r>
            <a:r>
              <a:rPr lang="ru-RU" baseline="0" dirty="0" smtClean="0"/>
              <a:t> наблюдения над языковым материалом предполагает работу в парах.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9DFC-C036-4CB2-B4C1-5DAA68CF723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дается для пар с разным составом учащихся . По пособию </a:t>
            </a:r>
            <a:r>
              <a:rPr lang="ru-RU" dirty="0" err="1" smtClean="0"/>
              <a:t>С.А.Громова</a:t>
            </a:r>
            <a:r>
              <a:rPr lang="ru-RU" dirty="0" smtClean="0"/>
              <a:t> работают</a:t>
            </a:r>
            <a:r>
              <a:rPr lang="ru-RU" baseline="0" dirty="0" smtClean="0"/>
              <a:t> пары</a:t>
            </a:r>
            <a:r>
              <a:rPr lang="ru-RU" dirty="0" smtClean="0"/>
              <a:t> с сильным составом учащихся.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9DFC-C036-4CB2-B4C1-5DAA68CF723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122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«Третий лишний» предполагает аналитическую работу. Ученики должны понять закономерность определения наречий в «тройку» и найти тот случай, который регламентируется другим правилом.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9DFC-C036-4CB2-B4C1-5DAA68CF723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530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 с притчей предполагает </a:t>
            </a:r>
            <a:r>
              <a:rPr lang="ru-RU" baseline="0" dirty="0" smtClean="0"/>
              <a:t> выполнение задания по выбору.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9DFC-C036-4CB2-B4C1-5DAA68CF723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67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проверки выполнения задания №1 ( по тексту притчи)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9DFC-C036-4CB2-B4C1-5DAA68CF723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3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проверки выполнения задания №2 (творческое задание по тексту притчи)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D9DFC-C036-4CB2-B4C1-5DAA68CF723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0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EA6-9DFF-4533-8006-F2B20A2DF1E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F39-B2D7-4CA0-8594-FC60079C7B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67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EA6-9DFF-4533-8006-F2B20A2DF1E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F39-B2D7-4CA0-8594-FC60079C7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1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EA6-9DFF-4533-8006-F2B20A2DF1E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F39-B2D7-4CA0-8594-FC60079C7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43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EA6-9DFF-4533-8006-F2B20A2DF1E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F39-B2D7-4CA0-8594-FC60079C7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05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EA6-9DFF-4533-8006-F2B20A2DF1E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F39-B2D7-4CA0-8594-FC60079C7B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12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EA6-9DFF-4533-8006-F2B20A2DF1E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F39-B2D7-4CA0-8594-FC60079C7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4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EA6-9DFF-4533-8006-F2B20A2DF1E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F39-B2D7-4CA0-8594-FC60079C7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4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EA6-9DFF-4533-8006-F2B20A2DF1E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F39-B2D7-4CA0-8594-FC60079C7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2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EA6-9DFF-4533-8006-F2B20A2DF1E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F39-B2D7-4CA0-8594-FC60079C7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6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EBA2EA6-9DFF-4533-8006-F2B20A2DF1E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BB9F39-B2D7-4CA0-8594-FC60079C7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9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EA6-9DFF-4533-8006-F2B20A2DF1E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B9F39-B2D7-4CA0-8594-FC60079C7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6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BA2EA6-9DFF-4533-8006-F2B20A2DF1E3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9BB9F39-B2D7-4CA0-8594-FC60079C7B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77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49681" y="176269"/>
            <a:ext cx="4559133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400">
                <a:latin typeface="Constantia" panose="02030602050306030303" pitchFamily="18" charset="0"/>
              </a:rPr>
              <a:t>Ч</a:t>
            </a:r>
            <a:r>
              <a:rPr lang="ru-RU" sz="4400" smtClean="0">
                <a:latin typeface="Constantia" panose="02030602050306030303" pitchFamily="18" charset="0"/>
              </a:rPr>
              <a:t>исло</a:t>
            </a:r>
            <a:endParaRPr lang="ru-RU" sz="4400" dirty="0" smtClean="0">
              <a:latin typeface="Constantia" panose="02030602050306030303" pitchFamily="18" charset="0"/>
            </a:endParaRPr>
          </a:p>
          <a:p>
            <a:pPr algn="ctr"/>
            <a:r>
              <a:rPr lang="ru-RU" sz="4400" dirty="0" smtClean="0">
                <a:latin typeface="Constantia" panose="02030602050306030303" pitchFamily="18" charset="0"/>
              </a:rPr>
              <a:t>Классная работа</a:t>
            </a:r>
            <a:endParaRPr lang="ru-RU" sz="4400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671" y="1927952"/>
            <a:ext cx="85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7" y="1715784"/>
            <a:ext cx="2192892" cy="21928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586" y="3741482"/>
            <a:ext cx="2000360" cy="25712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20655" y="4110878"/>
            <a:ext cx="2592564" cy="25985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185" y="3586164"/>
            <a:ext cx="1766257" cy="25926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6877" y="2628558"/>
            <a:ext cx="1918229" cy="249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11833"/>
            <a:ext cx="12192000" cy="440120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u="sng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Установите закономерность  и  найдите </a:t>
            </a:r>
          </a:p>
          <a:p>
            <a:pPr algn="ctr"/>
            <a:r>
              <a:rPr lang="ru-RU" sz="4000" u="sng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«</a:t>
            </a:r>
            <a:r>
              <a:rPr lang="ru-RU" sz="4000" u="sng" dirty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т</a:t>
            </a:r>
            <a:r>
              <a:rPr lang="ru-RU" sz="4000" u="sng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ретий лишний»!</a:t>
            </a:r>
          </a:p>
          <a:p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1.(Не)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ряшливо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, (не)вежливо, (не)</a:t>
            </a:r>
            <a:r>
              <a:rPr lang="ru-RU" sz="4000" dirty="0" err="1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брежно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2.Нисколько (не)громко, вовсе (не) интересно, (не) высоко.</a:t>
            </a:r>
          </a:p>
          <a:p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</a:rPr>
              <a:t>3.(Не) справа, (не)громко, а тихо, (не) навсегда.</a:t>
            </a:r>
          </a:p>
          <a:p>
            <a:endParaRPr lang="ru-RU" sz="4000" dirty="0" smtClean="0">
              <a:solidFill>
                <a:schemeClr val="bg1">
                  <a:lumMod val="9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6653" y="5004869"/>
            <a:ext cx="81887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Constantia" panose="02030602050306030303" pitchFamily="18" charset="0"/>
              </a:rPr>
              <a:t>Создайте свою строчку игры</a:t>
            </a:r>
          </a:p>
          <a:p>
            <a:pPr algn="ctr"/>
            <a:r>
              <a:rPr lang="ru-RU" sz="4800" dirty="0" smtClean="0">
                <a:latin typeface="Constantia" panose="02030602050306030303" pitchFamily="18" charset="0"/>
              </a:rPr>
              <a:t> и загадайте соседу!</a:t>
            </a:r>
            <a:endParaRPr lang="ru-RU" sz="4800" dirty="0">
              <a:latin typeface="Constantia" panose="0203060205030603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953" y="5004869"/>
            <a:ext cx="2949818" cy="168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5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1452" y="951598"/>
            <a:ext cx="4847421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nstantia" panose="02030602050306030303" pitchFamily="18" charset="0"/>
              </a:rPr>
              <a:t>Прочитайте притчу.</a:t>
            </a:r>
          </a:p>
          <a:p>
            <a:pPr algn="ctr"/>
            <a:r>
              <a:rPr lang="ru-RU" sz="3600" dirty="0" smtClean="0">
                <a:latin typeface="Constantia" panose="02030602050306030303" pitchFamily="18" charset="0"/>
              </a:rPr>
              <a:t>Придумайте задание к тексту!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6425" y="233427"/>
            <a:ext cx="6538129" cy="56938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(Не) далеко от входа в храм  сидел слепой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и (не)громко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просил милостыню.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В храм шел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один человек. Ему нечего было подать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нищему.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Тогда он достал</a:t>
            </a:r>
          </a:p>
          <a:p>
            <a:pPr algn="just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бумагу, (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не)заметно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написал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что-то и вошел в храм. После этого слепому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стали подавать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намного больше. Когда тот  (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не)обычный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человек выходил из храма, нищий узнал его по походке и (не)доверчиво  спросил, что именно он написал на бумаге. А человек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ответил: «…..».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208" y="233427"/>
            <a:ext cx="5172454" cy="6001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Constantia" panose="02030602050306030303" pitchFamily="18" charset="0"/>
              </a:rPr>
              <a:t>1.Выпишите </a:t>
            </a:r>
            <a:r>
              <a:rPr lang="ru-RU" sz="3200" dirty="0">
                <a:latin typeface="Constantia" panose="02030602050306030303" pitchFamily="18" charset="0"/>
              </a:rPr>
              <a:t>слова с пропусками и графически объясни орфограмму!</a:t>
            </a:r>
          </a:p>
          <a:p>
            <a:r>
              <a:rPr lang="ru-RU" sz="3200" dirty="0" smtClean="0">
                <a:latin typeface="Constantia" panose="02030602050306030303" pitchFamily="18" charset="0"/>
              </a:rPr>
              <a:t>Создайте</a:t>
            </a:r>
          </a:p>
          <a:p>
            <a:r>
              <a:rPr lang="ru-RU" sz="3200" dirty="0" smtClean="0">
                <a:latin typeface="Constantia" panose="02030602050306030303" pitchFamily="18" charset="0"/>
              </a:rPr>
              <a:t>«ПЕРЕВЕРТЫШ</a:t>
            </a:r>
            <a:r>
              <a:rPr lang="ru-RU" sz="3200" dirty="0">
                <a:latin typeface="Constantia" panose="02030602050306030303" pitchFamily="18" charset="0"/>
              </a:rPr>
              <a:t>» написания слов </a:t>
            </a:r>
            <a:endParaRPr lang="ru-RU" sz="3200" dirty="0" smtClean="0">
              <a:latin typeface="Constantia" panose="02030602050306030303" pitchFamily="18" charset="0"/>
            </a:endParaRPr>
          </a:p>
          <a:p>
            <a:r>
              <a:rPr lang="ru-RU" sz="3200" dirty="0" smtClean="0">
                <a:latin typeface="Constantia" panose="02030602050306030303" pitchFamily="18" charset="0"/>
              </a:rPr>
              <a:t>с пропущенными</a:t>
            </a:r>
          </a:p>
          <a:p>
            <a:r>
              <a:rPr lang="ru-RU" sz="3200" dirty="0" smtClean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буквами!</a:t>
            </a:r>
          </a:p>
          <a:p>
            <a:r>
              <a:rPr lang="ru-RU" sz="3200" dirty="0" smtClean="0">
                <a:latin typeface="Constantia" panose="02030602050306030303" pitchFamily="18" charset="0"/>
              </a:rPr>
              <a:t>2.Запишите </a:t>
            </a:r>
            <a:r>
              <a:rPr lang="ru-RU" sz="3200" dirty="0">
                <a:latin typeface="Constantia" panose="02030602050306030303" pitchFamily="18" charset="0"/>
              </a:rPr>
              <a:t>содержание притчи </a:t>
            </a:r>
            <a:r>
              <a:rPr lang="ru-RU" sz="3200" dirty="0" smtClean="0">
                <a:latin typeface="Constantia" panose="02030602050306030303" pitchFamily="18" charset="0"/>
              </a:rPr>
              <a:t> 2-3 </a:t>
            </a:r>
            <a:r>
              <a:rPr lang="ru-RU" sz="3200" dirty="0">
                <a:latin typeface="Constantia" panose="02030602050306030303" pitchFamily="18" charset="0"/>
              </a:rPr>
              <a:t>предложениями </a:t>
            </a:r>
            <a:r>
              <a:rPr lang="ru-RU" sz="3200" dirty="0" smtClean="0">
                <a:latin typeface="Constantia" panose="02030602050306030303" pitchFamily="18" charset="0"/>
              </a:rPr>
              <a:t> и закончите </a:t>
            </a:r>
            <a:r>
              <a:rPr lang="ru-RU" sz="3200" dirty="0">
                <a:latin typeface="Constantia" panose="02030602050306030303" pitchFamily="18" charset="0"/>
              </a:rPr>
              <a:t>текст!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9163" y="387315"/>
            <a:ext cx="6538129" cy="56938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Не)далеко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от входа в храм  сидел слепой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и (не)громко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просил милостыню.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В храм шел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один человек. Ему нечего было подать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нищему.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Тогда он достал</a:t>
            </a:r>
          </a:p>
          <a:p>
            <a:pPr algn="just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бумагу, (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не)заметно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написал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что-то и вошел в храм. После этого слепому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стали подавать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намного больше. Когда тот  (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не)обычный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человек выходил из храма, нищий узнал его по походке и (не)доверчиво  спросил, что именно он написал на бумаге. А человек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ответил : «…»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274" y="1969478"/>
            <a:ext cx="1658022" cy="16663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893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7072"/>
            <a:ext cx="2740659" cy="275058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984905"/>
              </p:ext>
            </p:extLst>
          </p:nvPr>
        </p:nvGraphicFramePr>
        <p:xfrm>
          <a:off x="3223844" y="227072"/>
          <a:ext cx="8718064" cy="5912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9032"/>
                <a:gridCol w="4359032"/>
              </a:tblGrid>
              <a:tr h="761869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Слово</a:t>
                      </a:r>
                      <a:r>
                        <a:rPr lang="ru-RU" sz="3600" baseline="0" dirty="0" smtClean="0"/>
                        <a:t> из притчи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 «Перевертыш»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nstantia" panose="02030602050306030303" pitchFamily="18" charset="0"/>
                        </a:rPr>
                        <a:t>НЕДАЛЕКО</a:t>
                      </a:r>
                      <a:endParaRPr lang="ru-RU" sz="28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nstantia" panose="02030602050306030303" pitchFamily="18" charset="0"/>
                        </a:rPr>
                        <a:t>вовсе НЕ далеко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nstantia" panose="02030602050306030303" pitchFamily="18" charset="0"/>
                        </a:rPr>
                        <a:t>НЕ</a:t>
                      </a:r>
                      <a:r>
                        <a:rPr lang="ru-RU" sz="2800" b="1" baseline="0" dirty="0" smtClean="0">
                          <a:latin typeface="Constantia" panose="02030602050306030303" pitchFamily="18" charset="0"/>
                        </a:rPr>
                        <a:t> далеко, А близко</a:t>
                      </a:r>
                      <a:endParaRPr lang="ru-RU" sz="28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nstantia" panose="02030602050306030303" pitchFamily="18" charset="0"/>
                        </a:rPr>
                        <a:t>НЕГРОМКО</a:t>
                      </a:r>
                      <a:endParaRPr lang="ru-RU" sz="28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nstantia" panose="02030602050306030303" pitchFamily="18" charset="0"/>
                        </a:rPr>
                        <a:t>НЕ громко,</a:t>
                      </a:r>
                      <a:r>
                        <a:rPr lang="ru-RU" sz="2800" b="1" baseline="0" dirty="0" smtClean="0">
                          <a:latin typeface="Constantia" panose="02030602050306030303" pitchFamily="18" charset="0"/>
                        </a:rPr>
                        <a:t> А тихо</a:t>
                      </a:r>
                      <a:endParaRPr lang="ru-RU" sz="28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nstantia" panose="02030602050306030303" pitchFamily="18" charset="0"/>
                        </a:rPr>
                        <a:t>НЕЗАМЕТНО</a:t>
                      </a:r>
                      <a:endParaRPr lang="ru-RU" sz="28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nstantia" panose="02030602050306030303" pitchFamily="18" charset="0"/>
                        </a:rPr>
                        <a:t>НЕ заметно, А</a:t>
                      </a:r>
                      <a:r>
                        <a:rPr lang="ru-RU" sz="2800" b="1" baseline="0" dirty="0" smtClean="0">
                          <a:latin typeface="Constantia" panose="02030602050306030303" pitchFamily="18" charset="0"/>
                        </a:rPr>
                        <a:t>  тайно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latin typeface="Constantia" panose="02030602050306030303" pitchFamily="18" charset="0"/>
                        </a:rPr>
                        <a:t>НИСКОЛЬКО НЕ заметно</a:t>
                      </a:r>
                      <a:endParaRPr lang="ru-RU" sz="28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nstantia" panose="02030602050306030303" pitchFamily="18" charset="0"/>
                        </a:rPr>
                        <a:t>НЕОБЫЧНЫЙ</a:t>
                      </a:r>
                      <a:endParaRPr lang="ru-RU" sz="28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nstantia" panose="02030602050306030303" pitchFamily="18" charset="0"/>
                        </a:rPr>
                        <a:t>НЕ обычный, А уникальный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onstantia" panose="02030602050306030303" pitchFamily="18" charset="0"/>
                        </a:rPr>
                        <a:t>ВОВСЕ НЕ обычный</a:t>
                      </a:r>
                      <a:endParaRPr lang="ru-RU" sz="28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nstantia" panose="02030602050306030303" pitchFamily="18" charset="0"/>
                        </a:rPr>
                        <a:t>НЕДОВЕРЧИВО</a:t>
                      </a:r>
                      <a:endParaRPr lang="ru-RU" sz="28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onstantia" panose="02030602050306030303" pitchFamily="18" charset="0"/>
                        </a:rPr>
                        <a:t>НИЧУТЬ НЕ ДОВЕРЧИВО</a:t>
                      </a:r>
                      <a:endParaRPr lang="ru-RU" sz="28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6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89163" y="387315"/>
            <a:ext cx="6538129" cy="61247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(Не) далеко от входа в храм  сидел слепой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и (не)громко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просил милостыню.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В храм шел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один человек. Ему нечего было подать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нищему.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Тогда он достал</a:t>
            </a:r>
          </a:p>
          <a:p>
            <a:pPr algn="just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бумагу, (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не)заметно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написал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что-то и вошел в храм. После этого слепому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стали подавать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намного больше. Когда тот  (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не)обычный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человек выходил из храма, нищий узнал его по походке и (не)доверчиво  спросил, что именно он написал на бумаге. А человек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ответил: «Сейчас весна! Но я ее не вижу!»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1096107"/>
            <a:ext cx="4886179" cy="30538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88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650030" y="562709"/>
            <a:ext cx="8119940" cy="40243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Какой вопрос урока вам кажется особенно трудным?</a:t>
            </a:r>
          </a:p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Что удивило тебя?</a:t>
            </a:r>
          </a:p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Как ты думаешь, какое задание урока было  главным?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На что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надо обратить внимание в домашней работе при подготовке к следующему уроку?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52" y="284652"/>
            <a:ext cx="2952017" cy="52248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723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903" y="168771"/>
            <a:ext cx="8699746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8" y="297620"/>
            <a:ext cx="8593156" cy="157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Georgia" panose="02040502050405020303" pitchFamily="18" charset="0"/>
              </a:rPr>
              <a:t>Познакомьтесь </a:t>
            </a:r>
            <a:r>
              <a:rPr lang="ru-RU" sz="3600" dirty="0">
                <a:latin typeface="Georgia" panose="02040502050405020303" pitchFamily="18" charset="0"/>
              </a:rPr>
              <a:t>с </a:t>
            </a:r>
            <a:r>
              <a:rPr lang="ru-RU" sz="3600" dirty="0" smtClean="0">
                <a:latin typeface="Georgia" panose="02040502050405020303" pitchFamily="18" charset="0"/>
              </a:rPr>
              <a:t>содержанием №1. </a:t>
            </a:r>
            <a:br>
              <a:rPr lang="ru-RU" sz="3600" dirty="0" smtClean="0">
                <a:latin typeface="Georgia" panose="02040502050405020303" pitchFamily="18" charset="0"/>
              </a:rPr>
            </a:br>
            <a:r>
              <a:rPr lang="ru-RU" sz="3600" dirty="0" smtClean="0">
                <a:latin typeface="Georgia" panose="02040502050405020303" pitchFamily="18" charset="0"/>
              </a:rPr>
              <a:t>Сформулируйте  задание!</a:t>
            </a:r>
            <a:br>
              <a:rPr lang="ru-RU" sz="3600" dirty="0" smtClean="0">
                <a:latin typeface="Georgia" panose="02040502050405020303" pitchFamily="18" charset="0"/>
              </a:rPr>
            </a:b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527" y="3704491"/>
            <a:ext cx="11916577" cy="23391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Georgia" panose="02040502050405020303" pitchFamily="18" charset="0"/>
              </a:rPr>
              <a:t>(Не)уверенный </a:t>
            </a:r>
            <a:r>
              <a:rPr lang="ru-RU" sz="3200" dirty="0" smtClean="0">
                <a:latin typeface="Georgia" panose="02040502050405020303" pitchFamily="18" charset="0"/>
              </a:rPr>
              <a:t>человек</a:t>
            </a:r>
            <a:r>
              <a:rPr lang="ru-RU" sz="3200" dirty="0">
                <a:latin typeface="Georgia" panose="02040502050405020303" pitchFamily="18" charset="0"/>
              </a:rPr>
              <a:t>;</a:t>
            </a:r>
            <a:r>
              <a:rPr lang="ru-RU" sz="3200" dirty="0" smtClean="0">
                <a:latin typeface="Georgia" panose="02040502050405020303" pitchFamily="18" charset="0"/>
              </a:rPr>
              <a:t> ничуть(не)ярко; звучал </a:t>
            </a:r>
            <a:r>
              <a:rPr lang="ru-RU" sz="3200" dirty="0">
                <a:latin typeface="Georgia" panose="02040502050405020303" pitchFamily="18" charset="0"/>
              </a:rPr>
              <a:t>(не)скромный, а дерзкий </a:t>
            </a:r>
            <a:r>
              <a:rPr lang="ru-RU" sz="3200" dirty="0" smtClean="0">
                <a:latin typeface="Georgia" panose="02040502050405020303" pitchFamily="18" charset="0"/>
              </a:rPr>
              <a:t>ответ; </a:t>
            </a:r>
            <a:r>
              <a:rPr lang="ru-RU" sz="3200" dirty="0">
                <a:latin typeface="Georgia" panose="02040502050405020303" pitchFamily="18" charset="0"/>
              </a:rPr>
              <a:t>(не)скошенные </a:t>
            </a:r>
            <a:r>
              <a:rPr lang="ru-RU" sz="3200" dirty="0" smtClean="0">
                <a:latin typeface="Georgia" panose="02040502050405020303" pitchFamily="18" charset="0"/>
              </a:rPr>
              <a:t>луга; </a:t>
            </a:r>
            <a:r>
              <a:rPr lang="ru-RU" sz="3200" dirty="0">
                <a:latin typeface="Georgia" panose="02040502050405020303" pitchFamily="18" charset="0"/>
              </a:rPr>
              <a:t>(не)законченное вовремя </a:t>
            </a:r>
            <a:r>
              <a:rPr lang="ru-RU" sz="3200" dirty="0" smtClean="0">
                <a:latin typeface="Georgia" panose="02040502050405020303" pitchFamily="18" charset="0"/>
              </a:rPr>
              <a:t>строительство; </a:t>
            </a:r>
            <a:r>
              <a:rPr lang="ru-RU" sz="3200" dirty="0">
                <a:latin typeface="Georgia" panose="02040502050405020303" pitchFamily="18" charset="0"/>
              </a:rPr>
              <a:t>вовсе (не)удачный </a:t>
            </a:r>
            <a:r>
              <a:rPr lang="ru-RU" sz="3200" dirty="0" smtClean="0">
                <a:latin typeface="Georgia" panose="02040502050405020303" pitchFamily="18" charset="0"/>
              </a:rPr>
              <a:t>день; </a:t>
            </a:r>
            <a:r>
              <a:rPr lang="ru-RU" sz="3200" dirty="0">
                <a:latin typeface="Georgia" panose="02040502050405020303" pitchFamily="18" charset="0"/>
              </a:rPr>
              <a:t>(не)всегда мог объяснить.</a:t>
            </a:r>
          </a:p>
          <a:p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337" y="168023"/>
            <a:ext cx="3001527" cy="170761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94106" y="1994043"/>
            <a:ext cx="7619999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Georgia" panose="02040502050405020303" pitchFamily="18" charset="0"/>
              </a:rPr>
              <a:t>По какому принципу можно разделить слова на 2 столбика?</a:t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А какой принцип еще можно положить в основу разделения?</a:t>
            </a:r>
          </a:p>
        </p:txBody>
      </p:sp>
    </p:spTree>
    <p:extLst>
      <p:ext uri="{BB962C8B-B14F-4D97-AF65-F5344CB8AC3E}">
        <p14:creationId xmlns:p14="http://schemas.microsoft.com/office/powerpoint/2010/main" val="118914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8641" y="1507740"/>
            <a:ext cx="11171103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u="sng" dirty="0" smtClean="0">
                <a:latin typeface="Constantia" panose="02030602050306030303" pitchFamily="18" charset="0"/>
              </a:rPr>
              <a:t>1 группа ( НЕ с прилагательными) </a:t>
            </a:r>
          </a:p>
          <a:p>
            <a:endParaRPr lang="ru-RU" sz="3200" dirty="0" smtClean="0">
              <a:latin typeface="Constantia" panose="02030602050306030303" pitchFamily="18" charset="0"/>
            </a:endParaRPr>
          </a:p>
          <a:p>
            <a:r>
              <a:rPr lang="ru-RU" sz="3200" u="sng" dirty="0" smtClean="0">
                <a:latin typeface="Constantia" panose="02030602050306030303" pitchFamily="18" charset="0"/>
              </a:rPr>
              <a:t>2 группа ( НЕ с причастиями)</a:t>
            </a:r>
          </a:p>
          <a:p>
            <a:endParaRPr lang="ru-RU" sz="3200" dirty="0" smtClean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641" y="4290828"/>
            <a:ext cx="11171103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onstantia" panose="02030602050306030303" pitchFamily="18" charset="0"/>
              </a:rPr>
              <a:t>Назовите оставшиеся словосочетания. Определите, со словами какой части речи употребляется в них НЕ, и сформулируйте тему сегодняшнего урока!</a:t>
            </a:r>
            <a:endParaRPr lang="ru-RU" sz="3200" dirty="0"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94" y="248146"/>
            <a:ext cx="1101032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Constantia" panose="02030602050306030303" pitchFamily="18" charset="0"/>
              </a:rPr>
              <a:t>Расскажите о правописании НЕ с данными частями речи! </a:t>
            </a:r>
          </a:p>
          <a:p>
            <a:pPr algn="ctr"/>
            <a:r>
              <a:rPr lang="ru-RU" sz="3200" dirty="0" smtClean="0">
                <a:latin typeface="Constantia" panose="02030602050306030303" pitchFamily="18" charset="0"/>
              </a:rPr>
              <a:t>Примеры приводите из задания №1!</a:t>
            </a:r>
            <a:endParaRPr lang="ru-RU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7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latin typeface="Constantia" panose="02030602050306030303" pitchFamily="18" charset="0"/>
              </a:rPr>
              <a:t>С</a:t>
            </a:r>
            <a:r>
              <a:rPr lang="ru-RU" dirty="0" smtClean="0">
                <a:latin typeface="Constantia" panose="02030602050306030303" pitchFamily="18" charset="0"/>
              </a:rPr>
              <a:t>литное и раздельное правописание НЕ с наречиями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89583" y="1106094"/>
            <a:ext cx="6492240" cy="5257800"/>
          </a:xfrm>
        </p:spPr>
        <p:txBody>
          <a:bodyPr/>
          <a:lstStyle/>
          <a:p>
            <a:pPr algn="ctr"/>
            <a:r>
              <a:rPr lang="ru-RU" sz="4000" dirty="0" smtClean="0">
                <a:latin typeface="Constantia" panose="02030602050306030303" pitchFamily="18" charset="0"/>
              </a:rPr>
              <a:t>Познакомиться </a:t>
            </a:r>
            <a:r>
              <a:rPr lang="ru-RU" sz="4000" dirty="0">
                <a:latin typeface="Constantia" panose="02030602050306030303" pitchFamily="18" charset="0"/>
              </a:rPr>
              <a:t>с правилом написания частицы </a:t>
            </a:r>
            <a:r>
              <a:rPr lang="ru-RU" sz="4000" dirty="0" smtClean="0">
                <a:latin typeface="Constantia" panose="02030602050306030303" pitchFamily="18" charset="0"/>
              </a:rPr>
              <a:t>НЕ </a:t>
            </a:r>
            <a:r>
              <a:rPr lang="ru-RU" sz="4000" dirty="0">
                <a:latin typeface="Constantia" panose="02030602050306030303" pitchFamily="18" charset="0"/>
              </a:rPr>
              <a:t>с </a:t>
            </a:r>
            <a:r>
              <a:rPr lang="ru-RU" sz="4000" dirty="0" smtClean="0">
                <a:latin typeface="Constantia" panose="02030602050306030303" pitchFamily="18" charset="0"/>
              </a:rPr>
              <a:t>наречиями!</a:t>
            </a:r>
          </a:p>
          <a:p>
            <a:pPr algn="ctr"/>
            <a:endParaRPr lang="ru-RU" sz="4000" dirty="0">
              <a:latin typeface="Constantia" panose="02030602050306030303" pitchFamily="18" charset="0"/>
            </a:endParaRPr>
          </a:p>
          <a:p>
            <a:pPr algn="ctr"/>
            <a:r>
              <a:rPr lang="ru-RU" sz="4000" dirty="0" smtClean="0">
                <a:latin typeface="Constantia" panose="02030602050306030303" pitchFamily="18" charset="0"/>
              </a:rPr>
              <a:t>Учиться </a:t>
            </a:r>
            <a:r>
              <a:rPr lang="ru-RU" sz="4000" dirty="0">
                <a:latin typeface="Constantia" panose="02030602050306030303" pitchFamily="18" charset="0"/>
              </a:rPr>
              <a:t>правильно писать </a:t>
            </a:r>
            <a:r>
              <a:rPr lang="ru-RU" sz="4000" dirty="0" smtClean="0">
                <a:latin typeface="Constantia" panose="02030602050306030303" pitchFamily="18" charset="0"/>
              </a:rPr>
              <a:t>НЕ </a:t>
            </a:r>
            <a:r>
              <a:rPr lang="ru-RU" sz="4000" dirty="0">
                <a:latin typeface="Constantia" panose="02030602050306030303" pitchFamily="18" charset="0"/>
              </a:rPr>
              <a:t>с </a:t>
            </a:r>
            <a:r>
              <a:rPr lang="ru-RU" sz="4000" dirty="0" smtClean="0">
                <a:latin typeface="Constantia" panose="02030602050306030303" pitchFamily="18" charset="0"/>
              </a:rPr>
              <a:t>наречиями!</a:t>
            </a:r>
            <a:endParaRPr lang="ru-RU" sz="4000" dirty="0">
              <a:latin typeface="Constantia" panose="02030602050306030303" pitchFamily="18" charset="0"/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01725" y="7178039"/>
            <a:ext cx="3200400" cy="33791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1234apk.info/wp-content/uploads/2015/11/Pintar-Emoticons-H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288035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372" y="494647"/>
            <a:ext cx="7487106" cy="54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007764"/>
              </p:ext>
            </p:extLst>
          </p:nvPr>
        </p:nvGraphicFramePr>
        <p:xfrm>
          <a:off x="638978" y="220336"/>
          <a:ext cx="10741446" cy="52226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70723"/>
                <a:gridCol w="5370723"/>
              </a:tblGrid>
              <a:tr h="602319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СЛИТНО</a:t>
                      </a:r>
                      <a:endParaRPr lang="ru-RU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</a:rPr>
                        <a:t>РАЗДЕЛЬНО</a:t>
                      </a:r>
                      <a:endParaRPr lang="ru-RU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441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1634865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Constantia" panose="02030602050306030303" pitchFamily="18" charset="0"/>
                        </a:rPr>
                        <a:t>1)Нелепо, неряшливо…</a:t>
                      </a:r>
                      <a:endParaRPr lang="ru-RU" sz="36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Constantia" panose="02030602050306030303" pitchFamily="18" charset="0"/>
                        </a:rPr>
                        <a:t>1)Не  весело,</a:t>
                      </a:r>
                      <a:r>
                        <a:rPr lang="ru-RU" sz="3600" baseline="0" dirty="0" smtClean="0">
                          <a:latin typeface="Constantia" panose="02030602050306030303" pitchFamily="18" charset="0"/>
                        </a:rPr>
                        <a:t> а грустно…</a:t>
                      </a:r>
                    </a:p>
                    <a:p>
                      <a:r>
                        <a:rPr lang="ru-RU" sz="3600" baseline="0" dirty="0" smtClean="0">
                          <a:latin typeface="Constantia" panose="02030602050306030303" pitchFamily="18" charset="0"/>
                        </a:rPr>
                        <a:t>Не мало, а много…</a:t>
                      </a:r>
                      <a:endParaRPr lang="ru-RU" sz="3600" dirty="0" smtClean="0">
                        <a:latin typeface="Constantia" panose="02030602050306030303" pitchFamily="18" charset="0"/>
                      </a:endParaRPr>
                    </a:p>
                    <a:p>
                      <a:endParaRPr lang="ru-RU" sz="36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859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Constantia" panose="02030602050306030303" pitchFamily="18" charset="0"/>
                        </a:rPr>
                        <a:t>2)Неаккуратно, неясно…</a:t>
                      </a:r>
                    </a:p>
                    <a:p>
                      <a:endParaRPr lang="ru-RU" sz="36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Constantia" panose="02030602050306030303" pitchFamily="18" charset="0"/>
                        </a:rPr>
                        <a:t>2)Вовсе не интересно…</a:t>
                      </a:r>
                    </a:p>
                    <a:p>
                      <a:r>
                        <a:rPr lang="ru-RU" sz="3600" dirty="0" smtClean="0">
                          <a:latin typeface="Constantia" panose="02030602050306030303" pitchFamily="18" charset="0"/>
                        </a:rPr>
                        <a:t>   Ничуть не ласково…</a:t>
                      </a:r>
                      <a:endParaRPr lang="ru-RU" sz="36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0683">
                <a:tc>
                  <a:txBody>
                    <a:bodyPr/>
                    <a:lstStyle/>
                    <a:p>
                      <a:endParaRPr lang="ru-RU" sz="28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 smtClean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628" y="5215242"/>
            <a:ext cx="6337045" cy="18410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53" y="3981493"/>
            <a:ext cx="1806767" cy="26437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0961" y="4472848"/>
            <a:ext cx="8434298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anose="02040502050405020303" pitchFamily="18" charset="0"/>
              </a:rPr>
              <a:t>Наблюдая над языковым материалом, выведите основные пункты правила правописания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НЕ с наречиями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Georgia" panose="02040502050405020303" pitchFamily="18" charset="0"/>
              </a:rPr>
              <a:t>Полученную информацию переведите в связный текст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НАУЧНОГО</a:t>
            </a:r>
            <a:r>
              <a:rPr lang="ru-RU" sz="2800" dirty="0" smtClean="0">
                <a:latin typeface="Georgia" panose="02040502050405020303" pitchFamily="18" charset="0"/>
              </a:rPr>
              <a:t> стиля.</a:t>
            </a:r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1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527153"/>
              </p:ext>
            </p:extLst>
          </p:nvPr>
        </p:nvGraphicFramePr>
        <p:xfrm>
          <a:off x="264404" y="220336"/>
          <a:ext cx="11633812" cy="65360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52502"/>
                <a:gridCol w="6081310"/>
              </a:tblGrid>
              <a:tr h="60227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Constantia" panose="02030602050306030303" pitchFamily="18" charset="0"/>
                        </a:rPr>
                        <a:t>СЛИТНО</a:t>
                      </a:r>
                      <a:endParaRPr lang="ru-RU" sz="3600" dirty="0">
                        <a:solidFill>
                          <a:srgbClr val="FF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РАЗДЕЛЬНО</a:t>
                      </a:r>
                      <a:endParaRPr lang="ru-RU" sz="36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361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Constantia" panose="02030602050306030303" pitchFamily="18" charset="0"/>
                        </a:rPr>
                        <a:t>1)Если наречие не употребляется без НЕ</a:t>
                      </a:r>
                    </a:p>
                    <a:p>
                      <a:pPr algn="ctr"/>
                      <a:r>
                        <a:rPr lang="ru-RU" sz="3600" b="1" dirty="0" smtClean="0">
                          <a:latin typeface="Constantia" panose="02030602050306030303" pitchFamily="18" charset="0"/>
                        </a:rPr>
                        <a:t>Нелепо, неряшливо</a:t>
                      </a:r>
                      <a:endParaRPr lang="ru-RU" sz="3600" b="1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1)Если есть противопоставление с союзом А</a:t>
                      </a:r>
                    </a:p>
                    <a:p>
                      <a:pPr algn="ctr"/>
                      <a:r>
                        <a:rPr lang="ru-RU" sz="3600" b="1" dirty="0" smtClean="0">
                          <a:latin typeface="Constantia" panose="02030602050306030303" pitchFamily="18" charset="0"/>
                        </a:rPr>
                        <a:t>Не  весело,</a:t>
                      </a:r>
                      <a:r>
                        <a:rPr lang="ru-RU" sz="3600" b="1" baseline="0" dirty="0" smtClean="0">
                          <a:latin typeface="Constantia" panose="02030602050306030303" pitchFamily="18" charset="0"/>
                        </a:rPr>
                        <a:t> а грустно</a:t>
                      </a:r>
                    </a:p>
                    <a:p>
                      <a:pPr algn="ctr"/>
                      <a:r>
                        <a:rPr lang="ru-RU" sz="3600" b="1" baseline="0" dirty="0" smtClean="0">
                          <a:latin typeface="Constantia" panose="02030602050306030303" pitchFamily="18" charset="0"/>
                        </a:rPr>
                        <a:t>Не мало, а много</a:t>
                      </a:r>
                      <a:endParaRPr lang="ru-RU" sz="3600" b="1" dirty="0" smtClean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24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Constantia" panose="02030602050306030303" pitchFamily="18" charset="0"/>
                        </a:rPr>
                        <a:t>2)Если наречие с НЕ</a:t>
                      </a:r>
                      <a:r>
                        <a:rPr lang="ru-RU" sz="3600" b="1" baseline="0" dirty="0" smtClean="0">
                          <a:solidFill>
                            <a:srgbClr val="FF0000"/>
                          </a:solidFill>
                          <a:latin typeface="Constantia" panose="02030602050306030303" pitchFamily="18" charset="0"/>
                        </a:rPr>
                        <a:t> можно заменить синонимом без НЕ</a:t>
                      </a:r>
                      <a:endParaRPr lang="ru-RU" sz="3600" dirty="0" smtClean="0">
                        <a:latin typeface="Constantia" panose="02030602050306030303" pitchFamily="18" charset="0"/>
                      </a:endParaRPr>
                    </a:p>
                    <a:p>
                      <a:pPr algn="ctr"/>
                      <a:r>
                        <a:rPr lang="ru-RU" sz="3200" b="1" dirty="0" smtClean="0">
                          <a:latin typeface="Constantia" panose="02030602050306030303" pitchFamily="18" charset="0"/>
                        </a:rPr>
                        <a:t>Неаккуратно( грязно)</a:t>
                      </a:r>
                    </a:p>
                    <a:p>
                      <a:pPr algn="ctr"/>
                      <a:r>
                        <a:rPr lang="ru-RU" sz="3200" b="1" dirty="0" smtClean="0">
                          <a:latin typeface="Constantia" panose="02030602050306030303" pitchFamily="18" charset="0"/>
                        </a:rPr>
                        <a:t>Неясно ( туманно)</a:t>
                      </a:r>
                    </a:p>
                    <a:p>
                      <a:endParaRPr lang="ru-RU" sz="36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2)Если к наречию относятся  ОСОБЫЕ слова( вовсе, далеко, отнюдь, 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н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ичуть, нисколько, никогда)</a:t>
                      </a:r>
                    </a:p>
                    <a:p>
                      <a:pPr algn="ctr"/>
                      <a:r>
                        <a:rPr lang="ru-RU" sz="3200" b="1" dirty="0" smtClean="0">
                          <a:latin typeface="Constantia" panose="02030602050306030303" pitchFamily="18" charset="0"/>
                        </a:rPr>
                        <a:t>Вовсе не интересно</a:t>
                      </a:r>
                    </a:p>
                    <a:p>
                      <a:pPr algn="ctr"/>
                      <a:r>
                        <a:rPr lang="ru-RU" sz="3200" b="1" dirty="0" smtClean="0">
                          <a:latin typeface="Constantia" panose="02030602050306030303" pitchFamily="18" charset="0"/>
                        </a:rPr>
                        <a:t>Ничуть</a:t>
                      </a:r>
                      <a:r>
                        <a:rPr lang="ru-RU" sz="3200" b="1" baseline="0" dirty="0" smtClean="0">
                          <a:latin typeface="Constantia" panose="02030602050306030303" pitchFamily="18" charset="0"/>
                        </a:rPr>
                        <a:t> </a:t>
                      </a:r>
                      <a:r>
                        <a:rPr lang="ru-RU" sz="3200" b="1" dirty="0" smtClean="0">
                          <a:latin typeface="Constantia" panose="02030602050306030303" pitchFamily="18" charset="0"/>
                        </a:rPr>
                        <a:t>не ласково</a:t>
                      </a:r>
                      <a:endParaRPr lang="ru-RU" sz="3200" b="1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032">
                <a:tc>
                  <a:txBody>
                    <a:bodyPr/>
                    <a:lstStyle/>
                    <a:p>
                      <a:endParaRPr lang="ru-RU" sz="28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 smtClean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1" y="187586"/>
            <a:ext cx="1159804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latin typeface="Georgia" panose="02040502050405020303" pitchFamily="18" charset="0"/>
              </a:rPr>
              <a:t>Взаимосвязь с какими частями речи можно увидеть?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153" y="3116320"/>
            <a:ext cx="5052647" cy="14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482" y="845640"/>
            <a:ext cx="5900209" cy="889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252" y="3030305"/>
            <a:ext cx="5901439" cy="177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2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779" y="757055"/>
            <a:ext cx="4888098" cy="5078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nstantia" panose="02030602050306030303" pitchFamily="18" charset="0"/>
              </a:rPr>
              <a:t>Сравните наши выводы из наблюдения над языковым материалом с учебником </a:t>
            </a:r>
          </a:p>
          <a:p>
            <a:pPr algn="ctr"/>
            <a:r>
              <a:rPr lang="ru-RU" sz="2800" dirty="0" smtClean="0">
                <a:latin typeface="Constantia" panose="02030602050306030303" pitchFamily="18" charset="0"/>
              </a:rPr>
              <a:t>с. 104.</a:t>
            </a:r>
          </a:p>
          <a:p>
            <a:pPr algn="ctr"/>
            <a:r>
              <a:rPr lang="ru-RU" sz="2800" dirty="0" smtClean="0">
                <a:latin typeface="Constantia" panose="02030602050306030303" pitchFamily="18" charset="0"/>
              </a:rPr>
              <a:t>Дополните нашу опорную таблицу примерами из п. 36</a:t>
            </a:r>
            <a:r>
              <a:rPr lang="ru-RU" sz="2800" dirty="0">
                <a:latin typeface="Constantia" panose="02030602050306030303" pitchFamily="18" charset="0"/>
              </a:rPr>
              <a:t>.</a:t>
            </a:r>
            <a:endParaRPr lang="ru-RU" sz="2800" dirty="0" smtClean="0">
              <a:latin typeface="Constantia" panose="02030602050306030303" pitchFamily="18" charset="0"/>
            </a:endParaRPr>
          </a:p>
          <a:p>
            <a:pPr algn="ctr"/>
            <a:r>
              <a:rPr lang="ru-RU" sz="2800" dirty="0" smtClean="0">
                <a:latin typeface="Constantia" panose="02030602050306030303" pitchFamily="18" charset="0"/>
              </a:rPr>
              <a:t>Грамотно их распределите!</a:t>
            </a:r>
          </a:p>
          <a:p>
            <a:pPr algn="ctr"/>
            <a:r>
              <a:rPr lang="ru-RU" sz="3200" dirty="0" smtClean="0">
                <a:latin typeface="Constantia" panose="02030602050306030303" pitchFamily="18" charset="0"/>
              </a:rPr>
              <a:t>А может… вы найдете ЧТО-ТО НОВОЕ!!!!</a:t>
            </a:r>
            <a:endParaRPr lang="ru-RU" sz="3200" dirty="0">
              <a:latin typeface="Constantia" panose="02030602050306030303" pitchFamily="18" charset="0"/>
            </a:endParaRPr>
          </a:p>
          <a:p>
            <a:pPr algn="ctr"/>
            <a:endParaRPr lang="ru-RU" sz="3200" dirty="0" smtClean="0">
              <a:latin typeface="Constantia" panose="02030602050306030303" pitchFamily="18" charset="0"/>
            </a:endParaRPr>
          </a:p>
          <a:p>
            <a:pPr algn="ctr"/>
            <a:endParaRPr lang="ru-RU" sz="3200" dirty="0">
              <a:latin typeface="Constantia" panose="0203060205030603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553" y="433890"/>
            <a:ext cx="2038245" cy="1946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7123" y="2773055"/>
            <a:ext cx="5498123" cy="4031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latin typeface="Georgia" panose="02040502050405020303" pitchFamily="18" charset="0"/>
              </a:rPr>
              <a:t>Пособие  С.А. Громова </a:t>
            </a:r>
          </a:p>
          <a:p>
            <a:pPr algn="ctr"/>
            <a:r>
              <a:rPr lang="ru-RU" sz="3200" u="sng" dirty="0" smtClean="0">
                <a:latin typeface="Georgia" panose="02040502050405020303" pitchFamily="18" charset="0"/>
              </a:rPr>
              <a:t>с. 52-53 пункт 2</a:t>
            </a:r>
          </a:p>
          <a:p>
            <a:endParaRPr lang="ru-RU" sz="3200" u="sng" dirty="0">
              <a:latin typeface="Georgia" panose="02040502050405020303" pitchFamily="18" charset="0"/>
            </a:endParaRPr>
          </a:p>
          <a:p>
            <a:pPr algn="ctr"/>
            <a:r>
              <a:rPr lang="ru-RU" sz="3200" dirty="0" smtClean="0">
                <a:latin typeface="Georgia" panose="02040502050405020303" pitchFamily="18" charset="0"/>
              </a:rPr>
              <a:t>Найдите ОСОБЫЕ случаи правописания НЕ с наречиями!</a:t>
            </a:r>
          </a:p>
          <a:p>
            <a:pPr algn="ctr"/>
            <a:r>
              <a:rPr lang="ru-RU" sz="3200" dirty="0" smtClean="0">
                <a:latin typeface="Georgia" panose="02040502050405020303" pitchFamily="18" charset="0"/>
              </a:rPr>
              <a:t>Помогите дополнить нашу таблицу!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1958" y="110725"/>
            <a:ext cx="411362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latin typeface="Georgia" panose="02040502050405020303" pitchFamily="18" charset="0"/>
              </a:rPr>
              <a:t>Поисковое чтение</a:t>
            </a:r>
            <a:endParaRPr lang="ru-RU" sz="36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016" y="5029371"/>
            <a:ext cx="1620587" cy="17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565141"/>
              </p:ext>
            </p:extLst>
          </p:nvPr>
        </p:nvGraphicFramePr>
        <p:xfrm>
          <a:off x="264404" y="103106"/>
          <a:ext cx="11633812" cy="63931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52502"/>
                <a:gridCol w="6081310"/>
              </a:tblGrid>
              <a:tr h="60227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Constantia" panose="02030602050306030303" pitchFamily="18" charset="0"/>
                        </a:rPr>
                        <a:t>СЛИТНО</a:t>
                      </a:r>
                      <a:endParaRPr lang="ru-RU" sz="3600" dirty="0">
                        <a:solidFill>
                          <a:srgbClr val="FF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РАЗДЕЛЬНО</a:t>
                      </a:r>
                      <a:endParaRPr lang="ru-RU" sz="3600" dirty="0">
                        <a:solidFill>
                          <a:srgbClr val="00206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24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Constantia" panose="02030602050306030303" pitchFamily="18" charset="0"/>
                        </a:rPr>
                        <a:t>2)Если наречие с НЕ</a:t>
                      </a:r>
                      <a:r>
                        <a:rPr lang="ru-RU" sz="3600" b="1" baseline="0" dirty="0" smtClean="0">
                          <a:solidFill>
                            <a:srgbClr val="FF0000"/>
                          </a:solidFill>
                          <a:latin typeface="Constantia" panose="02030602050306030303" pitchFamily="18" charset="0"/>
                        </a:rPr>
                        <a:t> можно заменить синонимом без НЕ</a:t>
                      </a:r>
                      <a:endParaRPr lang="ru-RU" sz="3600" dirty="0" smtClean="0">
                        <a:latin typeface="Constantia" panose="02030602050306030303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Constantia" panose="02030602050306030303" pitchFamily="18" charset="0"/>
                        </a:rPr>
                        <a:t>Неаккуратно( грязно)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Constantia" panose="02030602050306030303" pitchFamily="18" charset="0"/>
                        </a:rPr>
                        <a:t>Неясно ( туманно)</a:t>
                      </a:r>
                    </a:p>
                    <a:p>
                      <a:endParaRPr lang="ru-RU" sz="36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2)Если к наречию относятся  ОСОБЫЕ слова( вовсе, далеко, отнюдь, 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н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ичуть, нисколько, никогда)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Constantia" panose="02030602050306030303" pitchFamily="18" charset="0"/>
                        </a:rPr>
                        <a:t>Вовсе не интересно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Constantia" panose="02030602050306030303" pitchFamily="18" charset="0"/>
                        </a:rPr>
                        <a:t>ничуть не ласково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3) С наречиями НЕ НА –О-Е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Constantia" panose="02030602050306030303" pitchFamily="18" charset="0"/>
                        </a:rPr>
                        <a:t>Не вчера, не туда, 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Constantia" panose="02030602050306030303" pitchFamily="18" charset="0"/>
                        </a:rPr>
                        <a:t>не по-товарищески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4) С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 наречиями СРАВНИТЕЛЬНОЙ степени</a:t>
                      </a:r>
                    </a:p>
                    <a:p>
                      <a:pPr algn="ctr"/>
                      <a:r>
                        <a:rPr lang="ru-RU" sz="2800" baseline="0" dirty="0" smtClean="0">
                          <a:latin typeface="Constantia" panose="02030602050306030303" pitchFamily="18" charset="0"/>
                        </a:rPr>
                        <a:t>НЕ лучше, НЕ выше</a:t>
                      </a:r>
                      <a:endParaRPr lang="ru-RU" sz="28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1032">
                <a:tc>
                  <a:txBody>
                    <a:bodyPr/>
                    <a:lstStyle/>
                    <a:p>
                      <a:endParaRPr lang="ru-RU" sz="28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 smtClean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08186" y="152400"/>
            <a:ext cx="1015771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atin typeface="Constantia" panose="02030602050306030303" pitchFamily="18" charset="0"/>
              </a:rPr>
              <a:t>Как же мы озаглавим нашу таблицу для справочника?</a:t>
            </a:r>
            <a:endParaRPr lang="ru-RU" sz="3200" dirty="0"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8187" y="152400"/>
            <a:ext cx="1015771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nstantia" panose="02030602050306030303" pitchFamily="18" charset="0"/>
              </a:rPr>
              <a:t>Правописание НЕ с наречиями</a:t>
            </a:r>
            <a:endParaRPr lang="ru-RU" sz="4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8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latin typeface="Constantia" panose="02030602050306030303" pitchFamily="18" charset="0"/>
              </a:rPr>
              <a:t>С</a:t>
            </a:r>
            <a:r>
              <a:rPr lang="ru-RU" dirty="0" smtClean="0">
                <a:latin typeface="Constantia" panose="02030602050306030303" pitchFamily="18" charset="0"/>
              </a:rPr>
              <a:t>литное и раздельное правописание НЕ с наречиями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89583" y="1106094"/>
            <a:ext cx="6492240" cy="5257800"/>
          </a:xfrm>
        </p:spPr>
        <p:txBody>
          <a:bodyPr/>
          <a:lstStyle/>
          <a:p>
            <a:pPr algn="ctr"/>
            <a:r>
              <a:rPr lang="ru-RU" sz="4000" dirty="0" smtClean="0">
                <a:latin typeface="Constantia" panose="02030602050306030303" pitchFamily="18" charset="0"/>
              </a:rPr>
              <a:t>Познакомиться </a:t>
            </a:r>
            <a:r>
              <a:rPr lang="ru-RU" sz="4000" dirty="0">
                <a:latin typeface="Constantia" panose="02030602050306030303" pitchFamily="18" charset="0"/>
              </a:rPr>
              <a:t>с правилом написания частицы </a:t>
            </a:r>
            <a:r>
              <a:rPr lang="ru-RU" sz="4000" dirty="0" smtClean="0">
                <a:latin typeface="Constantia" panose="02030602050306030303" pitchFamily="18" charset="0"/>
              </a:rPr>
              <a:t>НЕ </a:t>
            </a:r>
            <a:r>
              <a:rPr lang="ru-RU" sz="4000" dirty="0">
                <a:latin typeface="Constantia" panose="02030602050306030303" pitchFamily="18" charset="0"/>
              </a:rPr>
              <a:t>с </a:t>
            </a:r>
            <a:r>
              <a:rPr lang="ru-RU" sz="4000" dirty="0" smtClean="0">
                <a:latin typeface="Constantia" panose="02030602050306030303" pitchFamily="18" charset="0"/>
              </a:rPr>
              <a:t>наречиями!</a:t>
            </a:r>
          </a:p>
          <a:p>
            <a:pPr algn="ctr"/>
            <a:endParaRPr lang="ru-RU" sz="4000" dirty="0">
              <a:latin typeface="Constantia" panose="02030602050306030303" pitchFamily="18" charset="0"/>
            </a:endParaRPr>
          </a:p>
          <a:p>
            <a:pPr algn="ctr"/>
            <a:r>
              <a:rPr lang="ru-RU" sz="4000" dirty="0" smtClean="0">
                <a:latin typeface="Constantia" panose="02030602050306030303" pitchFamily="18" charset="0"/>
              </a:rPr>
              <a:t>Учиться </a:t>
            </a:r>
            <a:r>
              <a:rPr lang="ru-RU" sz="4000" dirty="0">
                <a:latin typeface="Constantia" panose="02030602050306030303" pitchFamily="18" charset="0"/>
              </a:rPr>
              <a:t>правильно писать </a:t>
            </a:r>
            <a:r>
              <a:rPr lang="ru-RU" sz="4000" dirty="0" smtClean="0">
                <a:latin typeface="Constantia" panose="02030602050306030303" pitchFamily="18" charset="0"/>
              </a:rPr>
              <a:t>НЕ </a:t>
            </a:r>
            <a:r>
              <a:rPr lang="ru-RU" sz="4000" dirty="0">
                <a:latin typeface="Constantia" panose="02030602050306030303" pitchFamily="18" charset="0"/>
              </a:rPr>
              <a:t>с </a:t>
            </a:r>
            <a:r>
              <a:rPr lang="ru-RU" sz="4000" dirty="0" smtClean="0">
                <a:latin typeface="Constantia" panose="02030602050306030303" pitchFamily="18" charset="0"/>
              </a:rPr>
              <a:t>наречиями!</a:t>
            </a:r>
            <a:endParaRPr lang="ru-RU" sz="4000" dirty="0">
              <a:latin typeface="Constantia" panose="02030602050306030303" pitchFamily="18" charset="0"/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01725" y="7178039"/>
            <a:ext cx="3200400" cy="33791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1234apk.info/wp-content/uploads/2015/11/Pintar-Emoticons-H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288035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372" y="494647"/>
            <a:ext cx="7487106" cy="54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780</TotalTime>
  <Words>974</Words>
  <Application>Microsoft Office PowerPoint</Application>
  <PresentationFormat>Широкоэкранный</PresentationFormat>
  <Paragraphs>131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Constantia</vt:lpstr>
      <vt:lpstr>Georgia</vt:lpstr>
      <vt:lpstr>Ретро</vt:lpstr>
      <vt:lpstr>Презентация PowerPoint</vt:lpstr>
      <vt:lpstr>Познакомьтесь с содержанием №1.  Сформулируйте  задание! </vt:lpstr>
      <vt:lpstr>Презентация PowerPoint</vt:lpstr>
      <vt:lpstr>Слитное и раздельное правописание НЕ с наречиями</vt:lpstr>
      <vt:lpstr>Презентация PowerPoint</vt:lpstr>
      <vt:lpstr>Презентация PowerPoint</vt:lpstr>
      <vt:lpstr>Презентация PowerPoint</vt:lpstr>
      <vt:lpstr>Презентация PowerPoint</vt:lpstr>
      <vt:lpstr>Слитное и раздельное правописание НЕ с наречиями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61</cp:revision>
  <dcterms:created xsi:type="dcterms:W3CDTF">2016-11-17T13:52:16Z</dcterms:created>
  <dcterms:modified xsi:type="dcterms:W3CDTF">2017-03-28T08:20:39Z</dcterms:modified>
</cp:coreProperties>
</file>