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6"/>
  </p:handoutMasterIdLst>
  <p:sldIdLst>
    <p:sldId id="270" r:id="rId2"/>
    <p:sldId id="257" r:id="rId3"/>
    <p:sldId id="268" r:id="rId4"/>
    <p:sldId id="258" r:id="rId5"/>
    <p:sldId id="261" r:id="rId6"/>
    <p:sldId id="269" r:id="rId7"/>
    <p:sldId id="262" r:id="rId8"/>
    <p:sldId id="260" r:id="rId9"/>
    <p:sldId id="264" r:id="rId10"/>
    <p:sldId id="259" r:id="rId11"/>
    <p:sldId id="265" r:id="rId12"/>
    <p:sldId id="263" r:id="rId13"/>
    <p:sldId id="266" r:id="rId14"/>
    <p:sldId id="267" r:id="rId15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F9C48-875B-4143-8D9F-D84ABC426717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1E82B-23C6-409A-A3CD-D65F32E4C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29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8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2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11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9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22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0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9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1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0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68CA-4538-4B40-B2A2-71E43CF87FD3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3925-2C9C-4FDD-ADFF-7B1B8518B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3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Презентация к  уроку </a:t>
            </a:r>
            <a:br>
              <a:rPr lang="ru-RU" sz="3200" b="1" dirty="0" smtClean="0"/>
            </a:br>
            <a:r>
              <a:rPr lang="ru-RU" sz="3200" b="1" dirty="0" smtClean="0"/>
              <a:t>русского языка, 3 класс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Тема: </a:t>
            </a:r>
            <a:r>
              <a:rPr lang="ru-RU" sz="3200" b="1" dirty="0">
                <a:solidFill>
                  <a:srgbClr val="FF0000"/>
                </a:solidFill>
              </a:rPr>
              <a:t>« Правописание падежных окончаний имен существительных 1 и 2 склонения »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400" b="1" dirty="0"/>
              <a:t>Составил: учитель ГБОУ Школа №1467 города Москвы</a:t>
            </a:r>
            <a:br>
              <a:rPr lang="ru-RU" sz="2400" b="1" dirty="0"/>
            </a:br>
            <a:r>
              <a:rPr lang="ru-RU" sz="2400" b="1" dirty="0"/>
              <a:t>Дружинина Ирина Михайловна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08072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53144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Ягодные адреса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5688632"/>
          </a:xfrm>
        </p:spPr>
        <p:txBody>
          <a:bodyPr anchor="t">
            <a:normAutofit/>
          </a:bodyPr>
          <a:lstStyle/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Кислую клюкву  вы найдете на болот… .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За брусник… надо идти к ельнику  .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Каждая ягодка лежит яркой </a:t>
            </a:r>
            <a:r>
              <a:rPr lang="ru-RU" sz="2800" b="1" dirty="0" err="1" smtClean="0">
                <a:solidFill>
                  <a:schemeClr val="tx1"/>
                </a:solidFill>
              </a:rPr>
              <a:t>бусинк</a:t>
            </a:r>
            <a:r>
              <a:rPr lang="ru-RU" sz="2800" b="1" dirty="0" smtClean="0">
                <a:solidFill>
                  <a:schemeClr val="tx1"/>
                </a:solidFill>
              </a:rPr>
              <a:t>… .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Малину можно чаще увидеть на </a:t>
            </a:r>
            <a:r>
              <a:rPr lang="ru-RU" sz="2800" b="1" dirty="0" err="1" smtClean="0">
                <a:solidFill>
                  <a:schemeClr val="tx1"/>
                </a:solidFill>
              </a:rPr>
              <a:t>вырубк</a:t>
            </a:r>
            <a:r>
              <a:rPr lang="ru-RU" sz="2800" b="1" dirty="0" smtClean="0">
                <a:solidFill>
                  <a:schemeClr val="tx1"/>
                </a:solidFill>
              </a:rPr>
              <a:t>… или в овраг… .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На низком кустик… висит эта поздняя ягода.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Душистая земляника созревает на лесной </a:t>
            </a:r>
            <a:r>
              <a:rPr lang="ru-RU" sz="2800" b="1" dirty="0" err="1" smtClean="0">
                <a:solidFill>
                  <a:schemeClr val="tx1"/>
                </a:solidFill>
              </a:rPr>
              <a:t>опушк</a:t>
            </a:r>
            <a:r>
              <a:rPr lang="ru-RU" sz="2800" b="1" dirty="0" smtClean="0">
                <a:solidFill>
                  <a:schemeClr val="tx1"/>
                </a:solidFill>
              </a:rPr>
              <a:t>…. или на солнечном </a:t>
            </a:r>
            <a:r>
              <a:rPr lang="ru-RU" sz="2800" b="1" dirty="0" err="1" smtClean="0">
                <a:solidFill>
                  <a:schemeClr val="tx1"/>
                </a:solidFill>
              </a:rPr>
              <a:t>пригорк</a:t>
            </a:r>
            <a:r>
              <a:rPr lang="ru-RU" sz="2800" b="1" dirty="0" smtClean="0">
                <a:solidFill>
                  <a:schemeClr val="tx1"/>
                </a:solidFill>
              </a:rPr>
              <a:t>…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3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1224"/>
            <a:ext cx="7628384" cy="13095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ПРОВЕРКА</a:t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Ягодные </a:t>
            </a:r>
            <a:r>
              <a:rPr lang="ru-RU" i="1" dirty="0">
                <a:solidFill>
                  <a:srgbClr val="FF0000"/>
                </a:solidFill>
              </a:rPr>
              <a:t>адреса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268760"/>
            <a:ext cx="7772400" cy="4896544"/>
          </a:xfrm>
        </p:spPr>
        <p:txBody>
          <a:bodyPr anchor="t"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Душистая </a:t>
            </a:r>
            <a:r>
              <a:rPr lang="ru-RU" sz="2800" b="1" dirty="0">
                <a:solidFill>
                  <a:schemeClr val="tx1"/>
                </a:solidFill>
              </a:rPr>
              <a:t>земляника созревает на лесной опушке или на солнечном пригорке.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Малину можно чаще увидеть на вырубке или в овраге.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Кислую клюкву вы найдете на болоте.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Каждая ягодка лежит яркой бусинкой.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За брусникой надо идти к ельнику.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На низком кустике висит эта поздняя ягода.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Раздели на группы.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lnSpc>
                <a:spcPct val="200000"/>
              </a:lnSpc>
            </a:pPr>
            <a:r>
              <a:rPr lang="ru-RU" dirty="0" smtClean="0"/>
              <a:t>О </a:t>
            </a:r>
            <a:r>
              <a:rPr lang="ru-RU" dirty="0" err="1" smtClean="0"/>
              <a:t>топол</a:t>
            </a:r>
            <a:r>
              <a:rPr lang="ru-RU" dirty="0" smtClean="0"/>
              <a:t>…,  от </a:t>
            </a:r>
            <a:r>
              <a:rPr lang="ru-RU" dirty="0" err="1" smtClean="0"/>
              <a:t>редьк</a:t>
            </a:r>
            <a:r>
              <a:rPr lang="ru-RU" dirty="0" smtClean="0"/>
              <a:t>…, о рябин…, от </a:t>
            </a:r>
            <a:r>
              <a:rPr lang="ru-RU" dirty="0" err="1" smtClean="0"/>
              <a:t>фиалк</a:t>
            </a:r>
            <a:r>
              <a:rPr lang="ru-RU" dirty="0" smtClean="0"/>
              <a:t>…, о ясен…, от </a:t>
            </a:r>
            <a:r>
              <a:rPr lang="ru-RU" dirty="0" err="1" smtClean="0"/>
              <a:t>морковк</a:t>
            </a:r>
            <a:r>
              <a:rPr lang="ru-RU" dirty="0" smtClean="0"/>
              <a:t> …, о дуб…, от  лили…, о гвоздик…, от </a:t>
            </a:r>
            <a:r>
              <a:rPr lang="ru-RU" dirty="0" err="1" smtClean="0"/>
              <a:t>ромашк</a:t>
            </a:r>
            <a:r>
              <a:rPr lang="ru-RU" dirty="0" smtClean="0"/>
              <a:t>…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1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412776"/>
            <a:ext cx="7484368" cy="4680520"/>
          </a:xfrm>
        </p:spPr>
        <p:txBody>
          <a:bodyPr anchor="t"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Родительный </a:t>
            </a:r>
            <a:r>
              <a:rPr lang="ru-RU" sz="3200" b="1" i="1" dirty="0">
                <a:solidFill>
                  <a:srgbClr val="FF0000"/>
                </a:solidFill>
              </a:rPr>
              <a:t>падеж.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ОТ РЕДЬКИ, ОТ ФИАЛКИ, </a:t>
            </a:r>
            <a:r>
              <a:rPr lang="ru-RU" sz="3200" b="1" dirty="0" smtClean="0">
                <a:solidFill>
                  <a:schemeClr val="tx1"/>
                </a:solidFill>
              </a:rPr>
              <a:t>ОТ </a:t>
            </a:r>
            <a:r>
              <a:rPr lang="ru-RU" sz="3200" b="1" dirty="0">
                <a:solidFill>
                  <a:schemeClr val="tx1"/>
                </a:solidFill>
              </a:rPr>
              <a:t>МОРКОВКИ, </a:t>
            </a:r>
            <a:r>
              <a:rPr lang="ru-RU" sz="3200" b="1" dirty="0" smtClean="0">
                <a:solidFill>
                  <a:schemeClr val="tx1"/>
                </a:solidFill>
              </a:rPr>
              <a:t>ОТ ЛИЛИИ,</a:t>
            </a:r>
            <a:r>
              <a:rPr lang="ru-RU" sz="3200" b="1" dirty="0">
                <a:solidFill>
                  <a:schemeClr val="tx1"/>
                </a:solidFill>
              </a:rPr>
              <a:t> ОТ </a:t>
            </a:r>
            <a:r>
              <a:rPr lang="ru-RU" sz="3200" b="1" dirty="0" smtClean="0">
                <a:solidFill>
                  <a:schemeClr val="tx1"/>
                </a:solidFill>
              </a:rPr>
              <a:t>РОМАШКИ.</a:t>
            </a:r>
          </a:p>
          <a:p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i="1" dirty="0">
                <a:solidFill>
                  <a:srgbClr val="FF0000"/>
                </a:solidFill>
              </a:rPr>
              <a:t>Предложный падеж.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О ТОПОЛЕ, О РЯБИНЕ, О ЯСЕНЕ, О ДУБЕ, О ГВОЗДИКЕ.</a:t>
            </a:r>
          </a:p>
          <a:p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11500" dirty="0" smtClean="0">
                <a:solidFill>
                  <a:srgbClr val="FF0000"/>
                </a:solidFill>
              </a:rPr>
              <a:t>СПАСИБО </a:t>
            </a:r>
            <a:br>
              <a:rPr lang="ru-RU" sz="11500" dirty="0" smtClean="0">
                <a:solidFill>
                  <a:srgbClr val="FF0000"/>
                </a:solidFill>
              </a:rPr>
            </a:br>
            <a:r>
              <a:rPr lang="ru-RU" sz="11500" dirty="0" smtClean="0">
                <a:solidFill>
                  <a:srgbClr val="FF0000"/>
                </a:solidFill>
              </a:rPr>
              <a:t>ЗА УРОК</a:t>
            </a:r>
            <a:endParaRPr lang="ru-RU" sz="115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0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192688"/>
          </a:xfrm>
        </p:spPr>
        <p:txBody>
          <a:bodyPr anchor="t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Чистописание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</a:t>
            </a:r>
            <a:r>
              <a:rPr lang="ru-RU" dirty="0" smtClean="0"/>
              <a:t> рощ…, на л…</a:t>
            </a:r>
            <a:r>
              <a:rPr lang="ru-RU" dirty="0" err="1" smtClean="0"/>
              <a:t>це</a:t>
            </a:r>
            <a:r>
              <a:rPr lang="ru-RU" dirty="0" smtClean="0"/>
              <a:t>, </a:t>
            </a:r>
            <a:r>
              <a:rPr lang="ru-RU" dirty="0" err="1" smtClean="0"/>
              <a:t>ст</a:t>
            </a:r>
            <a:r>
              <a:rPr lang="ru-RU" dirty="0" smtClean="0"/>
              <a:t>…лица, на бумаг…, с…бака, до н…</a:t>
            </a:r>
            <a:r>
              <a:rPr lang="ru-RU" dirty="0" err="1" smtClean="0"/>
              <a:t>зины</a:t>
            </a:r>
            <a:r>
              <a:rPr lang="ru-RU" dirty="0" smtClean="0"/>
              <a:t>, в неб…, о з…</a:t>
            </a:r>
            <a:r>
              <a:rPr lang="ru-RU" dirty="0" err="1" smtClean="0"/>
              <a:t>ме</a:t>
            </a:r>
            <a:r>
              <a:rPr lang="ru-RU" dirty="0" smtClean="0"/>
              <a:t>, </a:t>
            </a:r>
            <a:r>
              <a:rPr lang="ru-RU" dirty="0" err="1" smtClean="0"/>
              <a:t>ур</a:t>
            </a:r>
            <a:r>
              <a:rPr lang="ru-RU" dirty="0" smtClean="0"/>
              <a:t>…</a:t>
            </a:r>
            <a:r>
              <a:rPr lang="ru-RU" dirty="0" err="1" smtClean="0"/>
              <a:t>жай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4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813244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268760"/>
            <a:ext cx="7772400" cy="4968552"/>
          </a:xfrm>
        </p:spPr>
        <p:txBody>
          <a:bodyPr anchor="t">
            <a:normAutofit/>
          </a:bodyPr>
          <a:lstStyle/>
          <a:p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О: ст</a:t>
            </a:r>
            <a:r>
              <a:rPr lang="ru-RU" sz="4400" u="sng" dirty="0" smtClean="0">
                <a:solidFill>
                  <a:schemeClr val="tx1"/>
                </a:solidFill>
              </a:rPr>
              <a:t>о</a:t>
            </a:r>
            <a:r>
              <a:rPr lang="ru-RU" sz="4400" dirty="0" smtClean="0">
                <a:solidFill>
                  <a:schemeClr val="tx1"/>
                </a:solidFill>
              </a:rPr>
              <a:t>лица, ур</a:t>
            </a:r>
            <a:r>
              <a:rPr lang="ru-RU" sz="4400" u="sng" dirty="0" smtClean="0">
                <a:solidFill>
                  <a:schemeClr val="tx1"/>
                </a:solidFill>
              </a:rPr>
              <a:t>о</a:t>
            </a:r>
            <a:r>
              <a:rPr lang="ru-RU" sz="4400" dirty="0" smtClean="0">
                <a:solidFill>
                  <a:schemeClr val="tx1"/>
                </a:solidFill>
              </a:rPr>
              <a:t>жай, с</a:t>
            </a:r>
            <a:r>
              <a:rPr lang="ru-RU" sz="4400" u="sng" dirty="0" smtClean="0">
                <a:solidFill>
                  <a:schemeClr val="tx1"/>
                </a:solidFill>
              </a:rPr>
              <a:t>о</a:t>
            </a:r>
            <a:r>
              <a:rPr lang="ru-RU" sz="4400" dirty="0" smtClean="0">
                <a:solidFill>
                  <a:schemeClr val="tx1"/>
                </a:solidFill>
              </a:rPr>
              <a:t>бака.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И: на л</a:t>
            </a:r>
            <a:r>
              <a:rPr lang="ru-RU" sz="4400" u="sng" dirty="0" smtClean="0">
                <a:solidFill>
                  <a:schemeClr val="tx1"/>
                </a:solidFill>
              </a:rPr>
              <a:t>и</a:t>
            </a:r>
            <a:r>
              <a:rPr lang="ru-RU" sz="4400" dirty="0" smtClean="0">
                <a:solidFill>
                  <a:schemeClr val="tx1"/>
                </a:solidFill>
              </a:rPr>
              <a:t>це, о з</a:t>
            </a:r>
            <a:r>
              <a:rPr lang="ru-RU" sz="4400" u="sng" dirty="0" smtClean="0">
                <a:solidFill>
                  <a:schemeClr val="tx1"/>
                </a:solidFill>
              </a:rPr>
              <a:t>и</a:t>
            </a:r>
            <a:r>
              <a:rPr lang="ru-RU" sz="4400" dirty="0" smtClean="0">
                <a:solidFill>
                  <a:schemeClr val="tx1"/>
                </a:solidFill>
              </a:rPr>
              <a:t>ме, до н</a:t>
            </a:r>
            <a:r>
              <a:rPr lang="ru-RU" sz="4400" u="sng" dirty="0" smtClean="0">
                <a:solidFill>
                  <a:schemeClr val="tx1"/>
                </a:solidFill>
              </a:rPr>
              <a:t>и</a:t>
            </a:r>
            <a:r>
              <a:rPr lang="ru-RU" sz="4400" dirty="0" smtClean="0">
                <a:solidFill>
                  <a:schemeClr val="tx1"/>
                </a:solidFill>
              </a:rPr>
              <a:t>зины.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Е: к рощ</a:t>
            </a:r>
            <a:r>
              <a:rPr lang="ru-RU" sz="4400" u="sng" dirty="0" smtClean="0">
                <a:solidFill>
                  <a:schemeClr val="tx1"/>
                </a:solidFill>
              </a:rPr>
              <a:t>е</a:t>
            </a:r>
            <a:r>
              <a:rPr lang="ru-RU" sz="4400" dirty="0" smtClean="0">
                <a:solidFill>
                  <a:schemeClr val="tx1"/>
                </a:solidFill>
              </a:rPr>
              <a:t>, на бумаг</a:t>
            </a:r>
            <a:r>
              <a:rPr lang="ru-RU" sz="4400" u="sng" dirty="0" smtClean="0">
                <a:solidFill>
                  <a:schemeClr val="tx1"/>
                </a:solidFill>
              </a:rPr>
              <a:t>е</a:t>
            </a:r>
            <a:r>
              <a:rPr lang="ru-RU" sz="4400" dirty="0" smtClean="0">
                <a:solidFill>
                  <a:schemeClr val="tx1"/>
                </a:solidFill>
              </a:rPr>
              <a:t>, в неб</a:t>
            </a:r>
            <a:r>
              <a:rPr lang="ru-RU" sz="4400" u="sng" dirty="0" smtClean="0">
                <a:solidFill>
                  <a:schemeClr val="tx1"/>
                </a:solidFill>
              </a:rPr>
              <a:t>е</a:t>
            </a:r>
            <a:r>
              <a:rPr lang="ru-RU" sz="4400" dirty="0" smtClean="0">
                <a:solidFill>
                  <a:schemeClr val="tx1"/>
                </a:solidFill>
              </a:rPr>
              <a:t>.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Словарное  слово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840592" y="2780928"/>
            <a:ext cx="914400" cy="914400"/>
            <a:chOff x="840592" y="2780928"/>
            <a:chExt cx="914400" cy="9144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40592" y="27809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297792" y="27809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97792" y="32381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40592" y="32381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227080" y="2780928"/>
            <a:ext cx="914400" cy="914400"/>
            <a:chOff x="840592" y="2780928"/>
            <a:chExt cx="914400" cy="9144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840592" y="27809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97792" y="27809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97792" y="32381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840592" y="32381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535288" y="2795424"/>
            <a:ext cx="914400" cy="914400"/>
            <a:chOff x="840592" y="2780928"/>
            <a:chExt cx="914400" cy="91440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840592" y="27809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297792" y="27809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297792" y="32381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40592" y="32381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921736" y="2780928"/>
            <a:ext cx="914400" cy="899904"/>
            <a:chOff x="840592" y="2780928"/>
            <a:chExt cx="914400" cy="899904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840592" y="27809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297792" y="2780928"/>
              <a:ext cx="4572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297792" y="3223632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840592" y="3223632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332120" y="2795424"/>
            <a:ext cx="914400" cy="914400"/>
            <a:chOff x="840592" y="2780928"/>
            <a:chExt cx="914400" cy="914400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840592" y="27809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297792" y="27809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297792" y="32381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840592" y="3238128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7596336" y="2773680"/>
            <a:ext cx="936104" cy="8999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А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 дороге…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352928" cy="554461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По плохой дорог…  далеко не уедешь.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Дорогу осилит идущий.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 дорог…  сумка с хлебом тяжелой не бывает.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Пробить себе дорогу.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Идти по плохой </a:t>
            </a:r>
            <a:r>
              <a:rPr lang="ru-RU" dirty="0" err="1" smtClean="0">
                <a:solidFill>
                  <a:schemeClr val="tx1"/>
                </a:solidFill>
              </a:rPr>
              <a:t>дорожк</a:t>
            </a:r>
            <a:r>
              <a:rPr lang="ru-RU" dirty="0" smtClean="0">
                <a:solidFill>
                  <a:schemeClr val="tx1"/>
                </a:solidFill>
              </a:rPr>
              <a:t>… 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Дома спи, а в дорог…  не дремли.</a:t>
            </a:r>
          </a:p>
        </p:txBody>
      </p:sp>
    </p:spTree>
    <p:extLst>
      <p:ext uri="{BB962C8B-B14F-4D97-AF65-F5344CB8AC3E}">
        <p14:creationId xmlns:p14="http://schemas.microsoft.com/office/powerpoint/2010/main" val="20931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96752"/>
            <a:ext cx="7772400" cy="4968552"/>
          </a:xfrm>
        </p:spPr>
        <p:txBody>
          <a:bodyPr anchor="t"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Винительный падеж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Дорогу осилит идущий.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Пробить себе дорогу.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Дательный падеж.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По плохой дороге далеко не уедешь.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Идти по плохой дорожке.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Предложный падеж.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Дома спи, а дороге не дремли.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В дороге сумка с хлебом  тяжелой не бывает.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написания безударных окончаний существительных.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1.Склонение.</a:t>
            </a:r>
          </a:p>
          <a:p>
            <a:r>
              <a:rPr lang="ru-RU" dirty="0" smtClean="0"/>
              <a:t>2.Падеж.</a:t>
            </a:r>
          </a:p>
          <a:p>
            <a:r>
              <a:rPr lang="ru-RU" dirty="0" smtClean="0"/>
              <a:t>3. Окончание.</a:t>
            </a:r>
          </a:p>
          <a:p>
            <a:endParaRPr lang="ru-RU" dirty="0" smtClean="0"/>
          </a:p>
          <a:p>
            <a:r>
              <a:rPr lang="ru-RU" dirty="0" smtClean="0"/>
              <a:t>          1 склонение                     2 склонение      </a:t>
            </a:r>
          </a:p>
          <a:p>
            <a:r>
              <a:rPr lang="ru-RU" dirty="0" err="1" smtClean="0"/>
              <a:t>Р.п</a:t>
            </a:r>
            <a:r>
              <a:rPr lang="ru-RU" dirty="0" smtClean="0"/>
              <a:t>.   -   И   -                                          -                   </a:t>
            </a:r>
          </a:p>
          <a:p>
            <a:r>
              <a:rPr lang="ru-RU" dirty="0" err="1" smtClean="0"/>
              <a:t>Д.п</a:t>
            </a:r>
            <a:r>
              <a:rPr lang="ru-RU" dirty="0" smtClean="0"/>
              <a:t>.  -   Е   -                                           -                   </a:t>
            </a:r>
          </a:p>
          <a:p>
            <a:r>
              <a:rPr lang="ru-RU" dirty="0" smtClean="0"/>
              <a:t>Т.п.  -  ОЙ – ЕЙ  -                     - ОМ – ЕМ -       </a:t>
            </a:r>
          </a:p>
          <a:p>
            <a:r>
              <a:rPr lang="ru-RU" dirty="0" err="1" smtClean="0"/>
              <a:t>П.п</a:t>
            </a:r>
            <a:r>
              <a:rPr lang="ru-RU" dirty="0" smtClean="0"/>
              <a:t>. </a:t>
            </a:r>
            <a:r>
              <a:rPr lang="ru-RU" dirty="0"/>
              <a:t> </a:t>
            </a:r>
            <a:r>
              <a:rPr lang="ru-RU" dirty="0" smtClean="0"/>
              <a:t> -   Е   -                                       -  Е  -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1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Напиши существительные, которых нет в правом столбике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772816"/>
            <a:ext cx="6336704" cy="4032448"/>
          </a:xfrm>
        </p:spPr>
        <p:txBody>
          <a:bodyPr numCol="2" anchor="t"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В огород…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Над пол…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 бригад…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Без бумаг…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 берез…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За почт…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</a:t>
            </a:r>
            <a:r>
              <a:rPr lang="ru-RU" sz="2400" b="1" dirty="0" err="1" smtClean="0">
                <a:solidFill>
                  <a:schemeClr val="tx1"/>
                </a:solidFill>
              </a:rPr>
              <a:t>вырубк</a:t>
            </a:r>
            <a:r>
              <a:rPr lang="ru-RU" sz="2400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 болот…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бархат…</a:t>
            </a:r>
          </a:p>
          <a:p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До рек…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 петух…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бархат…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 </a:t>
            </a:r>
            <a:r>
              <a:rPr lang="ru-RU" sz="2400" b="1" dirty="0" err="1" smtClean="0">
                <a:solidFill>
                  <a:schemeClr val="tx1"/>
                </a:solidFill>
              </a:rPr>
              <a:t>сестр</a:t>
            </a:r>
            <a:r>
              <a:rPr lang="ru-RU" sz="2400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</a:t>
            </a:r>
            <a:r>
              <a:rPr lang="ru-RU" sz="2400" b="1" dirty="0" err="1" smtClean="0">
                <a:solidFill>
                  <a:schemeClr val="tx1"/>
                </a:solidFill>
              </a:rPr>
              <a:t>цветк</a:t>
            </a:r>
            <a:r>
              <a:rPr lang="ru-RU" sz="2400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 берез…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На кон….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 </a:t>
            </a:r>
            <a:r>
              <a:rPr lang="ru-RU" sz="2400" b="1" dirty="0" err="1" smtClean="0">
                <a:solidFill>
                  <a:schemeClr val="tx1"/>
                </a:solidFill>
              </a:rPr>
              <a:t>дожд</a:t>
            </a:r>
            <a:r>
              <a:rPr lang="ru-RU" sz="2400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 доске…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980312" cy="73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908720"/>
            <a:ext cx="7772400" cy="5256584"/>
          </a:xfrm>
        </p:spPr>
        <p:txBody>
          <a:bodyPr anchor="t"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ОГОРОДЕ – 2 СКЛ. П.П.           </a:t>
            </a:r>
            <a:r>
              <a:rPr lang="ru-RU" sz="2400" b="1" dirty="0" smtClean="0">
                <a:solidFill>
                  <a:schemeClr val="tx1"/>
                </a:solidFill>
              </a:rPr>
              <a:t>     ЗА </a:t>
            </a:r>
            <a:r>
              <a:rPr lang="ru-RU" sz="2400" b="1" dirty="0">
                <a:solidFill>
                  <a:schemeClr val="tx1"/>
                </a:solidFill>
              </a:rPr>
              <a:t>ПОЧТОЙ – 1 СКЛ., Т.П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НАД  ПОЛЕМ – 2 СКЛ. Т.П. </a:t>
            </a:r>
            <a:r>
              <a:rPr lang="ru-RU" sz="2400" b="1" dirty="0" smtClean="0">
                <a:solidFill>
                  <a:schemeClr val="tx1"/>
                </a:solidFill>
              </a:rPr>
              <a:t>         НА </a:t>
            </a:r>
            <a:r>
              <a:rPr lang="ru-RU" sz="2400" b="1" dirty="0">
                <a:solidFill>
                  <a:schemeClr val="tx1"/>
                </a:solidFill>
              </a:rPr>
              <a:t>ВЫРУБКЕ – 1 СКЛ., П.П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               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К БРИГАДЕ – 1 СКЛ.Д.П.     </a:t>
            </a:r>
            <a:r>
              <a:rPr lang="ru-RU" sz="2400" b="1" dirty="0" smtClean="0">
                <a:solidFill>
                  <a:schemeClr val="tx1"/>
                </a:solidFill>
              </a:rPr>
              <a:t>             В  </a:t>
            </a:r>
            <a:r>
              <a:rPr lang="ru-RU" sz="2400" b="1" dirty="0">
                <a:solidFill>
                  <a:schemeClr val="tx1"/>
                </a:solidFill>
              </a:rPr>
              <a:t>БОЛОТЕ – 2 СКЛ., П.П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БЕЗ БУМАГИ – 1 СКЛ. Р.П.                         </a:t>
            </a:r>
            <a:r>
              <a:rPr lang="ru-RU" sz="2400" b="1" dirty="0" smtClean="0">
                <a:solidFill>
                  <a:schemeClr val="tx1"/>
                </a:solidFill>
              </a:rPr>
              <a:t>        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483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к  уроку  русского языка, 3 класс  Тема: « Правописание падежных окончаний имен существительных 1 и 2 склонения »    Составил: учитель ГБОУ Школа №1467 города Москвы Дружинина Ирина Михайловна  </vt:lpstr>
      <vt:lpstr> Чистописание   К рощ…, на л…це, ст…лица, на бумаг…, с…бака, до н…зины, в неб…, о з…ме, ур…жай.</vt:lpstr>
      <vt:lpstr>  ПРОВЕРКА</vt:lpstr>
      <vt:lpstr>Словарное  слово</vt:lpstr>
      <vt:lpstr>О дороге…</vt:lpstr>
      <vt:lpstr>ПРОВЕРКА</vt:lpstr>
      <vt:lpstr>Алгоритм написания безударных окончаний существительных.</vt:lpstr>
      <vt:lpstr>Напиши существительные, которых нет в правом столбике</vt:lpstr>
      <vt:lpstr>ПРОВЕРКА</vt:lpstr>
      <vt:lpstr>  Ягодные адреса</vt:lpstr>
      <vt:lpstr>ПРОВЕРКА Ягодные адреса</vt:lpstr>
      <vt:lpstr>Раздели на группы.</vt:lpstr>
      <vt:lpstr>ПРОВЕРКА</vt:lpstr>
      <vt:lpstr>СПАСИБО  ЗА УРОК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user</dc:creator>
  <cp:lastModifiedBy>user</cp:lastModifiedBy>
  <cp:revision>26</cp:revision>
  <cp:lastPrinted>2016-03-16T07:39:44Z</cp:lastPrinted>
  <dcterms:created xsi:type="dcterms:W3CDTF">2016-02-19T17:50:59Z</dcterms:created>
  <dcterms:modified xsi:type="dcterms:W3CDTF">2017-03-31T08:31:50Z</dcterms:modified>
</cp:coreProperties>
</file>